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5.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6.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7.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8.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9.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10.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11.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12.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13.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14.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15.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32" r:id="rId5"/>
    <p:sldMasterId id="2147493647" r:id="rId6"/>
    <p:sldMasterId id="2147493679" r:id="rId7"/>
    <p:sldMasterId id="2147493718" r:id="rId8"/>
    <p:sldMasterId id="2147493729" r:id="rId9"/>
    <p:sldMasterId id="2147493741" r:id="rId10"/>
    <p:sldMasterId id="2147493753" r:id="rId11"/>
    <p:sldMasterId id="2147493767" r:id="rId12"/>
    <p:sldMasterId id="2147493779" r:id="rId13"/>
    <p:sldMasterId id="2147493794" r:id="rId14"/>
    <p:sldMasterId id="2147493808" r:id="rId15"/>
    <p:sldMasterId id="2147493818" r:id="rId16"/>
    <p:sldMasterId id="2147493832" r:id="rId17"/>
    <p:sldMasterId id="2147493847" r:id="rId18"/>
    <p:sldMasterId id="2147493859" r:id="rId19"/>
  </p:sldMasterIdLst>
  <p:notesMasterIdLst>
    <p:notesMasterId r:id="rId158"/>
  </p:notesMasterIdLst>
  <p:handoutMasterIdLst>
    <p:handoutMasterId r:id="rId159"/>
  </p:handoutMasterIdLst>
  <p:sldIdLst>
    <p:sldId id="854" r:id="rId20"/>
    <p:sldId id="922" r:id="rId21"/>
    <p:sldId id="2142532437" r:id="rId22"/>
    <p:sldId id="2142532378" r:id="rId23"/>
    <p:sldId id="482" r:id="rId24"/>
    <p:sldId id="2142532374" r:id="rId25"/>
    <p:sldId id="2142532443" r:id="rId26"/>
    <p:sldId id="2142532446" r:id="rId27"/>
    <p:sldId id="2142532440" r:id="rId28"/>
    <p:sldId id="2142532441" r:id="rId29"/>
    <p:sldId id="2142532447" r:id="rId30"/>
    <p:sldId id="2142532448" r:id="rId31"/>
    <p:sldId id="2142532444" r:id="rId32"/>
    <p:sldId id="2142532442" r:id="rId33"/>
    <p:sldId id="2142532439" r:id="rId34"/>
    <p:sldId id="2142532449" r:id="rId35"/>
    <p:sldId id="1212" r:id="rId36"/>
    <p:sldId id="2142532450" r:id="rId37"/>
    <p:sldId id="657" r:id="rId38"/>
    <p:sldId id="658" r:id="rId39"/>
    <p:sldId id="345" r:id="rId40"/>
    <p:sldId id="659" r:id="rId41"/>
    <p:sldId id="660" r:id="rId42"/>
    <p:sldId id="261" r:id="rId43"/>
    <p:sldId id="1214" r:id="rId44"/>
    <p:sldId id="1215" r:id="rId45"/>
    <p:sldId id="1216" r:id="rId46"/>
    <p:sldId id="1217" r:id="rId47"/>
    <p:sldId id="1219" r:id="rId48"/>
    <p:sldId id="1220" r:id="rId49"/>
    <p:sldId id="1221" r:id="rId50"/>
    <p:sldId id="1222" r:id="rId51"/>
    <p:sldId id="1223" r:id="rId52"/>
    <p:sldId id="1224" r:id="rId53"/>
    <p:sldId id="1225" r:id="rId54"/>
    <p:sldId id="1226" r:id="rId55"/>
    <p:sldId id="1227" r:id="rId56"/>
    <p:sldId id="1228" r:id="rId57"/>
    <p:sldId id="676" r:id="rId58"/>
    <p:sldId id="677" r:id="rId59"/>
    <p:sldId id="678" r:id="rId60"/>
    <p:sldId id="679" r:id="rId61"/>
    <p:sldId id="680" r:id="rId62"/>
    <p:sldId id="681" r:id="rId63"/>
    <p:sldId id="682" r:id="rId64"/>
    <p:sldId id="683" r:id="rId65"/>
    <p:sldId id="684" r:id="rId66"/>
    <p:sldId id="687" r:id="rId67"/>
    <p:sldId id="688" r:id="rId68"/>
    <p:sldId id="689" r:id="rId69"/>
    <p:sldId id="2142532395" r:id="rId70"/>
    <p:sldId id="1267" r:id="rId71"/>
    <p:sldId id="1268" r:id="rId72"/>
    <p:sldId id="1269" r:id="rId73"/>
    <p:sldId id="1337" r:id="rId74"/>
    <p:sldId id="2142532398" r:id="rId75"/>
    <p:sldId id="459" r:id="rId76"/>
    <p:sldId id="2142532397" r:id="rId77"/>
    <p:sldId id="461" r:id="rId78"/>
    <p:sldId id="463" r:id="rId79"/>
    <p:sldId id="2142532399" r:id="rId80"/>
    <p:sldId id="838" r:id="rId81"/>
    <p:sldId id="839" r:id="rId82"/>
    <p:sldId id="2142532396" r:id="rId83"/>
    <p:sldId id="460" r:id="rId84"/>
    <p:sldId id="1331" r:id="rId85"/>
    <p:sldId id="1291" r:id="rId86"/>
    <p:sldId id="1282" r:id="rId87"/>
    <p:sldId id="1283" r:id="rId88"/>
    <p:sldId id="2142532401" r:id="rId89"/>
    <p:sldId id="2142532402" r:id="rId90"/>
    <p:sldId id="1286" r:id="rId91"/>
    <p:sldId id="1287" r:id="rId92"/>
    <p:sldId id="1288" r:id="rId93"/>
    <p:sldId id="498" r:id="rId94"/>
    <p:sldId id="499" r:id="rId95"/>
    <p:sldId id="500" r:id="rId96"/>
    <p:sldId id="501" r:id="rId97"/>
    <p:sldId id="502" r:id="rId98"/>
    <p:sldId id="503" r:id="rId99"/>
    <p:sldId id="2142532403" r:id="rId100"/>
    <p:sldId id="1290" r:id="rId101"/>
    <p:sldId id="2142532423" r:id="rId102"/>
    <p:sldId id="2142532424" r:id="rId103"/>
    <p:sldId id="2142532380" r:id="rId104"/>
    <p:sldId id="2142532379" r:id="rId105"/>
    <p:sldId id="2142532426" r:id="rId106"/>
    <p:sldId id="2142532427" r:id="rId107"/>
    <p:sldId id="2142532431" r:id="rId108"/>
    <p:sldId id="2142532425" r:id="rId109"/>
    <p:sldId id="1198" r:id="rId110"/>
    <p:sldId id="1203" r:id="rId111"/>
    <p:sldId id="1204" r:id="rId112"/>
    <p:sldId id="1199" r:id="rId113"/>
    <p:sldId id="1200" r:id="rId114"/>
    <p:sldId id="1213" r:id="rId115"/>
    <p:sldId id="2142532451" r:id="rId116"/>
    <p:sldId id="1308" r:id="rId117"/>
    <p:sldId id="1309" r:id="rId118"/>
    <p:sldId id="1310" r:id="rId119"/>
    <p:sldId id="1312" r:id="rId120"/>
    <p:sldId id="1313" r:id="rId121"/>
    <p:sldId id="1314" r:id="rId122"/>
    <p:sldId id="1315" r:id="rId123"/>
    <p:sldId id="1316" r:id="rId124"/>
    <p:sldId id="1317" r:id="rId125"/>
    <p:sldId id="1318" r:id="rId126"/>
    <p:sldId id="1319" r:id="rId127"/>
    <p:sldId id="1320" r:id="rId128"/>
    <p:sldId id="1321" r:id="rId129"/>
    <p:sldId id="1322" r:id="rId130"/>
    <p:sldId id="1323" r:id="rId131"/>
    <p:sldId id="1324" r:id="rId132"/>
    <p:sldId id="1325" r:id="rId133"/>
    <p:sldId id="1326" r:id="rId134"/>
    <p:sldId id="1327" r:id="rId135"/>
    <p:sldId id="2142532394" r:id="rId136"/>
    <p:sldId id="2142532393" r:id="rId137"/>
    <p:sldId id="270" r:id="rId138"/>
    <p:sldId id="373" r:id="rId139"/>
    <p:sldId id="271" r:id="rId140"/>
    <p:sldId id="272" r:id="rId141"/>
    <p:sldId id="273" r:id="rId142"/>
    <p:sldId id="325" r:id="rId143"/>
    <p:sldId id="274" r:id="rId144"/>
    <p:sldId id="275" r:id="rId145"/>
    <p:sldId id="326" r:id="rId146"/>
    <p:sldId id="329" r:id="rId147"/>
    <p:sldId id="277" r:id="rId148"/>
    <p:sldId id="278" r:id="rId149"/>
    <p:sldId id="334" r:id="rId150"/>
    <p:sldId id="341" r:id="rId151"/>
    <p:sldId id="377" r:id="rId152"/>
    <p:sldId id="1289" r:id="rId153"/>
    <p:sldId id="1264" r:id="rId154"/>
    <p:sldId id="1265" r:id="rId155"/>
    <p:sldId id="2142532389" r:id="rId156"/>
    <p:sldId id="2142532391" r:id="rId157"/>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74"/>
    <p:restoredTop sz="97193"/>
  </p:normalViewPr>
  <p:slideViewPr>
    <p:cSldViewPr snapToObjects="1">
      <p:cViewPr varScale="1">
        <p:scale>
          <a:sx n="182" d="100"/>
          <a:sy n="182" d="100"/>
        </p:scale>
        <p:origin x="2016" y="336"/>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25" d="100"/>
        <a:sy n="125" d="100"/>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98.xml"/><Relationship Id="rId21" Type="http://schemas.openxmlformats.org/officeDocument/2006/relationships/slide" Target="slides/slide2.xml"/><Relationship Id="rId42" Type="http://schemas.openxmlformats.org/officeDocument/2006/relationships/slide" Target="slides/slide23.xml"/><Relationship Id="rId63" Type="http://schemas.openxmlformats.org/officeDocument/2006/relationships/slide" Target="slides/slide44.xml"/><Relationship Id="rId84" Type="http://schemas.openxmlformats.org/officeDocument/2006/relationships/slide" Target="slides/slide65.xml"/><Relationship Id="rId138" Type="http://schemas.openxmlformats.org/officeDocument/2006/relationships/slide" Target="slides/slide119.xml"/><Relationship Id="rId159" Type="http://schemas.openxmlformats.org/officeDocument/2006/relationships/handoutMaster" Target="handoutMasters/handoutMaster1.xml"/><Relationship Id="rId107" Type="http://schemas.openxmlformats.org/officeDocument/2006/relationships/slide" Target="slides/slide88.xml"/><Relationship Id="rId11" Type="http://schemas.openxmlformats.org/officeDocument/2006/relationships/slideMaster" Target="slideMasters/slideMaster8.xml"/><Relationship Id="rId32" Type="http://schemas.openxmlformats.org/officeDocument/2006/relationships/slide" Target="slides/slide13.xml"/><Relationship Id="rId53" Type="http://schemas.openxmlformats.org/officeDocument/2006/relationships/slide" Target="slides/slide34.xml"/><Relationship Id="rId74" Type="http://schemas.openxmlformats.org/officeDocument/2006/relationships/slide" Target="slides/slide55.xml"/><Relationship Id="rId128" Type="http://schemas.openxmlformats.org/officeDocument/2006/relationships/slide" Target="slides/slide109.xml"/><Relationship Id="rId149" Type="http://schemas.openxmlformats.org/officeDocument/2006/relationships/slide" Target="slides/slide130.xml"/><Relationship Id="rId5" Type="http://schemas.openxmlformats.org/officeDocument/2006/relationships/slideMaster" Target="slideMasters/slideMaster2.xml"/><Relationship Id="rId95" Type="http://schemas.openxmlformats.org/officeDocument/2006/relationships/slide" Target="slides/slide76.xml"/><Relationship Id="rId160" Type="http://schemas.openxmlformats.org/officeDocument/2006/relationships/presProps" Target="presProps.xml"/><Relationship Id="rId22" Type="http://schemas.openxmlformats.org/officeDocument/2006/relationships/slide" Target="slides/slide3.xml"/><Relationship Id="rId43" Type="http://schemas.openxmlformats.org/officeDocument/2006/relationships/slide" Target="slides/slide24.xml"/><Relationship Id="rId64" Type="http://schemas.openxmlformats.org/officeDocument/2006/relationships/slide" Target="slides/slide45.xml"/><Relationship Id="rId118" Type="http://schemas.openxmlformats.org/officeDocument/2006/relationships/slide" Target="slides/slide99.xml"/><Relationship Id="rId139" Type="http://schemas.openxmlformats.org/officeDocument/2006/relationships/slide" Target="slides/slide120.xml"/><Relationship Id="rId85" Type="http://schemas.openxmlformats.org/officeDocument/2006/relationships/slide" Target="slides/slide66.xml"/><Relationship Id="rId150" Type="http://schemas.openxmlformats.org/officeDocument/2006/relationships/slide" Target="slides/slide131.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33" Type="http://schemas.openxmlformats.org/officeDocument/2006/relationships/slide" Target="slides/slide14.xml"/><Relationship Id="rId38" Type="http://schemas.openxmlformats.org/officeDocument/2006/relationships/slide" Target="slides/slide19.xml"/><Relationship Id="rId59" Type="http://schemas.openxmlformats.org/officeDocument/2006/relationships/slide" Target="slides/slide40.xml"/><Relationship Id="rId103" Type="http://schemas.openxmlformats.org/officeDocument/2006/relationships/slide" Target="slides/slide84.xml"/><Relationship Id="rId108" Type="http://schemas.openxmlformats.org/officeDocument/2006/relationships/slide" Target="slides/slide89.xml"/><Relationship Id="rId124" Type="http://schemas.openxmlformats.org/officeDocument/2006/relationships/slide" Target="slides/slide105.xml"/><Relationship Id="rId129" Type="http://schemas.openxmlformats.org/officeDocument/2006/relationships/slide" Target="slides/slide110.xml"/><Relationship Id="rId54" Type="http://schemas.openxmlformats.org/officeDocument/2006/relationships/slide" Target="slides/slide35.xml"/><Relationship Id="rId70" Type="http://schemas.openxmlformats.org/officeDocument/2006/relationships/slide" Target="slides/slide51.xml"/><Relationship Id="rId75" Type="http://schemas.openxmlformats.org/officeDocument/2006/relationships/slide" Target="slides/slide56.xml"/><Relationship Id="rId91" Type="http://schemas.openxmlformats.org/officeDocument/2006/relationships/slide" Target="slides/slide72.xml"/><Relationship Id="rId96" Type="http://schemas.openxmlformats.org/officeDocument/2006/relationships/slide" Target="slides/slide77.xml"/><Relationship Id="rId140" Type="http://schemas.openxmlformats.org/officeDocument/2006/relationships/slide" Target="slides/slide121.xml"/><Relationship Id="rId145" Type="http://schemas.openxmlformats.org/officeDocument/2006/relationships/slide" Target="slides/slide126.xml"/><Relationship Id="rId16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4.xml"/><Relationship Id="rId28" Type="http://schemas.openxmlformats.org/officeDocument/2006/relationships/slide" Target="slides/slide9.xml"/><Relationship Id="rId49" Type="http://schemas.openxmlformats.org/officeDocument/2006/relationships/slide" Target="slides/slide30.xml"/><Relationship Id="rId114" Type="http://schemas.openxmlformats.org/officeDocument/2006/relationships/slide" Target="slides/slide95.xml"/><Relationship Id="rId119" Type="http://schemas.openxmlformats.org/officeDocument/2006/relationships/slide" Target="slides/slide100.xml"/><Relationship Id="rId44" Type="http://schemas.openxmlformats.org/officeDocument/2006/relationships/slide" Target="slides/slide25.xml"/><Relationship Id="rId60" Type="http://schemas.openxmlformats.org/officeDocument/2006/relationships/slide" Target="slides/slide41.xml"/><Relationship Id="rId65" Type="http://schemas.openxmlformats.org/officeDocument/2006/relationships/slide" Target="slides/slide46.xml"/><Relationship Id="rId81" Type="http://schemas.openxmlformats.org/officeDocument/2006/relationships/slide" Target="slides/slide62.xml"/><Relationship Id="rId86" Type="http://schemas.openxmlformats.org/officeDocument/2006/relationships/slide" Target="slides/slide67.xml"/><Relationship Id="rId130" Type="http://schemas.openxmlformats.org/officeDocument/2006/relationships/slide" Target="slides/slide111.xml"/><Relationship Id="rId135" Type="http://schemas.openxmlformats.org/officeDocument/2006/relationships/slide" Target="slides/slide116.xml"/><Relationship Id="rId151" Type="http://schemas.openxmlformats.org/officeDocument/2006/relationships/slide" Target="slides/slide132.xml"/><Relationship Id="rId156" Type="http://schemas.openxmlformats.org/officeDocument/2006/relationships/slide" Target="slides/slide137.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20.xml"/><Relationship Id="rId109" Type="http://schemas.openxmlformats.org/officeDocument/2006/relationships/slide" Target="slides/slide90.xml"/><Relationship Id="rId34" Type="http://schemas.openxmlformats.org/officeDocument/2006/relationships/slide" Target="slides/slide15.xml"/><Relationship Id="rId50" Type="http://schemas.openxmlformats.org/officeDocument/2006/relationships/slide" Target="slides/slide31.xml"/><Relationship Id="rId55" Type="http://schemas.openxmlformats.org/officeDocument/2006/relationships/slide" Target="slides/slide36.xml"/><Relationship Id="rId76" Type="http://schemas.openxmlformats.org/officeDocument/2006/relationships/slide" Target="slides/slide57.xml"/><Relationship Id="rId97" Type="http://schemas.openxmlformats.org/officeDocument/2006/relationships/slide" Target="slides/slide78.xml"/><Relationship Id="rId104" Type="http://schemas.openxmlformats.org/officeDocument/2006/relationships/slide" Target="slides/slide85.xml"/><Relationship Id="rId120" Type="http://schemas.openxmlformats.org/officeDocument/2006/relationships/slide" Target="slides/slide101.xml"/><Relationship Id="rId125" Type="http://schemas.openxmlformats.org/officeDocument/2006/relationships/slide" Target="slides/slide106.xml"/><Relationship Id="rId141" Type="http://schemas.openxmlformats.org/officeDocument/2006/relationships/slide" Target="slides/slide122.xml"/><Relationship Id="rId146" Type="http://schemas.openxmlformats.org/officeDocument/2006/relationships/slide" Target="slides/slide127.xml"/><Relationship Id="rId7" Type="http://schemas.openxmlformats.org/officeDocument/2006/relationships/slideMaster" Target="slideMasters/slideMaster4.xml"/><Relationship Id="rId71" Type="http://schemas.openxmlformats.org/officeDocument/2006/relationships/slide" Target="slides/slide52.xml"/><Relationship Id="rId92" Type="http://schemas.openxmlformats.org/officeDocument/2006/relationships/slide" Target="slides/slide73.xml"/><Relationship Id="rId162"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10.xml"/><Relationship Id="rId24" Type="http://schemas.openxmlformats.org/officeDocument/2006/relationships/slide" Target="slides/slide5.xml"/><Relationship Id="rId40" Type="http://schemas.openxmlformats.org/officeDocument/2006/relationships/slide" Target="slides/slide21.xml"/><Relationship Id="rId45" Type="http://schemas.openxmlformats.org/officeDocument/2006/relationships/slide" Target="slides/slide26.xml"/><Relationship Id="rId66" Type="http://schemas.openxmlformats.org/officeDocument/2006/relationships/slide" Target="slides/slide47.xml"/><Relationship Id="rId87" Type="http://schemas.openxmlformats.org/officeDocument/2006/relationships/slide" Target="slides/slide68.xml"/><Relationship Id="rId110" Type="http://schemas.openxmlformats.org/officeDocument/2006/relationships/slide" Target="slides/slide91.xml"/><Relationship Id="rId115" Type="http://schemas.openxmlformats.org/officeDocument/2006/relationships/slide" Target="slides/slide96.xml"/><Relationship Id="rId131" Type="http://schemas.openxmlformats.org/officeDocument/2006/relationships/slide" Target="slides/slide112.xml"/><Relationship Id="rId136" Type="http://schemas.openxmlformats.org/officeDocument/2006/relationships/slide" Target="slides/slide117.xml"/><Relationship Id="rId157" Type="http://schemas.openxmlformats.org/officeDocument/2006/relationships/slide" Target="slides/slide138.xml"/><Relationship Id="rId61" Type="http://schemas.openxmlformats.org/officeDocument/2006/relationships/slide" Target="slides/slide42.xml"/><Relationship Id="rId82" Type="http://schemas.openxmlformats.org/officeDocument/2006/relationships/slide" Target="slides/slide63.xml"/><Relationship Id="rId152" Type="http://schemas.openxmlformats.org/officeDocument/2006/relationships/slide" Target="slides/slide133.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30" Type="http://schemas.openxmlformats.org/officeDocument/2006/relationships/slide" Target="slides/slide11.xml"/><Relationship Id="rId35" Type="http://schemas.openxmlformats.org/officeDocument/2006/relationships/slide" Target="slides/slide16.xml"/><Relationship Id="rId56" Type="http://schemas.openxmlformats.org/officeDocument/2006/relationships/slide" Target="slides/slide37.xml"/><Relationship Id="rId77" Type="http://schemas.openxmlformats.org/officeDocument/2006/relationships/slide" Target="slides/slide58.xml"/><Relationship Id="rId100" Type="http://schemas.openxmlformats.org/officeDocument/2006/relationships/slide" Target="slides/slide81.xml"/><Relationship Id="rId105" Type="http://schemas.openxmlformats.org/officeDocument/2006/relationships/slide" Target="slides/slide86.xml"/><Relationship Id="rId126" Type="http://schemas.openxmlformats.org/officeDocument/2006/relationships/slide" Target="slides/slide107.xml"/><Relationship Id="rId147" Type="http://schemas.openxmlformats.org/officeDocument/2006/relationships/slide" Target="slides/slide128.xml"/><Relationship Id="rId8" Type="http://schemas.openxmlformats.org/officeDocument/2006/relationships/slideMaster" Target="slideMasters/slideMaster5.xml"/><Relationship Id="rId51" Type="http://schemas.openxmlformats.org/officeDocument/2006/relationships/slide" Target="slides/slide32.xml"/><Relationship Id="rId72" Type="http://schemas.openxmlformats.org/officeDocument/2006/relationships/slide" Target="slides/slide53.xml"/><Relationship Id="rId93" Type="http://schemas.openxmlformats.org/officeDocument/2006/relationships/slide" Target="slides/slide74.xml"/><Relationship Id="rId98" Type="http://schemas.openxmlformats.org/officeDocument/2006/relationships/slide" Target="slides/slide79.xml"/><Relationship Id="rId121" Type="http://schemas.openxmlformats.org/officeDocument/2006/relationships/slide" Target="slides/slide102.xml"/><Relationship Id="rId142" Type="http://schemas.openxmlformats.org/officeDocument/2006/relationships/slide" Target="slides/slide123.xml"/><Relationship Id="rId163"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6.xml"/><Relationship Id="rId46" Type="http://schemas.openxmlformats.org/officeDocument/2006/relationships/slide" Target="slides/slide27.xml"/><Relationship Id="rId67" Type="http://schemas.openxmlformats.org/officeDocument/2006/relationships/slide" Target="slides/slide48.xml"/><Relationship Id="rId116" Type="http://schemas.openxmlformats.org/officeDocument/2006/relationships/slide" Target="slides/slide97.xml"/><Relationship Id="rId137" Type="http://schemas.openxmlformats.org/officeDocument/2006/relationships/slide" Target="slides/slide118.xml"/><Relationship Id="rId158" Type="http://schemas.openxmlformats.org/officeDocument/2006/relationships/notesMaster" Target="notesMasters/notesMaster1.xml"/><Relationship Id="rId20" Type="http://schemas.openxmlformats.org/officeDocument/2006/relationships/slide" Target="slides/slide1.xml"/><Relationship Id="rId41" Type="http://schemas.openxmlformats.org/officeDocument/2006/relationships/slide" Target="slides/slide22.xml"/><Relationship Id="rId62" Type="http://schemas.openxmlformats.org/officeDocument/2006/relationships/slide" Target="slides/slide43.xml"/><Relationship Id="rId83" Type="http://schemas.openxmlformats.org/officeDocument/2006/relationships/slide" Target="slides/slide64.xml"/><Relationship Id="rId88" Type="http://schemas.openxmlformats.org/officeDocument/2006/relationships/slide" Target="slides/slide69.xml"/><Relationship Id="rId111" Type="http://schemas.openxmlformats.org/officeDocument/2006/relationships/slide" Target="slides/slide92.xml"/><Relationship Id="rId132" Type="http://schemas.openxmlformats.org/officeDocument/2006/relationships/slide" Target="slides/slide113.xml"/><Relationship Id="rId153" Type="http://schemas.openxmlformats.org/officeDocument/2006/relationships/slide" Target="slides/slide134.xml"/><Relationship Id="rId15" Type="http://schemas.openxmlformats.org/officeDocument/2006/relationships/slideMaster" Target="slideMasters/slideMaster12.xml"/><Relationship Id="rId36" Type="http://schemas.openxmlformats.org/officeDocument/2006/relationships/slide" Target="slides/slide17.xml"/><Relationship Id="rId57" Type="http://schemas.openxmlformats.org/officeDocument/2006/relationships/slide" Target="slides/slide38.xml"/><Relationship Id="rId106" Type="http://schemas.openxmlformats.org/officeDocument/2006/relationships/slide" Target="slides/slide87.xml"/><Relationship Id="rId127" Type="http://schemas.openxmlformats.org/officeDocument/2006/relationships/slide" Target="slides/slide108.xml"/><Relationship Id="rId10" Type="http://schemas.openxmlformats.org/officeDocument/2006/relationships/slideMaster" Target="slideMasters/slideMaster7.xml"/><Relationship Id="rId31" Type="http://schemas.openxmlformats.org/officeDocument/2006/relationships/slide" Target="slides/slide12.xml"/><Relationship Id="rId52" Type="http://schemas.openxmlformats.org/officeDocument/2006/relationships/slide" Target="slides/slide33.xml"/><Relationship Id="rId73" Type="http://schemas.openxmlformats.org/officeDocument/2006/relationships/slide" Target="slides/slide54.xml"/><Relationship Id="rId78" Type="http://schemas.openxmlformats.org/officeDocument/2006/relationships/slide" Target="slides/slide59.xml"/><Relationship Id="rId94" Type="http://schemas.openxmlformats.org/officeDocument/2006/relationships/slide" Target="slides/slide75.xml"/><Relationship Id="rId99" Type="http://schemas.openxmlformats.org/officeDocument/2006/relationships/slide" Target="slides/slide80.xml"/><Relationship Id="rId101" Type="http://schemas.openxmlformats.org/officeDocument/2006/relationships/slide" Target="slides/slide82.xml"/><Relationship Id="rId122" Type="http://schemas.openxmlformats.org/officeDocument/2006/relationships/slide" Target="slides/slide103.xml"/><Relationship Id="rId143" Type="http://schemas.openxmlformats.org/officeDocument/2006/relationships/slide" Target="slides/slide124.xml"/><Relationship Id="rId148" Type="http://schemas.openxmlformats.org/officeDocument/2006/relationships/slide" Target="slides/slide129.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7.xml"/><Relationship Id="rId47" Type="http://schemas.openxmlformats.org/officeDocument/2006/relationships/slide" Target="slides/slide28.xml"/><Relationship Id="rId68" Type="http://schemas.openxmlformats.org/officeDocument/2006/relationships/slide" Target="slides/slide49.xml"/><Relationship Id="rId89" Type="http://schemas.openxmlformats.org/officeDocument/2006/relationships/slide" Target="slides/slide70.xml"/><Relationship Id="rId112" Type="http://schemas.openxmlformats.org/officeDocument/2006/relationships/slide" Target="slides/slide93.xml"/><Relationship Id="rId133" Type="http://schemas.openxmlformats.org/officeDocument/2006/relationships/slide" Target="slides/slide114.xml"/><Relationship Id="rId154" Type="http://schemas.openxmlformats.org/officeDocument/2006/relationships/slide" Target="slides/slide135.xml"/><Relationship Id="rId16" Type="http://schemas.openxmlformats.org/officeDocument/2006/relationships/slideMaster" Target="slideMasters/slideMaster13.xml"/><Relationship Id="rId37" Type="http://schemas.openxmlformats.org/officeDocument/2006/relationships/slide" Target="slides/slide18.xml"/><Relationship Id="rId58" Type="http://schemas.openxmlformats.org/officeDocument/2006/relationships/slide" Target="slides/slide39.xml"/><Relationship Id="rId79" Type="http://schemas.openxmlformats.org/officeDocument/2006/relationships/slide" Target="slides/slide60.xml"/><Relationship Id="rId102" Type="http://schemas.openxmlformats.org/officeDocument/2006/relationships/slide" Target="slides/slide83.xml"/><Relationship Id="rId123" Type="http://schemas.openxmlformats.org/officeDocument/2006/relationships/slide" Target="slides/slide104.xml"/><Relationship Id="rId144" Type="http://schemas.openxmlformats.org/officeDocument/2006/relationships/slide" Target="slides/slide125.xml"/><Relationship Id="rId90" Type="http://schemas.openxmlformats.org/officeDocument/2006/relationships/slide" Target="slides/slide71.xml"/><Relationship Id="rId27" Type="http://schemas.openxmlformats.org/officeDocument/2006/relationships/slide" Target="slides/slide8.xml"/><Relationship Id="rId48" Type="http://schemas.openxmlformats.org/officeDocument/2006/relationships/slide" Target="slides/slide29.xml"/><Relationship Id="rId69" Type="http://schemas.openxmlformats.org/officeDocument/2006/relationships/slide" Target="slides/slide50.xml"/><Relationship Id="rId113" Type="http://schemas.openxmlformats.org/officeDocument/2006/relationships/slide" Target="slides/slide94.xml"/><Relationship Id="rId134" Type="http://schemas.openxmlformats.org/officeDocument/2006/relationships/slide" Target="slides/slide115.xml"/><Relationship Id="rId80" Type="http://schemas.openxmlformats.org/officeDocument/2006/relationships/slide" Target="slides/slide61.xml"/><Relationship Id="rId155" Type="http://schemas.openxmlformats.org/officeDocument/2006/relationships/slide" Target="slides/slide136.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D284DB-1188-445E-B9CC-3955A1A2C374}" type="doc">
      <dgm:prSet loTypeId="urn:microsoft.com/office/officeart/2005/8/layout/matrix1" loCatId="matrix" qsTypeId="urn:microsoft.com/office/officeart/2005/8/quickstyle/simple1" qsCatId="simple" csTypeId="urn:microsoft.com/office/officeart/2005/8/colors/colorful2" csCatId="colorful" phldr="1"/>
      <dgm:spPr/>
      <dgm:t>
        <a:bodyPr/>
        <a:lstStyle/>
        <a:p>
          <a:endParaRPr lang="en-US"/>
        </a:p>
      </dgm:t>
    </dgm:pt>
    <dgm:pt modelId="{FA326046-A079-4E9E-8D9B-8EE0AFBCCF56}">
      <dgm:prSet phldrT="[Text]" custT="1"/>
      <dgm:spPr/>
      <dgm:t>
        <a:bodyPr/>
        <a:lstStyle/>
        <a:p>
          <a:r>
            <a:rPr lang="en-US" sz="5800" dirty="0">
              <a:solidFill>
                <a:srgbClr val="FF0000"/>
              </a:solidFill>
              <a:effectLst>
                <a:outerShdw blurRad="38100" dist="38100" dir="2700000" algn="tl">
                  <a:srgbClr val="000000">
                    <a:alpha val="43137"/>
                  </a:srgbClr>
                </a:outerShdw>
              </a:effectLst>
              <a:latin typeface="Stencil" pitchFamily="82" charset="0"/>
            </a:rPr>
            <a:t>A</a:t>
          </a:r>
          <a:r>
            <a:rPr lang="en-US" sz="5800" b="0" dirty="0">
              <a:solidFill>
                <a:srgbClr val="00B050"/>
              </a:solidFill>
              <a:effectLst>
                <a:outerShdw blurRad="38100" dist="38100" dir="2700000" algn="tl">
                  <a:srgbClr val="000000">
                    <a:alpha val="43137"/>
                  </a:srgbClr>
                </a:outerShdw>
              </a:effectLst>
              <a:latin typeface="Stencil" pitchFamily="82" charset="0"/>
            </a:rPr>
            <a:t>C</a:t>
          </a:r>
          <a:r>
            <a:rPr lang="en-US" sz="5800" dirty="0">
              <a:solidFill>
                <a:srgbClr val="7030A0"/>
              </a:solidFill>
              <a:effectLst>
                <a:outerShdw blurRad="38100" dist="38100" dir="2700000" algn="tl">
                  <a:srgbClr val="000000">
                    <a:alpha val="43137"/>
                  </a:srgbClr>
                </a:outerShdw>
              </a:effectLst>
              <a:latin typeface="Stencil" pitchFamily="82" charset="0"/>
            </a:rPr>
            <a:t>I</a:t>
          </a:r>
          <a:r>
            <a:rPr lang="en-US" sz="5800" dirty="0">
              <a:solidFill>
                <a:srgbClr val="0070C0"/>
              </a:solidFill>
              <a:effectLst>
                <a:outerShdw blurRad="38100" dist="38100" dir="2700000" algn="tl">
                  <a:srgbClr val="000000">
                    <a:alpha val="43137"/>
                  </a:srgbClr>
                </a:outerShdw>
              </a:effectLst>
              <a:latin typeface="Stencil" pitchFamily="82" charset="0"/>
            </a:rPr>
            <a:t>D</a:t>
          </a:r>
        </a:p>
      </dgm:t>
    </dgm:pt>
    <dgm:pt modelId="{F160C0CB-3555-4D8D-A2B6-8B0DA94805EE}" type="parTrans" cxnId="{7C9031FD-DEA7-4F88-8F83-EAA356B96FF1}">
      <dgm:prSet/>
      <dgm:spPr/>
      <dgm:t>
        <a:bodyPr/>
        <a:lstStyle/>
        <a:p>
          <a:endParaRPr lang="en-US"/>
        </a:p>
      </dgm:t>
    </dgm:pt>
    <dgm:pt modelId="{8615DC64-65CD-43C2-A226-A6533E99B566}" type="sibTrans" cxnId="{7C9031FD-DEA7-4F88-8F83-EAA356B96FF1}">
      <dgm:prSet/>
      <dgm:spPr/>
      <dgm:t>
        <a:bodyPr/>
        <a:lstStyle/>
        <a:p>
          <a:endParaRPr lang="en-US"/>
        </a:p>
      </dgm:t>
    </dgm:pt>
    <dgm:pt modelId="{B9B6B5E3-6E8E-4DB7-AFC3-3C9813EB2F51}">
      <dgm:prSet phldrT="[Text]" custT="1"/>
      <dgm:spPr>
        <a:solidFill>
          <a:srgbClr val="FF0000"/>
        </a:solidFill>
      </dgm:spPr>
      <dgm:t>
        <a:bodyPr/>
        <a:lstStyle/>
        <a:p>
          <a:r>
            <a:rPr lang="en-US" sz="1800" b="1" u="sng" dirty="0">
              <a:solidFill>
                <a:srgbClr val="FFFF00"/>
              </a:solidFill>
              <a:effectLst>
                <a:outerShdw blurRad="38100" dist="38100" dir="2700000" algn="tl">
                  <a:srgbClr val="000000">
                    <a:alpha val="43137"/>
                  </a:srgbClr>
                </a:outerShdw>
              </a:effectLst>
            </a:rPr>
            <a:t>Atomic</a:t>
          </a:r>
        </a:p>
        <a:p>
          <a:r>
            <a:rPr lang="en-US" sz="1600" dirty="0">
              <a:solidFill>
                <a:srgbClr val="FFFF00"/>
              </a:solidFill>
            </a:rPr>
            <a:t>“ALL OR NOTHING”</a:t>
          </a:r>
        </a:p>
        <a:p>
          <a:r>
            <a:rPr lang="en-US" sz="1600" dirty="0">
              <a:solidFill>
                <a:srgbClr val="FFFF00"/>
              </a:solidFill>
            </a:rPr>
            <a:t>Transaction cannot be subdivided</a:t>
          </a:r>
        </a:p>
      </dgm:t>
    </dgm:pt>
    <dgm:pt modelId="{E95E2B9D-13EB-4FB2-850F-07573226C421}" type="parTrans" cxnId="{9683C4C8-AF63-47DC-B443-A90632586233}">
      <dgm:prSet/>
      <dgm:spPr/>
      <dgm:t>
        <a:bodyPr/>
        <a:lstStyle/>
        <a:p>
          <a:endParaRPr lang="en-US"/>
        </a:p>
      </dgm:t>
    </dgm:pt>
    <dgm:pt modelId="{0B5FA5EC-517C-47A3-A722-A3D379317843}" type="sibTrans" cxnId="{9683C4C8-AF63-47DC-B443-A90632586233}">
      <dgm:prSet/>
      <dgm:spPr/>
      <dgm:t>
        <a:bodyPr/>
        <a:lstStyle/>
        <a:p>
          <a:endParaRPr lang="en-US"/>
        </a:p>
      </dgm:t>
    </dgm:pt>
    <dgm:pt modelId="{EADC91E7-D4FD-47CD-95EA-4D557BBB1FB6}">
      <dgm:prSet phldrT="[Text]" custT="1"/>
      <dgm:spPr>
        <a:solidFill>
          <a:srgbClr val="00B050"/>
        </a:solidFill>
      </dgm:spPr>
      <dgm:t>
        <a:bodyPr/>
        <a:lstStyle/>
        <a:p>
          <a:r>
            <a:rPr lang="en-US" sz="1800" b="1" u="sng" dirty="0">
              <a:solidFill>
                <a:srgbClr val="FFFF00"/>
              </a:solidFill>
              <a:effectLst>
                <a:outerShdw blurRad="38100" dist="38100" dir="2700000" algn="tl">
                  <a:srgbClr val="000000">
                    <a:alpha val="43137"/>
                  </a:srgbClr>
                </a:outerShdw>
              </a:effectLst>
            </a:rPr>
            <a:t>Consistent</a:t>
          </a:r>
        </a:p>
        <a:p>
          <a:r>
            <a:rPr lang="en-US" sz="1600" b="0" u="none" dirty="0">
              <a:solidFill>
                <a:srgbClr val="FFFF00"/>
              </a:solidFill>
              <a:effectLst>
                <a:outerShdw blurRad="38100" dist="38100" dir="2700000" algn="tl">
                  <a:srgbClr val="000000">
                    <a:alpha val="43137"/>
                  </a:srgbClr>
                </a:outerShdw>
              </a:effectLst>
            </a:rPr>
            <a:t>Transaction </a:t>
          </a:r>
          <a:r>
            <a:rPr lang="en-US" sz="1600" b="0" u="none" dirty="0">
              <a:solidFill>
                <a:srgbClr val="FFFF00"/>
              </a:solidFill>
              <a:effectLst>
                <a:outerShdw blurRad="38100" dist="38100" dir="2700000" algn="tl">
                  <a:srgbClr val="000000">
                    <a:alpha val="43137"/>
                  </a:srgbClr>
                </a:outerShdw>
              </a:effectLst>
              <a:sym typeface="Wingdings" pitchFamily="2" charset="2"/>
            </a:rPr>
            <a:t></a:t>
          </a:r>
          <a:r>
            <a:rPr lang="en-US" sz="1600" b="0" u="none" dirty="0">
              <a:solidFill>
                <a:srgbClr val="FFFF00"/>
              </a:solidFill>
              <a:effectLst>
                <a:outerShdw blurRad="38100" dist="38100" dir="2700000" algn="tl">
                  <a:srgbClr val="000000">
                    <a:alpha val="43137"/>
                  </a:srgbClr>
                </a:outerShdw>
              </a:effectLst>
            </a:rPr>
            <a:t> transforms database from one consistent state to another consistent state</a:t>
          </a:r>
          <a:endParaRPr lang="en-US" sz="1600" b="0" u="none" dirty="0">
            <a:solidFill>
              <a:srgbClr val="FFFF00"/>
            </a:solidFill>
            <a:effectLst/>
          </a:endParaRPr>
        </a:p>
      </dgm:t>
    </dgm:pt>
    <dgm:pt modelId="{59A25075-E063-43F4-8DB7-13E911FA5161}" type="parTrans" cxnId="{81F68A99-6BCF-4D03-89CD-BDA00E518CA6}">
      <dgm:prSet/>
      <dgm:spPr/>
      <dgm:t>
        <a:bodyPr/>
        <a:lstStyle/>
        <a:p>
          <a:endParaRPr lang="en-US"/>
        </a:p>
      </dgm:t>
    </dgm:pt>
    <dgm:pt modelId="{6BE7B158-F700-4784-B674-FD59457A375C}" type="sibTrans" cxnId="{81F68A99-6BCF-4D03-89CD-BDA00E518CA6}">
      <dgm:prSet/>
      <dgm:spPr/>
      <dgm:t>
        <a:bodyPr/>
        <a:lstStyle/>
        <a:p>
          <a:endParaRPr lang="en-US"/>
        </a:p>
      </dgm:t>
    </dgm:pt>
    <dgm:pt modelId="{FD035841-D404-4395-AB5C-54AECBA1CEC1}">
      <dgm:prSet phldrT="[Text]" custT="1"/>
      <dgm:spPr>
        <a:solidFill>
          <a:srgbClr val="7030A0"/>
        </a:solidFill>
      </dgm:spPr>
      <dgm:t>
        <a:bodyPr tIns="0" anchor="t" anchorCtr="0"/>
        <a:lstStyle/>
        <a:p>
          <a:r>
            <a:rPr lang="en-US" sz="1800" b="1" u="sng" dirty="0">
              <a:solidFill>
                <a:srgbClr val="FFFF00"/>
              </a:solidFill>
              <a:effectLst>
                <a:outerShdw blurRad="38100" dist="38100" dir="2700000" algn="tl">
                  <a:srgbClr val="000000">
                    <a:alpha val="43137"/>
                  </a:srgbClr>
                </a:outerShdw>
              </a:effectLst>
            </a:rPr>
            <a:t>Isolated</a:t>
          </a:r>
        </a:p>
        <a:p>
          <a:r>
            <a:rPr lang="en-US" sz="1600" dirty="0">
              <a:solidFill>
                <a:srgbClr val="FFFF00"/>
              </a:solidFill>
            </a:rPr>
            <a:t>Transactions execute independently of one another</a:t>
          </a:r>
        </a:p>
        <a:p>
          <a:r>
            <a:rPr lang="en-US" sz="1600" dirty="0">
              <a:solidFill>
                <a:srgbClr val="FFFF00"/>
              </a:solidFill>
            </a:rPr>
            <a:t>Database changes not revealed to users until after transaction has completed</a:t>
          </a:r>
        </a:p>
      </dgm:t>
    </dgm:pt>
    <dgm:pt modelId="{075A0EFD-B5F0-4F1D-B55D-6EA3A94838A5}" type="parTrans" cxnId="{246E3393-C62A-4580-A259-A7375B73F340}">
      <dgm:prSet/>
      <dgm:spPr/>
      <dgm:t>
        <a:bodyPr/>
        <a:lstStyle/>
        <a:p>
          <a:endParaRPr lang="en-US"/>
        </a:p>
      </dgm:t>
    </dgm:pt>
    <dgm:pt modelId="{B65B16A4-1AE5-44AE-9D7C-10B734D349E3}" type="sibTrans" cxnId="{246E3393-C62A-4580-A259-A7375B73F340}">
      <dgm:prSet/>
      <dgm:spPr/>
      <dgm:t>
        <a:bodyPr/>
        <a:lstStyle/>
        <a:p>
          <a:endParaRPr lang="en-US"/>
        </a:p>
      </dgm:t>
    </dgm:pt>
    <dgm:pt modelId="{8DAA6F9C-960A-4009-806B-7C6696735B0D}">
      <dgm:prSet phldrT="[Text]" custT="1"/>
      <dgm:spPr>
        <a:solidFill>
          <a:srgbClr val="0070C0"/>
        </a:solidFill>
      </dgm:spPr>
      <dgm:t>
        <a:bodyPr tIns="0"/>
        <a:lstStyle/>
        <a:p>
          <a:r>
            <a:rPr lang="en-US" sz="1800" b="1" u="sng" dirty="0">
              <a:solidFill>
                <a:srgbClr val="FFFF00"/>
              </a:solidFill>
              <a:effectLst>
                <a:outerShdw blurRad="38100" dist="38100" dir="2700000" algn="tl">
                  <a:srgbClr val="000000">
                    <a:alpha val="43137"/>
                  </a:srgbClr>
                </a:outerShdw>
              </a:effectLst>
            </a:rPr>
            <a:t>Durable</a:t>
          </a:r>
          <a:endParaRPr lang="en-US" sz="2000" b="1" u="sng" dirty="0">
            <a:solidFill>
              <a:srgbClr val="FFFF00"/>
            </a:solidFill>
            <a:effectLst>
              <a:outerShdw blurRad="38100" dist="38100" dir="2700000" algn="tl">
                <a:srgbClr val="000000">
                  <a:alpha val="43137"/>
                </a:srgbClr>
              </a:outerShdw>
            </a:effectLst>
          </a:endParaRPr>
        </a:p>
        <a:p>
          <a:r>
            <a:rPr lang="en-US" sz="1600" dirty="0">
              <a:solidFill>
                <a:srgbClr val="FFFF00"/>
              </a:solidFill>
            </a:rPr>
            <a:t>Database changes are permanent</a:t>
          </a:r>
        </a:p>
        <a:p>
          <a:r>
            <a:rPr lang="en-US" sz="1600" dirty="0">
              <a:solidFill>
                <a:srgbClr val="FFFF00"/>
              </a:solidFill>
            </a:rPr>
            <a:t>The permanence of the database’s consistent state</a:t>
          </a:r>
        </a:p>
        <a:p>
          <a:endParaRPr lang="en-US" sz="1600" dirty="0">
            <a:solidFill>
              <a:srgbClr val="FFFF00"/>
            </a:solidFill>
          </a:endParaRPr>
        </a:p>
      </dgm:t>
    </dgm:pt>
    <dgm:pt modelId="{1BE2E078-8EA4-45A0-85C8-189EDE0F4BEB}" type="parTrans" cxnId="{9A295E59-E79D-4963-8DC9-DEB4E2910E53}">
      <dgm:prSet/>
      <dgm:spPr/>
      <dgm:t>
        <a:bodyPr/>
        <a:lstStyle/>
        <a:p>
          <a:endParaRPr lang="en-US"/>
        </a:p>
      </dgm:t>
    </dgm:pt>
    <dgm:pt modelId="{98295FB5-56AB-4D60-A694-0D8ED9EDCAD9}" type="sibTrans" cxnId="{9A295E59-E79D-4963-8DC9-DEB4E2910E53}">
      <dgm:prSet/>
      <dgm:spPr/>
      <dgm:t>
        <a:bodyPr/>
        <a:lstStyle/>
        <a:p>
          <a:endParaRPr lang="en-US"/>
        </a:p>
      </dgm:t>
    </dgm:pt>
    <dgm:pt modelId="{F0403D95-BC45-4956-BC18-27D647BF41C2}" type="pres">
      <dgm:prSet presAssocID="{E5D284DB-1188-445E-B9CC-3955A1A2C374}" presName="diagram" presStyleCnt="0">
        <dgm:presLayoutVars>
          <dgm:chMax val="1"/>
          <dgm:dir/>
          <dgm:animLvl val="ctr"/>
          <dgm:resizeHandles val="exact"/>
        </dgm:presLayoutVars>
      </dgm:prSet>
      <dgm:spPr/>
    </dgm:pt>
    <dgm:pt modelId="{0B60AF6D-AD5D-458D-81B3-BFF07ABA0EB0}" type="pres">
      <dgm:prSet presAssocID="{E5D284DB-1188-445E-B9CC-3955A1A2C374}" presName="matrix" presStyleCnt="0"/>
      <dgm:spPr/>
    </dgm:pt>
    <dgm:pt modelId="{E69E789C-953E-4853-B998-A9B4D8654F95}" type="pres">
      <dgm:prSet presAssocID="{E5D284DB-1188-445E-B9CC-3955A1A2C374}" presName="tile1" presStyleLbl="node1" presStyleIdx="0" presStyleCnt="4" custLinFactNeighborY="1404"/>
      <dgm:spPr/>
    </dgm:pt>
    <dgm:pt modelId="{CE76B5BA-3B15-420A-B90A-F4B26149BA9C}" type="pres">
      <dgm:prSet presAssocID="{E5D284DB-1188-445E-B9CC-3955A1A2C374}" presName="tile1text" presStyleLbl="node1" presStyleIdx="0" presStyleCnt="4">
        <dgm:presLayoutVars>
          <dgm:chMax val="0"/>
          <dgm:chPref val="0"/>
          <dgm:bulletEnabled val="1"/>
        </dgm:presLayoutVars>
      </dgm:prSet>
      <dgm:spPr/>
    </dgm:pt>
    <dgm:pt modelId="{389DEFA3-0057-4CDD-B920-F8B856A0B58E}" type="pres">
      <dgm:prSet presAssocID="{E5D284DB-1188-445E-B9CC-3955A1A2C374}" presName="tile2" presStyleLbl="node1" presStyleIdx="1" presStyleCnt="4" custLinFactNeighborX="246" custLinFactNeighborY="252"/>
      <dgm:spPr/>
    </dgm:pt>
    <dgm:pt modelId="{59F73507-4A7B-4956-B52B-F427A4035565}" type="pres">
      <dgm:prSet presAssocID="{E5D284DB-1188-445E-B9CC-3955A1A2C374}" presName="tile2text" presStyleLbl="node1" presStyleIdx="1" presStyleCnt="4">
        <dgm:presLayoutVars>
          <dgm:chMax val="0"/>
          <dgm:chPref val="0"/>
          <dgm:bulletEnabled val="1"/>
        </dgm:presLayoutVars>
      </dgm:prSet>
      <dgm:spPr/>
    </dgm:pt>
    <dgm:pt modelId="{9B3D7512-B6EB-4254-A66D-C67AEF0ADFD6}" type="pres">
      <dgm:prSet presAssocID="{E5D284DB-1188-445E-B9CC-3955A1A2C374}" presName="tile3" presStyleLbl="node1" presStyleIdx="2" presStyleCnt="4"/>
      <dgm:spPr/>
    </dgm:pt>
    <dgm:pt modelId="{389B1E57-677D-4C74-956F-660138791D64}" type="pres">
      <dgm:prSet presAssocID="{E5D284DB-1188-445E-B9CC-3955A1A2C374}" presName="tile3text" presStyleLbl="node1" presStyleIdx="2" presStyleCnt="4">
        <dgm:presLayoutVars>
          <dgm:chMax val="0"/>
          <dgm:chPref val="0"/>
          <dgm:bulletEnabled val="1"/>
        </dgm:presLayoutVars>
      </dgm:prSet>
      <dgm:spPr/>
    </dgm:pt>
    <dgm:pt modelId="{8858B195-B12E-4ECF-8DAC-BB45B1A4A274}" type="pres">
      <dgm:prSet presAssocID="{E5D284DB-1188-445E-B9CC-3955A1A2C374}" presName="tile4" presStyleLbl="node1" presStyleIdx="3" presStyleCnt="4"/>
      <dgm:spPr/>
    </dgm:pt>
    <dgm:pt modelId="{2DCCA26A-4781-439B-A261-E29FD6A77668}" type="pres">
      <dgm:prSet presAssocID="{E5D284DB-1188-445E-B9CC-3955A1A2C374}" presName="tile4text" presStyleLbl="node1" presStyleIdx="3" presStyleCnt="4">
        <dgm:presLayoutVars>
          <dgm:chMax val="0"/>
          <dgm:chPref val="0"/>
          <dgm:bulletEnabled val="1"/>
        </dgm:presLayoutVars>
      </dgm:prSet>
      <dgm:spPr/>
    </dgm:pt>
    <dgm:pt modelId="{477A6B2A-7CF9-4305-9B89-2DE9C63F0A29}" type="pres">
      <dgm:prSet presAssocID="{E5D284DB-1188-445E-B9CC-3955A1A2C374}" presName="centerTile" presStyleLbl="fgShp" presStyleIdx="0" presStyleCnt="1" custLinFactNeighborX="-446" custLinFactNeighborY="-5619">
        <dgm:presLayoutVars>
          <dgm:chMax val="0"/>
          <dgm:chPref val="0"/>
        </dgm:presLayoutVars>
      </dgm:prSet>
      <dgm:spPr/>
    </dgm:pt>
  </dgm:ptLst>
  <dgm:cxnLst>
    <dgm:cxn modelId="{90EE2818-3B2C-1248-840A-3475EABCE92D}" type="presOf" srcId="{B9B6B5E3-6E8E-4DB7-AFC3-3C9813EB2F51}" destId="{CE76B5BA-3B15-420A-B90A-F4B26149BA9C}" srcOrd="1" destOrd="0" presId="urn:microsoft.com/office/officeart/2005/8/layout/matrix1"/>
    <dgm:cxn modelId="{9A295E59-E79D-4963-8DC9-DEB4E2910E53}" srcId="{FA326046-A079-4E9E-8D9B-8EE0AFBCCF56}" destId="{8DAA6F9C-960A-4009-806B-7C6696735B0D}" srcOrd="3" destOrd="0" parTransId="{1BE2E078-8EA4-45A0-85C8-189EDE0F4BEB}" sibTransId="{98295FB5-56AB-4D60-A694-0D8ED9EDCAD9}"/>
    <dgm:cxn modelId="{1CA0EE8A-E187-6C43-9C34-3131DDBA6FB2}" type="presOf" srcId="{FD035841-D404-4395-AB5C-54AECBA1CEC1}" destId="{9B3D7512-B6EB-4254-A66D-C67AEF0ADFD6}" srcOrd="0" destOrd="0" presId="urn:microsoft.com/office/officeart/2005/8/layout/matrix1"/>
    <dgm:cxn modelId="{C13E6192-C43A-DC44-9E8F-BCF08A74C5D1}" type="presOf" srcId="{E5D284DB-1188-445E-B9CC-3955A1A2C374}" destId="{F0403D95-BC45-4956-BC18-27D647BF41C2}" srcOrd="0" destOrd="0" presId="urn:microsoft.com/office/officeart/2005/8/layout/matrix1"/>
    <dgm:cxn modelId="{246E3393-C62A-4580-A259-A7375B73F340}" srcId="{FA326046-A079-4E9E-8D9B-8EE0AFBCCF56}" destId="{FD035841-D404-4395-AB5C-54AECBA1CEC1}" srcOrd="2" destOrd="0" parTransId="{075A0EFD-B5F0-4F1D-B55D-6EA3A94838A5}" sibTransId="{B65B16A4-1AE5-44AE-9D7C-10B734D349E3}"/>
    <dgm:cxn modelId="{81F68A99-6BCF-4D03-89CD-BDA00E518CA6}" srcId="{FA326046-A079-4E9E-8D9B-8EE0AFBCCF56}" destId="{EADC91E7-D4FD-47CD-95EA-4D557BBB1FB6}" srcOrd="1" destOrd="0" parTransId="{59A25075-E063-43F4-8DB7-13E911FA5161}" sibTransId="{6BE7B158-F700-4784-B674-FD59457A375C}"/>
    <dgm:cxn modelId="{CF047AA0-A562-1D41-8A39-48A8A8D327F7}" type="presOf" srcId="{8DAA6F9C-960A-4009-806B-7C6696735B0D}" destId="{8858B195-B12E-4ECF-8DAC-BB45B1A4A274}" srcOrd="0" destOrd="0" presId="urn:microsoft.com/office/officeart/2005/8/layout/matrix1"/>
    <dgm:cxn modelId="{EFB60AA2-96BE-CA48-98C4-82FCF19BA319}" type="presOf" srcId="{FA326046-A079-4E9E-8D9B-8EE0AFBCCF56}" destId="{477A6B2A-7CF9-4305-9B89-2DE9C63F0A29}" srcOrd="0" destOrd="0" presId="urn:microsoft.com/office/officeart/2005/8/layout/matrix1"/>
    <dgm:cxn modelId="{190A24AF-9C71-BB4E-9B0B-8D4AF9E14947}" type="presOf" srcId="{EADC91E7-D4FD-47CD-95EA-4D557BBB1FB6}" destId="{389DEFA3-0057-4CDD-B920-F8B856A0B58E}" srcOrd="0" destOrd="0" presId="urn:microsoft.com/office/officeart/2005/8/layout/matrix1"/>
    <dgm:cxn modelId="{4AF65EBD-1DF3-B54A-AA1A-57B653AD63C4}" type="presOf" srcId="{B9B6B5E3-6E8E-4DB7-AFC3-3C9813EB2F51}" destId="{E69E789C-953E-4853-B998-A9B4D8654F95}" srcOrd="0" destOrd="0" presId="urn:microsoft.com/office/officeart/2005/8/layout/matrix1"/>
    <dgm:cxn modelId="{9683C4C8-AF63-47DC-B443-A90632586233}" srcId="{FA326046-A079-4E9E-8D9B-8EE0AFBCCF56}" destId="{B9B6B5E3-6E8E-4DB7-AFC3-3C9813EB2F51}" srcOrd="0" destOrd="0" parTransId="{E95E2B9D-13EB-4FB2-850F-07573226C421}" sibTransId="{0B5FA5EC-517C-47A3-A722-A3D379317843}"/>
    <dgm:cxn modelId="{84C519D8-8106-9141-847C-2CF00854CA70}" type="presOf" srcId="{EADC91E7-D4FD-47CD-95EA-4D557BBB1FB6}" destId="{59F73507-4A7B-4956-B52B-F427A4035565}" srcOrd="1" destOrd="0" presId="urn:microsoft.com/office/officeart/2005/8/layout/matrix1"/>
    <dgm:cxn modelId="{0DE7E8DA-2A3D-C34D-B579-BC4D5A63AF87}" type="presOf" srcId="{FD035841-D404-4395-AB5C-54AECBA1CEC1}" destId="{389B1E57-677D-4C74-956F-660138791D64}" srcOrd="1" destOrd="0" presId="urn:microsoft.com/office/officeart/2005/8/layout/matrix1"/>
    <dgm:cxn modelId="{7BC0DFEA-240C-BA4B-B810-50C4802165D5}" type="presOf" srcId="{8DAA6F9C-960A-4009-806B-7C6696735B0D}" destId="{2DCCA26A-4781-439B-A261-E29FD6A77668}" srcOrd="1" destOrd="0" presId="urn:microsoft.com/office/officeart/2005/8/layout/matrix1"/>
    <dgm:cxn modelId="{7C9031FD-DEA7-4F88-8F83-EAA356B96FF1}" srcId="{E5D284DB-1188-445E-B9CC-3955A1A2C374}" destId="{FA326046-A079-4E9E-8D9B-8EE0AFBCCF56}" srcOrd="0" destOrd="0" parTransId="{F160C0CB-3555-4D8D-A2B6-8B0DA94805EE}" sibTransId="{8615DC64-65CD-43C2-A226-A6533E99B566}"/>
    <dgm:cxn modelId="{672B855E-E077-BA4E-B939-D79CF40A0EEF}" type="presParOf" srcId="{F0403D95-BC45-4956-BC18-27D647BF41C2}" destId="{0B60AF6D-AD5D-458D-81B3-BFF07ABA0EB0}" srcOrd="0" destOrd="0" presId="urn:microsoft.com/office/officeart/2005/8/layout/matrix1"/>
    <dgm:cxn modelId="{827FB1C4-483D-6A49-BBE9-B5BE4FDB76DE}" type="presParOf" srcId="{0B60AF6D-AD5D-458D-81B3-BFF07ABA0EB0}" destId="{E69E789C-953E-4853-B998-A9B4D8654F95}" srcOrd="0" destOrd="0" presId="urn:microsoft.com/office/officeart/2005/8/layout/matrix1"/>
    <dgm:cxn modelId="{EC359709-18AF-F241-905E-02103C34C2CA}" type="presParOf" srcId="{0B60AF6D-AD5D-458D-81B3-BFF07ABA0EB0}" destId="{CE76B5BA-3B15-420A-B90A-F4B26149BA9C}" srcOrd="1" destOrd="0" presId="urn:microsoft.com/office/officeart/2005/8/layout/matrix1"/>
    <dgm:cxn modelId="{D97222FA-E71F-B141-ACFA-30CF3216A067}" type="presParOf" srcId="{0B60AF6D-AD5D-458D-81B3-BFF07ABA0EB0}" destId="{389DEFA3-0057-4CDD-B920-F8B856A0B58E}" srcOrd="2" destOrd="0" presId="urn:microsoft.com/office/officeart/2005/8/layout/matrix1"/>
    <dgm:cxn modelId="{F5C472B3-FB95-5B4C-B39E-D0290219AFE1}" type="presParOf" srcId="{0B60AF6D-AD5D-458D-81B3-BFF07ABA0EB0}" destId="{59F73507-4A7B-4956-B52B-F427A4035565}" srcOrd="3" destOrd="0" presId="urn:microsoft.com/office/officeart/2005/8/layout/matrix1"/>
    <dgm:cxn modelId="{A8315FAA-82C0-0A4C-ABE8-B2BF203DA051}" type="presParOf" srcId="{0B60AF6D-AD5D-458D-81B3-BFF07ABA0EB0}" destId="{9B3D7512-B6EB-4254-A66D-C67AEF0ADFD6}" srcOrd="4" destOrd="0" presId="urn:microsoft.com/office/officeart/2005/8/layout/matrix1"/>
    <dgm:cxn modelId="{EFBE09B3-2B6F-4843-B238-1A7FAFD569EA}" type="presParOf" srcId="{0B60AF6D-AD5D-458D-81B3-BFF07ABA0EB0}" destId="{389B1E57-677D-4C74-956F-660138791D64}" srcOrd="5" destOrd="0" presId="urn:microsoft.com/office/officeart/2005/8/layout/matrix1"/>
    <dgm:cxn modelId="{4B03A2F1-28B6-F944-AD41-C55212BF0CC0}" type="presParOf" srcId="{0B60AF6D-AD5D-458D-81B3-BFF07ABA0EB0}" destId="{8858B195-B12E-4ECF-8DAC-BB45B1A4A274}" srcOrd="6" destOrd="0" presId="urn:microsoft.com/office/officeart/2005/8/layout/matrix1"/>
    <dgm:cxn modelId="{2559F575-3E27-7C44-8DFD-01A0B01A2E49}" type="presParOf" srcId="{0B60AF6D-AD5D-458D-81B3-BFF07ABA0EB0}" destId="{2DCCA26A-4781-439B-A261-E29FD6A77668}" srcOrd="7" destOrd="0" presId="urn:microsoft.com/office/officeart/2005/8/layout/matrix1"/>
    <dgm:cxn modelId="{ADAE1438-4933-3844-8867-2C9EC6B407B2}" type="presParOf" srcId="{F0403D95-BC45-4956-BC18-27D647BF41C2}" destId="{477A6B2A-7CF9-4305-9B89-2DE9C63F0A29}"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DEB374-7826-A248-A2F9-4F9CD8362EAF}" type="doc">
      <dgm:prSet loTypeId="urn:microsoft.com/office/officeart/2005/8/layout/orgChart1" loCatId="" qsTypeId="urn:microsoft.com/office/officeart/2005/8/quickstyle/simple1" qsCatId="simple" csTypeId="urn:microsoft.com/office/officeart/2005/8/colors/accent1_2" csCatId="accent1" phldr="1"/>
      <dgm:spPr/>
      <dgm:t>
        <a:bodyPr/>
        <a:lstStyle/>
        <a:p>
          <a:endParaRPr lang="en-US"/>
        </a:p>
      </dgm:t>
    </dgm:pt>
    <dgm:pt modelId="{8D9484E6-4EDA-9B46-9BE1-5F7B9208BB79}">
      <dgm:prSet phldrT="[Text]"/>
      <dgm:spPr>
        <a:xfrm>
          <a:off x="2027083" y="1538"/>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Product</a:t>
          </a:r>
        </a:p>
      </dgm:t>
    </dgm:pt>
    <dgm:pt modelId="{193F2DC8-847D-6D4A-AABC-1C735F0293A8}" type="parTrans" cxnId="{F0C3CF40-D38F-674D-A584-1B617F5E966B}">
      <dgm:prSet/>
      <dgm:spPr/>
      <dgm:t>
        <a:bodyPr/>
        <a:lstStyle/>
        <a:p>
          <a:endParaRPr lang="en-US">
            <a:solidFill>
              <a:srgbClr val="FF0000"/>
            </a:solidFill>
          </a:endParaRPr>
        </a:p>
      </dgm:t>
    </dgm:pt>
    <dgm:pt modelId="{01F8511E-7964-964B-9A73-14A0E2418277}" type="sibTrans" cxnId="{F0C3CF40-D38F-674D-A584-1B617F5E966B}">
      <dgm:prSet/>
      <dgm:spPr/>
      <dgm:t>
        <a:bodyPr/>
        <a:lstStyle/>
        <a:p>
          <a:endParaRPr lang="en-US">
            <a:solidFill>
              <a:srgbClr val="FF0000"/>
            </a:solidFill>
          </a:endParaRPr>
        </a:p>
      </dgm:t>
    </dgm:pt>
    <dgm:pt modelId="{8134A097-6350-9D43-BEE4-57209988092E}">
      <dgm:prSet phldrT="[Text]"/>
      <dgm:spPr>
        <a:xfrm>
          <a:off x="207385" y="713376"/>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Book</a:t>
          </a:r>
        </a:p>
      </dgm:t>
    </dgm:pt>
    <dgm:pt modelId="{B7234D52-86F6-4F4E-8961-B0A093892251}" type="parTrans" cxnId="{54DCFDD0-E9C0-5241-8CA8-8F515C8B435A}">
      <dgm:prSet/>
      <dgm:spPr>
        <a:xfrm>
          <a:off x="708679" y="502832"/>
          <a:ext cx="1819698" cy="210543"/>
        </a:xfrm>
        <a:custGeom>
          <a:avLst/>
          <a:gdLst/>
          <a:ahLst/>
          <a:cxnLst/>
          <a:rect l="0" t="0" r="0" b="0"/>
          <a:pathLst>
            <a:path>
              <a:moveTo>
                <a:pt x="1819698" y="0"/>
              </a:moveTo>
              <a:lnTo>
                <a:pt x="1819698" y="105271"/>
              </a:lnTo>
              <a:lnTo>
                <a:pt x="0" y="105271"/>
              </a:lnTo>
              <a:lnTo>
                <a:pt x="0" y="210543"/>
              </a:lnTo>
            </a:path>
          </a:pathLst>
        </a:custGeom>
        <a:noFill/>
        <a:ln w="25400" cap="flat" cmpd="sng" algn="ctr">
          <a:solidFill>
            <a:srgbClr val="FFFFFF">
              <a:shade val="60000"/>
              <a:hueOff val="0"/>
              <a:satOff val="0"/>
              <a:lumOff val="0"/>
              <a:alphaOff val="0"/>
            </a:srgbClr>
          </a:solidFill>
          <a:prstDash val="solid"/>
        </a:ln>
        <a:effectLst/>
      </dgm:spPr>
      <dgm:t>
        <a:bodyPr/>
        <a:lstStyle/>
        <a:p>
          <a:endParaRPr lang="en-US">
            <a:solidFill>
              <a:srgbClr val="FF0000"/>
            </a:solidFill>
          </a:endParaRPr>
        </a:p>
      </dgm:t>
    </dgm:pt>
    <dgm:pt modelId="{7A026083-A4AC-7C44-A1CC-0D44E1D049E1}" type="sibTrans" cxnId="{54DCFDD0-E9C0-5241-8CA8-8F515C8B435A}">
      <dgm:prSet/>
      <dgm:spPr/>
      <dgm:t>
        <a:bodyPr/>
        <a:lstStyle/>
        <a:p>
          <a:endParaRPr lang="en-US">
            <a:solidFill>
              <a:srgbClr val="FF0000"/>
            </a:solidFill>
          </a:endParaRPr>
        </a:p>
      </dgm:t>
    </dgm:pt>
    <dgm:pt modelId="{C1E49840-B883-594D-B8B5-26795DC91F8C}">
      <dgm:prSet phldrT="[Text]"/>
      <dgm:spPr>
        <a:xfrm>
          <a:off x="2277730" y="713376"/>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eBook</a:t>
          </a:r>
        </a:p>
      </dgm:t>
    </dgm:pt>
    <dgm:pt modelId="{1E699710-EB55-9044-B7AA-0FC861865449}" type="parTrans" cxnId="{D3015168-34AA-E84B-9DD4-BC10E5DACA50}">
      <dgm:prSet/>
      <dgm:spPr>
        <a:xfrm>
          <a:off x="2528377" y="502832"/>
          <a:ext cx="250647" cy="210543"/>
        </a:xfrm>
        <a:custGeom>
          <a:avLst/>
          <a:gdLst/>
          <a:ahLst/>
          <a:cxnLst/>
          <a:rect l="0" t="0" r="0" b="0"/>
          <a:pathLst>
            <a:path>
              <a:moveTo>
                <a:pt x="0" y="0"/>
              </a:moveTo>
              <a:lnTo>
                <a:pt x="0" y="105271"/>
              </a:lnTo>
              <a:lnTo>
                <a:pt x="250647" y="105271"/>
              </a:lnTo>
              <a:lnTo>
                <a:pt x="250647" y="210543"/>
              </a:lnTo>
            </a:path>
          </a:pathLst>
        </a:custGeom>
        <a:noFill/>
        <a:ln w="25400" cap="flat" cmpd="sng" algn="ctr">
          <a:solidFill>
            <a:srgbClr val="FFFFFF">
              <a:shade val="60000"/>
              <a:hueOff val="0"/>
              <a:satOff val="0"/>
              <a:lumOff val="0"/>
              <a:alphaOff val="0"/>
            </a:srgbClr>
          </a:solidFill>
          <a:prstDash val="solid"/>
        </a:ln>
        <a:effectLst/>
      </dgm:spPr>
      <dgm:t>
        <a:bodyPr/>
        <a:lstStyle/>
        <a:p>
          <a:endParaRPr lang="en-US">
            <a:solidFill>
              <a:srgbClr val="FF0000"/>
            </a:solidFill>
          </a:endParaRPr>
        </a:p>
      </dgm:t>
    </dgm:pt>
    <dgm:pt modelId="{7FB4288C-0F9C-124A-80D0-4A46E1A0A1B3}" type="sibTrans" cxnId="{D3015168-34AA-E84B-9DD4-BC10E5DACA50}">
      <dgm:prSet/>
      <dgm:spPr/>
      <dgm:t>
        <a:bodyPr/>
        <a:lstStyle/>
        <a:p>
          <a:endParaRPr lang="en-US">
            <a:solidFill>
              <a:srgbClr val="FF0000"/>
            </a:solidFill>
          </a:endParaRPr>
        </a:p>
      </dgm:t>
    </dgm:pt>
    <dgm:pt modelId="{62351299-2347-CD4B-B88B-7FDB075F476B}">
      <dgm:prSet phldrT="[Text]"/>
      <dgm:spPr>
        <a:xfrm>
          <a:off x="3846781" y="713376"/>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Video</a:t>
          </a:r>
        </a:p>
      </dgm:t>
    </dgm:pt>
    <dgm:pt modelId="{18551FA4-E5B8-194D-B7EF-9A2389A0FD00}" type="parTrans" cxnId="{10535A86-69FC-6243-ABE4-CA8E6C0EE0A1}">
      <dgm:prSet/>
      <dgm:spPr>
        <a:xfrm>
          <a:off x="2528377" y="502832"/>
          <a:ext cx="1819698" cy="210543"/>
        </a:xfrm>
        <a:custGeom>
          <a:avLst/>
          <a:gdLst/>
          <a:ahLst/>
          <a:cxnLst/>
          <a:rect l="0" t="0" r="0" b="0"/>
          <a:pathLst>
            <a:path>
              <a:moveTo>
                <a:pt x="0" y="0"/>
              </a:moveTo>
              <a:lnTo>
                <a:pt x="0" y="105271"/>
              </a:lnTo>
              <a:lnTo>
                <a:pt x="1819698" y="105271"/>
              </a:lnTo>
              <a:lnTo>
                <a:pt x="1819698" y="210543"/>
              </a:lnTo>
            </a:path>
          </a:pathLst>
        </a:custGeom>
        <a:noFill/>
        <a:ln w="25400" cap="flat" cmpd="sng" algn="ctr">
          <a:solidFill>
            <a:srgbClr val="FFFFFF">
              <a:shade val="60000"/>
              <a:hueOff val="0"/>
              <a:satOff val="0"/>
              <a:lumOff val="0"/>
              <a:alphaOff val="0"/>
            </a:srgbClr>
          </a:solidFill>
          <a:prstDash val="solid"/>
        </a:ln>
        <a:effectLst/>
      </dgm:spPr>
      <dgm:t>
        <a:bodyPr/>
        <a:lstStyle/>
        <a:p>
          <a:endParaRPr lang="en-US">
            <a:solidFill>
              <a:srgbClr val="FF0000"/>
            </a:solidFill>
          </a:endParaRPr>
        </a:p>
      </dgm:t>
    </dgm:pt>
    <dgm:pt modelId="{357D2E53-81E5-1949-8DFA-617A79B5E5DC}" type="sibTrans" cxnId="{10535A86-69FC-6243-ABE4-CA8E6C0EE0A1}">
      <dgm:prSet/>
      <dgm:spPr/>
      <dgm:t>
        <a:bodyPr/>
        <a:lstStyle/>
        <a:p>
          <a:endParaRPr lang="en-US">
            <a:solidFill>
              <a:srgbClr val="FF0000"/>
            </a:solidFill>
          </a:endParaRPr>
        </a:p>
      </dgm:t>
    </dgm:pt>
    <dgm:pt modelId="{99634639-BB54-1B4A-B93A-F27BAA15C466}">
      <dgm:prSet phldrT="[Text]"/>
      <dgm:spPr>
        <a:xfrm>
          <a:off x="458032" y="1425213"/>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Fiction</a:t>
          </a:r>
        </a:p>
      </dgm:t>
    </dgm:pt>
    <dgm:pt modelId="{B757E864-6A3F-E048-85A6-5FE008056E53}" type="parTrans" cxnId="{12D3D1D0-6234-4B48-B0AB-7E42C41A919C}">
      <dgm:prSet/>
      <dgm:spPr>
        <a:xfrm>
          <a:off x="307644" y="1214670"/>
          <a:ext cx="150388" cy="461190"/>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90724C82-6F9D-6A4E-9629-99D621E7D5C2}" type="sibTrans" cxnId="{12D3D1D0-6234-4B48-B0AB-7E42C41A919C}">
      <dgm:prSet/>
      <dgm:spPr/>
      <dgm:t>
        <a:bodyPr/>
        <a:lstStyle/>
        <a:p>
          <a:endParaRPr lang="en-US">
            <a:solidFill>
              <a:srgbClr val="FF0000"/>
            </a:solidFill>
          </a:endParaRPr>
        </a:p>
      </dgm:t>
    </dgm:pt>
    <dgm:pt modelId="{CE92BB5C-C287-FE4C-9618-95BDF5922AA3}">
      <dgm:prSet phldrT="[Text]"/>
      <dgm:spPr>
        <a:xfrm>
          <a:off x="458032" y="2137051"/>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Non-Fiction</a:t>
          </a:r>
        </a:p>
      </dgm:t>
    </dgm:pt>
    <dgm:pt modelId="{6DDE0E3D-4A30-9444-B953-D7AAEB7B27D4}" type="parTrans" cxnId="{4D640857-8BA3-B846-BA22-9CA9EE91B78E}">
      <dgm:prSet/>
      <dgm:spPr>
        <a:xfrm>
          <a:off x="307644" y="1214670"/>
          <a:ext cx="150388" cy="117302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47DB00CE-087D-4C44-A733-FD31D6BAEB1E}" type="sibTrans" cxnId="{4D640857-8BA3-B846-BA22-9CA9EE91B78E}">
      <dgm:prSet/>
      <dgm:spPr/>
      <dgm:t>
        <a:bodyPr/>
        <a:lstStyle/>
        <a:p>
          <a:endParaRPr lang="en-US">
            <a:solidFill>
              <a:srgbClr val="FF0000"/>
            </a:solidFill>
          </a:endParaRPr>
        </a:p>
      </dgm:t>
    </dgm:pt>
    <dgm:pt modelId="{2AEA3F62-B5A3-7D4F-BD7D-707737A955B1}">
      <dgm:prSet phldrT="[Text]"/>
      <dgm:spPr>
        <a:xfrm>
          <a:off x="1671164" y="1425213"/>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Non-</a:t>
          </a:r>
        </a:p>
        <a:p>
          <a:pPr>
            <a:buNone/>
          </a:pPr>
          <a:r>
            <a:rPr lang="en-US" dirty="0">
              <a:solidFill>
                <a:srgbClr val="FF0000"/>
              </a:solidFill>
              <a:latin typeface="Helvetica"/>
              <a:ea typeface="+mn-ea"/>
              <a:cs typeface="+mn-cs"/>
            </a:rPr>
            <a:t>Fiction</a:t>
          </a:r>
        </a:p>
      </dgm:t>
    </dgm:pt>
    <dgm:pt modelId="{9F8CD6F4-57F3-1243-9E8F-BDECEB3EAD1C}" type="parTrans" cxnId="{A492A6CD-48E4-E24B-A108-CD65D24730F0}">
      <dgm:prSet/>
      <dgm:spPr>
        <a:xfrm>
          <a:off x="2172458" y="1214670"/>
          <a:ext cx="606566" cy="210543"/>
        </a:xfrm>
        <a:custGeom>
          <a:avLst/>
          <a:gdLst/>
          <a:ahLst/>
          <a:cxnLst/>
          <a:rect l="0" t="0" r="0" b="0"/>
          <a:pathLst>
            <a:path>
              <a:moveTo>
                <a:pt x="606566" y="0"/>
              </a:moveTo>
              <a:lnTo>
                <a:pt x="606566" y="105271"/>
              </a:lnTo>
              <a:lnTo>
                <a:pt x="0" y="105271"/>
              </a:lnTo>
              <a:lnTo>
                <a:pt x="0" y="210543"/>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100FC73C-4D61-0442-84CB-4D0E3927EDDA}" type="sibTrans" cxnId="{A492A6CD-48E4-E24B-A108-CD65D24730F0}">
      <dgm:prSet/>
      <dgm:spPr/>
      <dgm:t>
        <a:bodyPr/>
        <a:lstStyle/>
        <a:p>
          <a:endParaRPr lang="en-US">
            <a:solidFill>
              <a:srgbClr val="FF0000"/>
            </a:solidFill>
          </a:endParaRPr>
        </a:p>
      </dgm:t>
    </dgm:pt>
    <dgm:pt modelId="{253DC166-148C-664C-99AE-24C57645D3FA}">
      <dgm:prSet phldrT="[Text]"/>
      <dgm:spPr>
        <a:xfrm>
          <a:off x="2884296" y="1425213"/>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Fiction</a:t>
          </a:r>
        </a:p>
      </dgm:t>
    </dgm:pt>
    <dgm:pt modelId="{A92B6AD9-A913-D14C-B4E1-BBCA560D9D5F}" type="parTrans" cxnId="{217758AF-9895-1640-B9BC-BF4ED6428AC0}">
      <dgm:prSet/>
      <dgm:spPr>
        <a:xfrm>
          <a:off x="2779024" y="1214670"/>
          <a:ext cx="606566" cy="210543"/>
        </a:xfrm>
        <a:custGeom>
          <a:avLst/>
          <a:gdLst/>
          <a:ahLst/>
          <a:cxnLst/>
          <a:rect l="0" t="0" r="0" b="0"/>
          <a:pathLst>
            <a:path>
              <a:moveTo>
                <a:pt x="0" y="0"/>
              </a:moveTo>
              <a:lnTo>
                <a:pt x="0" y="105271"/>
              </a:lnTo>
              <a:lnTo>
                <a:pt x="606566" y="105271"/>
              </a:lnTo>
              <a:lnTo>
                <a:pt x="606566" y="210543"/>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04C6240A-AA19-EF44-A889-F761DDBBE44A}" type="sibTrans" cxnId="{217758AF-9895-1640-B9BC-BF4ED6428AC0}">
      <dgm:prSet/>
      <dgm:spPr/>
      <dgm:t>
        <a:bodyPr/>
        <a:lstStyle/>
        <a:p>
          <a:endParaRPr lang="en-US">
            <a:solidFill>
              <a:srgbClr val="FF0000"/>
            </a:solidFill>
          </a:endParaRPr>
        </a:p>
      </dgm:t>
    </dgm:pt>
    <dgm:pt modelId="{E44F7EAB-3B8F-154E-AF69-097228C42097}">
      <dgm:prSet phldrT="[Text]"/>
      <dgm:spPr>
        <a:xfrm>
          <a:off x="4097428" y="1425213"/>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Online</a:t>
          </a:r>
        </a:p>
      </dgm:t>
    </dgm:pt>
    <dgm:pt modelId="{E3BB968A-52E4-7042-87EB-BA294DA2BE50}" type="parTrans" cxnId="{096968E1-ECB0-B646-A40E-8229E1662464}">
      <dgm:prSet/>
      <dgm:spPr>
        <a:xfrm>
          <a:off x="3947040" y="1214670"/>
          <a:ext cx="150388" cy="461190"/>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36918276-2B47-E848-ABD7-BFD43FA05271}" type="sibTrans" cxnId="{096968E1-ECB0-B646-A40E-8229E1662464}">
      <dgm:prSet/>
      <dgm:spPr/>
      <dgm:t>
        <a:bodyPr/>
        <a:lstStyle/>
        <a:p>
          <a:endParaRPr lang="en-US">
            <a:solidFill>
              <a:srgbClr val="FF0000"/>
            </a:solidFill>
          </a:endParaRPr>
        </a:p>
      </dgm:t>
    </dgm:pt>
    <dgm:pt modelId="{0510E86D-1CC6-CF42-B125-CAE6C104A55B}">
      <dgm:prSet phldrT="[Text]"/>
      <dgm:spPr>
        <a:xfrm>
          <a:off x="4097428" y="2137051"/>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DVD</a:t>
          </a:r>
        </a:p>
      </dgm:t>
    </dgm:pt>
    <dgm:pt modelId="{EF31EA80-8826-2C4D-A7B2-F3E689396DEB}" type="parTrans" cxnId="{99B46969-2B65-AB49-9373-14B8301F8F3D}">
      <dgm:prSet/>
      <dgm:spPr>
        <a:xfrm>
          <a:off x="3947040" y="1214670"/>
          <a:ext cx="150388" cy="117302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59F49678-4ABA-9045-8C52-E8A5814C89A4}" type="sibTrans" cxnId="{99B46969-2B65-AB49-9373-14B8301F8F3D}">
      <dgm:prSet/>
      <dgm:spPr/>
      <dgm:t>
        <a:bodyPr/>
        <a:lstStyle/>
        <a:p>
          <a:endParaRPr lang="en-US">
            <a:solidFill>
              <a:srgbClr val="FF0000"/>
            </a:solidFill>
          </a:endParaRPr>
        </a:p>
      </dgm:t>
    </dgm:pt>
    <dgm:pt modelId="{4B37E780-BC93-7745-B254-2A179F23AE25}">
      <dgm:prSet phldrT="[Text]"/>
      <dgm:spPr>
        <a:xfrm>
          <a:off x="1921811" y="2137051"/>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History</a:t>
          </a:r>
        </a:p>
      </dgm:t>
    </dgm:pt>
    <dgm:pt modelId="{CF1110BC-E7ED-5444-B50C-25DBD5ECFCCC}" type="parTrans" cxnId="{1382739D-1B97-844F-82BC-17557135CE8F}">
      <dgm:prSet/>
      <dgm:spPr>
        <a:xfrm>
          <a:off x="1771423" y="1926508"/>
          <a:ext cx="150388" cy="461190"/>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58264497-1DFE-FD43-98CA-AE507500D92B}" type="sibTrans" cxnId="{1382739D-1B97-844F-82BC-17557135CE8F}">
      <dgm:prSet/>
      <dgm:spPr/>
      <dgm:t>
        <a:bodyPr/>
        <a:lstStyle/>
        <a:p>
          <a:endParaRPr lang="en-US">
            <a:solidFill>
              <a:srgbClr val="FF0000"/>
            </a:solidFill>
          </a:endParaRPr>
        </a:p>
      </dgm:t>
    </dgm:pt>
    <dgm:pt modelId="{EE8C8B55-3E07-624F-8176-E6A9FED83E10}">
      <dgm:prSet phldrT="[Text]"/>
      <dgm:spPr>
        <a:xfrm>
          <a:off x="1921811" y="2848889"/>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Science</a:t>
          </a:r>
        </a:p>
      </dgm:t>
    </dgm:pt>
    <dgm:pt modelId="{4EB6C1DE-40FA-6345-8410-3A15BB534E97}" type="parTrans" cxnId="{0E65BDA7-71A2-3B42-BEDF-C5E97076309D}">
      <dgm:prSet/>
      <dgm:spPr>
        <a:xfrm>
          <a:off x="1771423" y="1926508"/>
          <a:ext cx="150388" cy="117302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7787AFC9-3813-E444-BF3A-C5535F3D9D13}" type="sibTrans" cxnId="{0E65BDA7-71A2-3B42-BEDF-C5E97076309D}">
      <dgm:prSet/>
      <dgm:spPr/>
      <dgm:t>
        <a:bodyPr/>
        <a:lstStyle/>
        <a:p>
          <a:endParaRPr lang="en-US">
            <a:solidFill>
              <a:srgbClr val="FF0000"/>
            </a:solidFill>
          </a:endParaRPr>
        </a:p>
      </dgm:t>
    </dgm:pt>
    <dgm:pt modelId="{A1E5E33F-D507-FA4D-BE3F-E43321DC11E0}" type="pres">
      <dgm:prSet presAssocID="{C3DEB374-7826-A248-A2F9-4F9CD8362EAF}" presName="hierChild1" presStyleCnt="0">
        <dgm:presLayoutVars>
          <dgm:orgChart val="1"/>
          <dgm:chPref val="1"/>
          <dgm:dir/>
          <dgm:animOne val="branch"/>
          <dgm:animLvl val="lvl"/>
          <dgm:resizeHandles/>
        </dgm:presLayoutVars>
      </dgm:prSet>
      <dgm:spPr/>
    </dgm:pt>
    <dgm:pt modelId="{E6CAC56D-05DA-AE47-8B35-28720C351EE5}" type="pres">
      <dgm:prSet presAssocID="{8D9484E6-4EDA-9B46-9BE1-5F7B9208BB79}" presName="hierRoot1" presStyleCnt="0">
        <dgm:presLayoutVars>
          <dgm:hierBranch val="init"/>
        </dgm:presLayoutVars>
      </dgm:prSet>
      <dgm:spPr/>
    </dgm:pt>
    <dgm:pt modelId="{462035E7-290C-0B46-97B5-48A37BF3D2E0}" type="pres">
      <dgm:prSet presAssocID="{8D9484E6-4EDA-9B46-9BE1-5F7B9208BB79}" presName="rootComposite1" presStyleCnt="0"/>
      <dgm:spPr/>
    </dgm:pt>
    <dgm:pt modelId="{C1FDD2EB-59F4-B545-9F1F-DB1275FC5A68}" type="pres">
      <dgm:prSet presAssocID="{8D9484E6-4EDA-9B46-9BE1-5F7B9208BB79}" presName="rootText1" presStyleLbl="node0" presStyleIdx="0" presStyleCnt="1">
        <dgm:presLayoutVars>
          <dgm:chPref val="3"/>
        </dgm:presLayoutVars>
      </dgm:prSet>
      <dgm:spPr/>
    </dgm:pt>
    <dgm:pt modelId="{ECFCB2C4-CF1F-2144-933B-A5DCA48B2E3F}" type="pres">
      <dgm:prSet presAssocID="{8D9484E6-4EDA-9B46-9BE1-5F7B9208BB79}" presName="rootConnector1" presStyleLbl="node1" presStyleIdx="0" presStyleCnt="0"/>
      <dgm:spPr/>
    </dgm:pt>
    <dgm:pt modelId="{8E868B50-693A-1949-A4BB-20380BB64441}" type="pres">
      <dgm:prSet presAssocID="{8D9484E6-4EDA-9B46-9BE1-5F7B9208BB79}" presName="hierChild2" presStyleCnt="0"/>
      <dgm:spPr/>
    </dgm:pt>
    <dgm:pt modelId="{4503AF86-CFD3-8B48-8DE6-4B79BEC8D14B}" type="pres">
      <dgm:prSet presAssocID="{B7234D52-86F6-4F4E-8961-B0A093892251}" presName="Name37" presStyleLbl="parChTrans1D2" presStyleIdx="0" presStyleCnt="3"/>
      <dgm:spPr/>
    </dgm:pt>
    <dgm:pt modelId="{3178A13D-76C0-2B47-B8F9-E50540E4D22C}" type="pres">
      <dgm:prSet presAssocID="{8134A097-6350-9D43-BEE4-57209988092E}" presName="hierRoot2" presStyleCnt="0">
        <dgm:presLayoutVars>
          <dgm:hierBranch val="init"/>
        </dgm:presLayoutVars>
      </dgm:prSet>
      <dgm:spPr/>
    </dgm:pt>
    <dgm:pt modelId="{9B2AEE2F-876C-E84C-8B8E-F59E5B6646F3}" type="pres">
      <dgm:prSet presAssocID="{8134A097-6350-9D43-BEE4-57209988092E}" presName="rootComposite" presStyleCnt="0"/>
      <dgm:spPr/>
    </dgm:pt>
    <dgm:pt modelId="{5E520E97-E759-EE4D-BB5B-396426E0BD39}" type="pres">
      <dgm:prSet presAssocID="{8134A097-6350-9D43-BEE4-57209988092E}" presName="rootText" presStyleLbl="node2" presStyleIdx="0" presStyleCnt="3">
        <dgm:presLayoutVars>
          <dgm:chPref val="3"/>
        </dgm:presLayoutVars>
      </dgm:prSet>
      <dgm:spPr/>
    </dgm:pt>
    <dgm:pt modelId="{B4BB1256-DE22-9143-8D7C-CFED5DFE7BB1}" type="pres">
      <dgm:prSet presAssocID="{8134A097-6350-9D43-BEE4-57209988092E}" presName="rootConnector" presStyleLbl="node2" presStyleIdx="0" presStyleCnt="3"/>
      <dgm:spPr/>
    </dgm:pt>
    <dgm:pt modelId="{C1BBA699-ECB2-3848-9A5A-F89826E02B34}" type="pres">
      <dgm:prSet presAssocID="{8134A097-6350-9D43-BEE4-57209988092E}" presName="hierChild4" presStyleCnt="0"/>
      <dgm:spPr/>
    </dgm:pt>
    <dgm:pt modelId="{7A3E674B-8CD4-6443-9CCB-D270E1E2E574}" type="pres">
      <dgm:prSet presAssocID="{B757E864-6A3F-E048-85A6-5FE008056E53}" presName="Name37" presStyleLbl="parChTrans1D3" presStyleIdx="0" presStyleCnt="6"/>
      <dgm:spPr/>
    </dgm:pt>
    <dgm:pt modelId="{1505CBE4-B56A-D045-86B1-DDCD9A4A1838}" type="pres">
      <dgm:prSet presAssocID="{99634639-BB54-1B4A-B93A-F27BAA15C466}" presName="hierRoot2" presStyleCnt="0">
        <dgm:presLayoutVars>
          <dgm:hierBranch val="init"/>
        </dgm:presLayoutVars>
      </dgm:prSet>
      <dgm:spPr/>
    </dgm:pt>
    <dgm:pt modelId="{614E15C4-98EF-BF4D-B354-871EBEE3F4A5}" type="pres">
      <dgm:prSet presAssocID="{99634639-BB54-1B4A-B93A-F27BAA15C466}" presName="rootComposite" presStyleCnt="0"/>
      <dgm:spPr/>
    </dgm:pt>
    <dgm:pt modelId="{B4247BDC-F99D-5C4D-B745-0CD38B776282}" type="pres">
      <dgm:prSet presAssocID="{99634639-BB54-1B4A-B93A-F27BAA15C466}" presName="rootText" presStyleLbl="node3" presStyleIdx="0" presStyleCnt="6">
        <dgm:presLayoutVars>
          <dgm:chPref val="3"/>
        </dgm:presLayoutVars>
      </dgm:prSet>
      <dgm:spPr/>
    </dgm:pt>
    <dgm:pt modelId="{6995C647-3643-0D44-95D2-44B4944CC97D}" type="pres">
      <dgm:prSet presAssocID="{99634639-BB54-1B4A-B93A-F27BAA15C466}" presName="rootConnector" presStyleLbl="node3" presStyleIdx="0" presStyleCnt="6"/>
      <dgm:spPr/>
    </dgm:pt>
    <dgm:pt modelId="{FA2DBC66-C604-0E4E-9818-1FBECF34CEF3}" type="pres">
      <dgm:prSet presAssocID="{99634639-BB54-1B4A-B93A-F27BAA15C466}" presName="hierChild4" presStyleCnt="0"/>
      <dgm:spPr/>
    </dgm:pt>
    <dgm:pt modelId="{D41EDA18-61A2-7047-A379-B0B25A08073A}" type="pres">
      <dgm:prSet presAssocID="{99634639-BB54-1B4A-B93A-F27BAA15C466}" presName="hierChild5" presStyleCnt="0"/>
      <dgm:spPr/>
    </dgm:pt>
    <dgm:pt modelId="{1829673E-FDF6-7C46-9240-533D55AD96E1}" type="pres">
      <dgm:prSet presAssocID="{6DDE0E3D-4A30-9444-B953-D7AAEB7B27D4}" presName="Name37" presStyleLbl="parChTrans1D3" presStyleIdx="1" presStyleCnt="6"/>
      <dgm:spPr/>
    </dgm:pt>
    <dgm:pt modelId="{74C9252E-29CD-6142-A306-94DC049487D2}" type="pres">
      <dgm:prSet presAssocID="{CE92BB5C-C287-FE4C-9618-95BDF5922AA3}" presName="hierRoot2" presStyleCnt="0">
        <dgm:presLayoutVars>
          <dgm:hierBranch val="init"/>
        </dgm:presLayoutVars>
      </dgm:prSet>
      <dgm:spPr/>
    </dgm:pt>
    <dgm:pt modelId="{A5E526E4-9294-0748-92D3-A55C28C22EE6}" type="pres">
      <dgm:prSet presAssocID="{CE92BB5C-C287-FE4C-9618-95BDF5922AA3}" presName="rootComposite" presStyleCnt="0"/>
      <dgm:spPr/>
    </dgm:pt>
    <dgm:pt modelId="{F06CCCB7-7624-2049-99AB-84A59CFFB78E}" type="pres">
      <dgm:prSet presAssocID="{CE92BB5C-C287-FE4C-9618-95BDF5922AA3}" presName="rootText" presStyleLbl="node3" presStyleIdx="1" presStyleCnt="6">
        <dgm:presLayoutVars>
          <dgm:chPref val="3"/>
        </dgm:presLayoutVars>
      </dgm:prSet>
      <dgm:spPr/>
    </dgm:pt>
    <dgm:pt modelId="{412FFD2C-1DDC-2D4B-A68B-EF092799984C}" type="pres">
      <dgm:prSet presAssocID="{CE92BB5C-C287-FE4C-9618-95BDF5922AA3}" presName="rootConnector" presStyleLbl="node3" presStyleIdx="1" presStyleCnt="6"/>
      <dgm:spPr/>
    </dgm:pt>
    <dgm:pt modelId="{FC9C7C44-AD82-AE48-B3B5-FD66C810478D}" type="pres">
      <dgm:prSet presAssocID="{CE92BB5C-C287-FE4C-9618-95BDF5922AA3}" presName="hierChild4" presStyleCnt="0"/>
      <dgm:spPr/>
    </dgm:pt>
    <dgm:pt modelId="{E72259A3-C426-F640-94C6-C31507D913AC}" type="pres">
      <dgm:prSet presAssocID="{CE92BB5C-C287-FE4C-9618-95BDF5922AA3}" presName="hierChild5" presStyleCnt="0"/>
      <dgm:spPr/>
    </dgm:pt>
    <dgm:pt modelId="{95D6926A-8221-B641-A3D0-A2AAA5FFAB0A}" type="pres">
      <dgm:prSet presAssocID="{8134A097-6350-9D43-BEE4-57209988092E}" presName="hierChild5" presStyleCnt="0"/>
      <dgm:spPr/>
    </dgm:pt>
    <dgm:pt modelId="{35D2F933-85FB-E84B-96B5-CE6181104C61}" type="pres">
      <dgm:prSet presAssocID="{1E699710-EB55-9044-B7AA-0FC861865449}" presName="Name37" presStyleLbl="parChTrans1D2" presStyleIdx="1" presStyleCnt="3"/>
      <dgm:spPr/>
    </dgm:pt>
    <dgm:pt modelId="{74A5BC22-1952-3344-8430-6D2FF39EE1AC}" type="pres">
      <dgm:prSet presAssocID="{C1E49840-B883-594D-B8B5-26795DC91F8C}" presName="hierRoot2" presStyleCnt="0">
        <dgm:presLayoutVars>
          <dgm:hierBranch val="init"/>
        </dgm:presLayoutVars>
      </dgm:prSet>
      <dgm:spPr/>
    </dgm:pt>
    <dgm:pt modelId="{14033323-DBE8-1D42-8155-224EE983CA91}" type="pres">
      <dgm:prSet presAssocID="{C1E49840-B883-594D-B8B5-26795DC91F8C}" presName="rootComposite" presStyleCnt="0"/>
      <dgm:spPr/>
    </dgm:pt>
    <dgm:pt modelId="{AF9C30DF-3F03-C145-A0DE-C9B9B5790CA5}" type="pres">
      <dgm:prSet presAssocID="{C1E49840-B883-594D-B8B5-26795DC91F8C}" presName="rootText" presStyleLbl="node2" presStyleIdx="1" presStyleCnt="3">
        <dgm:presLayoutVars>
          <dgm:chPref val="3"/>
        </dgm:presLayoutVars>
      </dgm:prSet>
      <dgm:spPr/>
    </dgm:pt>
    <dgm:pt modelId="{B5A63F31-6C24-E04B-AC17-B7F39CC432C4}" type="pres">
      <dgm:prSet presAssocID="{C1E49840-B883-594D-B8B5-26795DC91F8C}" presName="rootConnector" presStyleLbl="node2" presStyleIdx="1" presStyleCnt="3"/>
      <dgm:spPr/>
    </dgm:pt>
    <dgm:pt modelId="{18F13600-64AE-E94F-B715-28A44C8659A4}" type="pres">
      <dgm:prSet presAssocID="{C1E49840-B883-594D-B8B5-26795DC91F8C}" presName="hierChild4" presStyleCnt="0"/>
      <dgm:spPr/>
    </dgm:pt>
    <dgm:pt modelId="{45F9987D-CAE7-2B4D-87D6-7F456AD966B6}" type="pres">
      <dgm:prSet presAssocID="{9F8CD6F4-57F3-1243-9E8F-BDECEB3EAD1C}" presName="Name37" presStyleLbl="parChTrans1D3" presStyleIdx="2" presStyleCnt="6"/>
      <dgm:spPr/>
    </dgm:pt>
    <dgm:pt modelId="{0DEA7747-7592-FF40-ADBC-CC0112FB57D3}" type="pres">
      <dgm:prSet presAssocID="{2AEA3F62-B5A3-7D4F-BD7D-707737A955B1}" presName="hierRoot2" presStyleCnt="0">
        <dgm:presLayoutVars>
          <dgm:hierBranch val="init"/>
        </dgm:presLayoutVars>
      </dgm:prSet>
      <dgm:spPr/>
    </dgm:pt>
    <dgm:pt modelId="{EC5C9987-3B51-A442-BF71-B0ECA796F06A}" type="pres">
      <dgm:prSet presAssocID="{2AEA3F62-B5A3-7D4F-BD7D-707737A955B1}" presName="rootComposite" presStyleCnt="0"/>
      <dgm:spPr/>
    </dgm:pt>
    <dgm:pt modelId="{1AB853FA-BB52-1B4C-9E4D-75E57AC6CAC4}" type="pres">
      <dgm:prSet presAssocID="{2AEA3F62-B5A3-7D4F-BD7D-707737A955B1}" presName="rootText" presStyleLbl="node3" presStyleIdx="2" presStyleCnt="6">
        <dgm:presLayoutVars>
          <dgm:chPref val="3"/>
        </dgm:presLayoutVars>
      </dgm:prSet>
      <dgm:spPr/>
    </dgm:pt>
    <dgm:pt modelId="{BDE7ECC7-D379-FC4F-B444-E7491FBC0179}" type="pres">
      <dgm:prSet presAssocID="{2AEA3F62-B5A3-7D4F-BD7D-707737A955B1}" presName="rootConnector" presStyleLbl="node3" presStyleIdx="2" presStyleCnt="6"/>
      <dgm:spPr/>
    </dgm:pt>
    <dgm:pt modelId="{35EF5BBD-AAE2-7143-8288-39C87C4D7168}" type="pres">
      <dgm:prSet presAssocID="{2AEA3F62-B5A3-7D4F-BD7D-707737A955B1}" presName="hierChild4" presStyleCnt="0"/>
      <dgm:spPr/>
    </dgm:pt>
    <dgm:pt modelId="{7F4897E6-43D3-0A45-BF57-C2C05436127C}" type="pres">
      <dgm:prSet presAssocID="{CF1110BC-E7ED-5444-B50C-25DBD5ECFCCC}" presName="Name37" presStyleLbl="parChTrans1D4" presStyleIdx="0" presStyleCnt="2"/>
      <dgm:spPr/>
    </dgm:pt>
    <dgm:pt modelId="{39866549-C3E8-304B-9A28-B1BCFDAEB99E}" type="pres">
      <dgm:prSet presAssocID="{4B37E780-BC93-7745-B254-2A179F23AE25}" presName="hierRoot2" presStyleCnt="0">
        <dgm:presLayoutVars>
          <dgm:hierBranch val="init"/>
        </dgm:presLayoutVars>
      </dgm:prSet>
      <dgm:spPr/>
    </dgm:pt>
    <dgm:pt modelId="{3D702292-BC96-0841-A9A7-C2DCF8CB8368}" type="pres">
      <dgm:prSet presAssocID="{4B37E780-BC93-7745-B254-2A179F23AE25}" presName="rootComposite" presStyleCnt="0"/>
      <dgm:spPr/>
    </dgm:pt>
    <dgm:pt modelId="{24D8FE46-887B-5549-851F-CA784CABA354}" type="pres">
      <dgm:prSet presAssocID="{4B37E780-BC93-7745-B254-2A179F23AE25}" presName="rootText" presStyleLbl="node4" presStyleIdx="0" presStyleCnt="2">
        <dgm:presLayoutVars>
          <dgm:chPref val="3"/>
        </dgm:presLayoutVars>
      </dgm:prSet>
      <dgm:spPr/>
    </dgm:pt>
    <dgm:pt modelId="{3C23995F-F0E6-CA44-B311-CC544F54F902}" type="pres">
      <dgm:prSet presAssocID="{4B37E780-BC93-7745-B254-2A179F23AE25}" presName="rootConnector" presStyleLbl="node4" presStyleIdx="0" presStyleCnt="2"/>
      <dgm:spPr/>
    </dgm:pt>
    <dgm:pt modelId="{7FFEE973-E5DA-B040-8D68-FC558E63E037}" type="pres">
      <dgm:prSet presAssocID="{4B37E780-BC93-7745-B254-2A179F23AE25}" presName="hierChild4" presStyleCnt="0"/>
      <dgm:spPr/>
    </dgm:pt>
    <dgm:pt modelId="{F35630D9-F5BC-7848-B58D-B23305D0CDE4}" type="pres">
      <dgm:prSet presAssocID="{4B37E780-BC93-7745-B254-2A179F23AE25}" presName="hierChild5" presStyleCnt="0"/>
      <dgm:spPr/>
    </dgm:pt>
    <dgm:pt modelId="{BCE40787-FA57-EC43-B7F8-EDA7FDEDF9EB}" type="pres">
      <dgm:prSet presAssocID="{4EB6C1DE-40FA-6345-8410-3A15BB534E97}" presName="Name37" presStyleLbl="parChTrans1D4" presStyleIdx="1" presStyleCnt="2"/>
      <dgm:spPr/>
    </dgm:pt>
    <dgm:pt modelId="{18EB633A-5FB1-634E-BF8F-34B1D27A1B45}" type="pres">
      <dgm:prSet presAssocID="{EE8C8B55-3E07-624F-8176-E6A9FED83E10}" presName="hierRoot2" presStyleCnt="0">
        <dgm:presLayoutVars>
          <dgm:hierBranch val="init"/>
        </dgm:presLayoutVars>
      </dgm:prSet>
      <dgm:spPr/>
    </dgm:pt>
    <dgm:pt modelId="{B87F5C3A-7A76-EB49-BB32-9602AFC93316}" type="pres">
      <dgm:prSet presAssocID="{EE8C8B55-3E07-624F-8176-E6A9FED83E10}" presName="rootComposite" presStyleCnt="0"/>
      <dgm:spPr/>
    </dgm:pt>
    <dgm:pt modelId="{4EECBD8C-4060-1C42-AD30-FDE4D78B97AD}" type="pres">
      <dgm:prSet presAssocID="{EE8C8B55-3E07-624F-8176-E6A9FED83E10}" presName="rootText" presStyleLbl="node4" presStyleIdx="1" presStyleCnt="2">
        <dgm:presLayoutVars>
          <dgm:chPref val="3"/>
        </dgm:presLayoutVars>
      </dgm:prSet>
      <dgm:spPr/>
    </dgm:pt>
    <dgm:pt modelId="{F5F13544-9E3F-6B43-9D75-09FEE522575A}" type="pres">
      <dgm:prSet presAssocID="{EE8C8B55-3E07-624F-8176-E6A9FED83E10}" presName="rootConnector" presStyleLbl="node4" presStyleIdx="1" presStyleCnt="2"/>
      <dgm:spPr/>
    </dgm:pt>
    <dgm:pt modelId="{0CD40355-80CD-A84D-89FF-3CF49D1056FB}" type="pres">
      <dgm:prSet presAssocID="{EE8C8B55-3E07-624F-8176-E6A9FED83E10}" presName="hierChild4" presStyleCnt="0"/>
      <dgm:spPr/>
    </dgm:pt>
    <dgm:pt modelId="{3781678E-2B8A-C84C-A2DA-6504A81199B6}" type="pres">
      <dgm:prSet presAssocID="{EE8C8B55-3E07-624F-8176-E6A9FED83E10}" presName="hierChild5" presStyleCnt="0"/>
      <dgm:spPr/>
    </dgm:pt>
    <dgm:pt modelId="{E7F3BE24-6EE7-4149-B590-9E48DC3D5A88}" type="pres">
      <dgm:prSet presAssocID="{2AEA3F62-B5A3-7D4F-BD7D-707737A955B1}" presName="hierChild5" presStyleCnt="0"/>
      <dgm:spPr/>
    </dgm:pt>
    <dgm:pt modelId="{8155A4E2-AF54-B94E-AD42-EF4EA57200FB}" type="pres">
      <dgm:prSet presAssocID="{A92B6AD9-A913-D14C-B4E1-BBCA560D9D5F}" presName="Name37" presStyleLbl="parChTrans1D3" presStyleIdx="3" presStyleCnt="6"/>
      <dgm:spPr/>
    </dgm:pt>
    <dgm:pt modelId="{CC6A7BCF-BECB-9047-BFFB-C43A4E8BDCF4}" type="pres">
      <dgm:prSet presAssocID="{253DC166-148C-664C-99AE-24C57645D3FA}" presName="hierRoot2" presStyleCnt="0">
        <dgm:presLayoutVars>
          <dgm:hierBranch val="init"/>
        </dgm:presLayoutVars>
      </dgm:prSet>
      <dgm:spPr/>
    </dgm:pt>
    <dgm:pt modelId="{10CD2A2C-CF21-C346-A4AA-4598C3BC9E7E}" type="pres">
      <dgm:prSet presAssocID="{253DC166-148C-664C-99AE-24C57645D3FA}" presName="rootComposite" presStyleCnt="0"/>
      <dgm:spPr/>
    </dgm:pt>
    <dgm:pt modelId="{358DCF77-081F-3344-808A-C3D19DC16A4D}" type="pres">
      <dgm:prSet presAssocID="{253DC166-148C-664C-99AE-24C57645D3FA}" presName="rootText" presStyleLbl="node3" presStyleIdx="3" presStyleCnt="6">
        <dgm:presLayoutVars>
          <dgm:chPref val="3"/>
        </dgm:presLayoutVars>
      </dgm:prSet>
      <dgm:spPr/>
    </dgm:pt>
    <dgm:pt modelId="{2FFEDE59-5945-E24C-81CD-DC37C4209819}" type="pres">
      <dgm:prSet presAssocID="{253DC166-148C-664C-99AE-24C57645D3FA}" presName="rootConnector" presStyleLbl="node3" presStyleIdx="3" presStyleCnt="6"/>
      <dgm:spPr/>
    </dgm:pt>
    <dgm:pt modelId="{0C0E9142-561D-6F41-B37A-1457EC994892}" type="pres">
      <dgm:prSet presAssocID="{253DC166-148C-664C-99AE-24C57645D3FA}" presName="hierChild4" presStyleCnt="0"/>
      <dgm:spPr/>
    </dgm:pt>
    <dgm:pt modelId="{B328D4DA-03AF-6F4D-9A66-91C65D73B51F}" type="pres">
      <dgm:prSet presAssocID="{253DC166-148C-664C-99AE-24C57645D3FA}" presName="hierChild5" presStyleCnt="0"/>
      <dgm:spPr/>
    </dgm:pt>
    <dgm:pt modelId="{CD7E21E4-C431-4546-BD51-7B8CB07C32CF}" type="pres">
      <dgm:prSet presAssocID="{C1E49840-B883-594D-B8B5-26795DC91F8C}" presName="hierChild5" presStyleCnt="0"/>
      <dgm:spPr/>
    </dgm:pt>
    <dgm:pt modelId="{66770993-81E3-544A-A2F3-07CAAEB71DBB}" type="pres">
      <dgm:prSet presAssocID="{18551FA4-E5B8-194D-B7EF-9A2389A0FD00}" presName="Name37" presStyleLbl="parChTrans1D2" presStyleIdx="2" presStyleCnt="3"/>
      <dgm:spPr/>
    </dgm:pt>
    <dgm:pt modelId="{311ADA41-DC2B-7242-944A-5C77C7E951C9}" type="pres">
      <dgm:prSet presAssocID="{62351299-2347-CD4B-B88B-7FDB075F476B}" presName="hierRoot2" presStyleCnt="0">
        <dgm:presLayoutVars>
          <dgm:hierBranch val="init"/>
        </dgm:presLayoutVars>
      </dgm:prSet>
      <dgm:spPr/>
    </dgm:pt>
    <dgm:pt modelId="{DDF2D7CC-EF16-8A48-963D-A718B4BE1E81}" type="pres">
      <dgm:prSet presAssocID="{62351299-2347-CD4B-B88B-7FDB075F476B}" presName="rootComposite" presStyleCnt="0"/>
      <dgm:spPr/>
    </dgm:pt>
    <dgm:pt modelId="{CB66AAB5-8432-0A44-B2D4-360018B49BBD}" type="pres">
      <dgm:prSet presAssocID="{62351299-2347-CD4B-B88B-7FDB075F476B}" presName="rootText" presStyleLbl="node2" presStyleIdx="2" presStyleCnt="3">
        <dgm:presLayoutVars>
          <dgm:chPref val="3"/>
        </dgm:presLayoutVars>
      </dgm:prSet>
      <dgm:spPr/>
    </dgm:pt>
    <dgm:pt modelId="{593A0AA7-CA1C-3C44-90A5-6A664E087A2C}" type="pres">
      <dgm:prSet presAssocID="{62351299-2347-CD4B-B88B-7FDB075F476B}" presName="rootConnector" presStyleLbl="node2" presStyleIdx="2" presStyleCnt="3"/>
      <dgm:spPr/>
    </dgm:pt>
    <dgm:pt modelId="{09942F20-F7FD-074F-AAAC-51476C5359BE}" type="pres">
      <dgm:prSet presAssocID="{62351299-2347-CD4B-B88B-7FDB075F476B}" presName="hierChild4" presStyleCnt="0"/>
      <dgm:spPr/>
    </dgm:pt>
    <dgm:pt modelId="{C56A1525-C4FF-BE47-99C5-F1D7DB145AB3}" type="pres">
      <dgm:prSet presAssocID="{E3BB968A-52E4-7042-87EB-BA294DA2BE50}" presName="Name37" presStyleLbl="parChTrans1D3" presStyleIdx="4" presStyleCnt="6"/>
      <dgm:spPr/>
    </dgm:pt>
    <dgm:pt modelId="{3251A573-74F8-5248-B4F5-B6383B19B5A1}" type="pres">
      <dgm:prSet presAssocID="{E44F7EAB-3B8F-154E-AF69-097228C42097}" presName="hierRoot2" presStyleCnt="0">
        <dgm:presLayoutVars>
          <dgm:hierBranch val="init"/>
        </dgm:presLayoutVars>
      </dgm:prSet>
      <dgm:spPr/>
    </dgm:pt>
    <dgm:pt modelId="{B1428CB0-E992-144D-B8EA-599A4C6C5CD4}" type="pres">
      <dgm:prSet presAssocID="{E44F7EAB-3B8F-154E-AF69-097228C42097}" presName="rootComposite" presStyleCnt="0"/>
      <dgm:spPr/>
    </dgm:pt>
    <dgm:pt modelId="{B74F8760-D699-AA4E-AE9F-4F51488BEB23}" type="pres">
      <dgm:prSet presAssocID="{E44F7EAB-3B8F-154E-AF69-097228C42097}" presName="rootText" presStyleLbl="node3" presStyleIdx="4" presStyleCnt="6">
        <dgm:presLayoutVars>
          <dgm:chPref val="3"/>
        </dgm:presLayoutVars>
      </dgm:prSet>
      <dgm:spPr/>
    </dgm:pt>
    <dgm:pt modelId="{1249265C-61E0-704C-98D9-C54B890B4FE2}" type="pres">
      <dgm:prSet presAssocID="{E44F7EAB-3B8F-154E-AF69-097228C42097}" presName="rootConnector" presStyleLbl="node3" presStyleIdx="4" presStyleCnt="6"/>
      <dgm:spPr/>
    </dgm:pt>
    <dgm:pt modelId="{93C29486-754E-7245-835E-960D58CC255A}" type="pres">
      <dgm:prSet presAssocID="{E44F7EAB-3B8F-154E-AF69-097228C42097}" presName="hierChild4" presStyleCnt="0"/>
      <dgm:spPr/>
    </dgm:pt>
    <dgm:pt modelId="{903B65C2-0C63-5A46-9EDB-1A4ED150FE7C}" type="pres">
      <dgm:prSet presAssocID="{E44F7EAB-3B8F-154E-AF69-097228C42097}" presName="hierChild5" presStyleCnt="0"/>
      <dgm:spPr/>
    </dgm:pt>
    <dgm:pt modelId="{8B293187-45AE-134C-AD3E-91F2C0BC1D1E}" type="pres">
      <dgm:prSet presAssocID="{EF31EA80-8826-2C4D-A7B2-F3E689396DEB}" presName="Name37" presStyleLbl="parChTrans1D3" presStyleIdx="5" presStyleCnt="6"/>
      <dgm:spPr/>
    </dgm:pt>
    <dgm:pt modelId="{41DF70DB-966B-4649-829F-29DB5FB7AF8C}" type="pres">
      <dgm:prSet presAssocID="{0510E86D-1CC6-CF42-B125-CAE6C104A55B}" presName="hierRoot2" presStyleCnt="0">
        <dgm:presLayoutVars>
          <dgm:hierBranch val="init"/>
        </dgm:presLayoutVars>
      </dgm:prSet>
      <dgm:spPr/>
    </dgm:pt>
    <dgm:pt modelId="{BDD629FE-6814-2641-B7B8-FF2377A86081}" type="pres">
      <dgm:prSet presAssocID="{0510E86D-1CC6-CF42-B125-CAE6C104A55B}" presName="rootComposite" presStyleCnt="0"/>
      <dgm:spPr/>
    </dgm:pt>
    <dgm:pt modelId="{5F3B5918-3E3F-CE4C-AB83-E00D4099AA39}" type="pres">
      <dgm:prSet presAssocID="{0510E86D-1CC6-CF42-B125-CAE6C104A55B}" presName="rootText" presStyleLbl="node3" presStyleIdx="5" presStyleCnt="6">
        <dgm:presLayoutVars>
          <dgm:chPref val="3"/>
        </dgm:presLayoutVars>
      </dgm:prSet>
      <dgm:spPr/>
    </dgm:pt>
    <dgm:pt modelId="{7D2D90BC-2981-8A41-9E82-FF1598689E67}" type="pres">
      <dgm:prSet presAssocID="{0510E86D-1CC6-CF42-B125-CAE6C104A55B}" presName="rootConnector" presStyleLbl="node3" presStyleIdx="5" presStyleCnt="6"/>
      <dgm:spPr/>
    </dgm:pt>
    <dgm:pt modelId="{AFFF075B-7926-2A47-9F04-F5483A8FBC4C}" type="pres">
      <dgm:prSet presAssocID="{0510E86D-1CC6-CF42-B125-CAE6C104A55B}" presName="hierChild4" presStyleCnt="0"/>
      <dgm:spPr/>
    </dgm:pt>
    <dgm:pt modelId="{AB1E20BB-64FC-5740-B8D3-58041887F124}" type="pres">
      <dgm:prSet presAssocID="{0510E86D-1CC6-CF42-B125-CAE6C104A55B}" presName="hierChild5" presStyleCnt="0"/>
      <dgm:spPr/>
    </dgm:pt>
    <dgm:pt modelId="{E4ED48DD-E401-0B45-82F7-02B6987C0238}" type="pres">
      <dgm:prSet presAssocID="{62351299-2347-CD4B-B88B-7FDB075F476B}" presName="hierChild5" presStyleCnt="0"/>
      <dgm:spPr/>
    </dgm:pt>
    <dgm:pt modelId="{80E706AB-1BAA-834C-95DC-587C229D4429}" type="pres">
      <dgm:prSet presAssocID="{8D9484E6-4EDA-9B46-9BE1-5F7B9208BB79}" presName="hierChild3" presStyleCnt="0"/>
      <dgm:spPr/>
    </dgm:pt>
  </dgm:ptLst>
  <dgm:cxnLst>
    <dgm:cxn modelId="{A5244B0B-61BC-054F-BF5F-894632FD8516}" type="presOf" srcId="{99634639-BB54-1B4A-B93A-F27BAA15C466}" destId="{6995C647-3643-0D44-95D2-44B4944CC97D}" srcOrd="1" destOrd="0" presId="urn:microsoft.com/office/officeart/2005/8/layout/orgChart1"/>
    <dgm:cxn modelId="{942C640B-4DB0-B04B-90ED-95B539ABB769}" type="presOf" srcId="{4EB6C1DE-40FA-6345-8410-3A15BB534E97}" destId="{BCE40787-FA57-EC43-B7F8-EDA7FDEDF9EB}" srcOrd="0" destOrd="0" presId="urn:microsoft.com/office/officeart/2005/8/layout/orgChart1"/>
    <dgm:cxn modelId="{EA5A630D-CACA-1443-A4B8-0C0F3320F1F0}" type="presOf" srcId="{99634639-BB54-1B4A-B93A-F27BAA15C466}" destId="{B4247BDC-F99D-5C4D-B745-0CD38B776282}" srcOrd="0" destOrd="0" presId="urn:microsoft.com/office/officeart/2005/8/layout/orgChart1"/>
    <dgm:cxn modelId="{FEF21B1A-9710-E54B-A39C-958B38B756C7}" type="presOf" srcId="{1E699710-EB55-9044-B7AA-0FC861865449}" destId="{35D2F933-85FB-E84B-96B5-CE6181104C61}" srcOrd="0" destOrd="0" presId="urn:microsoft.com/office/officeart/2005/8/layout/orgChart1"/>
    <dgm:cxn modelId="{8A768C1A-D316-B640-8396-C7B906ED949E}" type="presOf" srcId="{EE8C8B55-3E07-624F-8176-E6A9FED83E10}" destId="{F5F13544-9E3F-6B43-9D75-09FEE522575A}" srcOrd="1" destOrd="0" presId="urn:microsoft.com/office/officeart/2005/8/layout/orgChart1"/>
    <dgm:cxn modelId="{6F95FC32-C755-654C-AEF6-7C92F17392FC}" type="presOf" srcId="{2AEA3F62-B5A3-7D4F-BD7D-707737A955B1}" destId="{1AB853FA-BB52-1B4C-9E4D-75E57AC6CAC4}" srcOrd="0" destOrd="0" presId="urn:microsoft.com/office/officeart/2005/8/layout/orgChart1"/>
    <dgm:cxn modelId="{A053EF37-01CB-A746-AC62-61AEBDBBA1C5}" type="presOf" srcId="{253DC166-148C-664C-99AE-24C57645D3FA}" destId="{2FFEDE59-5945-E24C-81CD-DC37C4209819}" srcOrd="1" destOrd="0" presId="urn:microsoft.com/office/officeart/2005/8/layout/orgChart1"/>
    <dgm:cxn modelId="{F0C3CF40-D38F-674D-A584-1B617F5E966B}" srcId="{C3DEB374-7826-A248-A2F9-4F9CD8362EAF}" destId="{8D9484E6-4EDA-9B46-9BE1-5F7B9208BB79}" srcOrd="0" destOrd="0" parTransId="{193F2DC8-847D-6D4A-AABC-1C735F0293A8}" sibTransId="{01F8511E-7964-964B-9A73-14A0E2418277}"/>
    <dgm:cxn modelId="{2CBD8643-60A9-DC41-BA3E-48B26FCDE2EB}" type="presOf" srcId="{0510E86D-1CC6-CF42-B125-CAE6C104A55B}" destId="{5F3B5918-3E3F-CE4C-AB83-E00D4099AA39}" srcOrd="0" destOrd="0" presId="urn:microsoft.com/office/officeart/2005/8/layout/orgChart1"/>
    <dgm:cxn modelId="{E749DA49-4847-C04D-A019-937BB481ECA3}" type="presOf" srcId="{B7234D52-86F6-4F4E-8961-B0A093892251}" destId="{4503AF86-CFD3-8B48-8DE6-4B79BEC8D14B}" srcOrd="0" destOrd="0" presId="urn:microsoft.com/office/officeart/2005/8/layout/orgChart1"/>
    <dgm:cxn modelId="{0FC7EA4B-1838-C443-B176-1E0E24243B37}" type="presOf" srcId="{4B37E780-BC93-7745-B254-2A179F23AE25}" destId="{3C23995F-F0E6-CA44-B311-CC544F54F902}" srcOrd="1" destOrd="0" presId="urn:microsoft.com/office/officeart/2005/8/layout/orgChart1"/>
    <dgm:cxn modelId="{4D640857-8BA3-B846-BA22-9CA9EE91B78E}" srcId="{8134A097-6350-9D43-BEE4-57209988092E}" destId="{CE92BB5C-C287-FE4C-9618-95BDF5922AA3}" srcOrd="1" destOrd="0" parTransId="{6DDE0E3D-4A30-9444-B953-D7AAEB7B27D4}" sibTransId="{47DB00CE-087D-4C44-A733-FD31D6BAEB1E}"/>
    <dgm:cxn modelId="{2D12EC5D-7548-244C-8442-E0BA09C5B16E}" type="presOf" srcId="{EF31EA80-8826-2C4D-A7B2-F3E689396DEB}" destId="{8B293187-45AE-134C-AD3E-91F2C0BC1D1E}" srcOrd="0" destOrd="0" presId="urn:microsoft.com/office/officeart/2005/8/layout/orgChart1"/>
    <dgm:cxn modelId="{029B8164-5150-7B46-8050-D795FD936F23}" type="presOf" srcId="{0510E86D-1CC6-CF42-B125-CAE6C104A55B}" destId="{7D2D90BC-2981-8A41-9E82-FF1598689E67}" srcOrd="1" destOrd="0" presId="urn:microsoft.com/office/officeart/2005/8/layout/orgChart1"/>
    <dgm:cxn modelId="{0BB99464-959F-654C-A23F-FD35ACC1CEDA}" type="presOf" srcId="{CF1110BC-E7ED-5444-B50C-25DBD5ECFCCC}" destId="{7F4897E6-43D3-0A45-BF57-C2C05436127C}" srcOrd="0" destOrd="0" presId="urn:microsoft.com/office/officeart/2005/8/layout/orgChart1"/>
    <dgm:cxn modelId="{A0FC5466-EC23-4A40-A3AE-1C7153CBF11F}" type="presOf" srcId="{8D9484E6-4EDA-9B46-9BE1-5F7B9208BB79}" destId="{ECFCB2C4-CF1F-2144-933B-A5DCA48B2E3F}" srcOrd="1" destOrd="0" presId="urn:microsoft.com/office/officeart/2005/8/layout/orgChart1"/>
    <dgm:cxn modelId="{AB2B1267-D8B4-984C-B9D8-BD7E97DDBC84}" type="presOf" srcId="{8134A097-6350-9D43-BEE4-57209988092E}" destId="{5E520E97-E759-EE4D-BB5B-396426E0BD39}" srcOrd="0" destOrd="0" presId="urn:microsoft.com/office/officeart/2005/8/layout/orgChart1"/>
    <dgm:cxn modelId="{419A1667-B682-BE4A-BF15-8F3478AF0ED1}" type="presOf" srcId="{18551FA4-E5B8-194D-B7EF-9A2389A0FD00}" destId="{66770993-81E3-544A-A2F3-07CAAEB71DBB}" srcOrd="0" destOrd="0" presId="urn:microsoft.com/office/officeart/2005/8/layout/orgChart1"/>
    <dgm:cxn modelId="{D3015168-34AA-E84B-9DD4-BC10E5DACA50}" srcId="{8D9484E6-4EDA-9B46-9BE1-5F7B9208BB79}" destId="{C1E49840-B883-594D-B8B5-26795DC91F8C}" srcOrd="1" destOrd="0" parTransId="{1E699710-EB55-9044-B7AA-0FC861865449}" sibTransId="{7FB4288C-0F9C-124A-80D0-4A46E1A0A1B3}"/>
    <dgm:cxn modelId="{99B46969-2B65-AB49-9373-14B8301F8F3D}" srcId="{62351299-2347-CD4B-B88B-7FDB075F476B}" destId="{0510E86D-1CC6-CF42-B125-CAE6C104A55B}" srcOrd="1" destOrd="0" parTransId="{EF31EA80-8826-2C4D-A7B2-F3E689396DEB}" sibTransId="{59F49678-4ABA-9045-8C52-E8A5814C89A4}"/>
    <dgm:cxn modelId="{7825AD6E-2E91-7740-8857-DD23D37CA501}" type="presOf" srcId="{253DC166-148C-664C-99AE-24C57645D3FA}" destId="{358DCF77-081F-3344-808A-C3D19DC16A4D}" srcOrd="0" destOrd="0" presId="urn:microsoft.com/office/officeart/2005/8/layout/orgChart1"/>
    <dgm:cxn modelId="{E699DA6E-F636-D041-A9D2-909410C276F0}" type="presOf" srcId="{C3DEB374-7826-A248-A2F9-4F9CD8362EAF}" destId="{A1E5E33F-D507-FA4D-BE3F-E43321DC11E0}" srcOrd="0" destOrd="0" presId="urn:microsoft.com/office/officeart/2005/8/layout/orgChart1"/>
    <dgm:cxn modelId="{CC741E81-C95D-4D46-98D2-5B2DC826A681}" type="presOf" srcId="{2AEA3F62-B5A3-7D4F-BD7D-707737A955B1}" destId="{BDE7ECC7-D379-FC4F-B444-E7491FBC0179}" srcOrd="1" destOrd="0" presId="urn:microsoft.com/office/officeart/2005/8/layout/orgChart1"/>
    <dgm:cxn modelId="{10535A86-69FC-6243-ABE4-CA8E6C0EE0A1}" srcId="{8D9484E6-4EDA-9B46-9BE1-5F7B9208BB79}" destId="{62351299-2347-CD4B-B88B-7FDB075F476B}" srcOrd="2" destOrd="0" parTransId="{18551FA4-E5B8-194D-B7EF-9A2389A0FD00}" sibTransId="{357D2E53-81E5-1949-8DFA-617A79B5E5DC}"/>
    <dgm:cxn modelId="{F0EE3887-9A88-3645-A734-82DF85E130CF}" type="presOf" srcId="{C1E49840-B883-594D-B8B5-26795DC91F8C}" destId="{B5A63F31-6C24-E04B-AC17-B7F39CC432C4}" srcOrd="1" destOrd="0" presId="urn:microsoft.com/office/officeart/2005/8/layout/orgChart1"/>
    <dgm:cxn modelId="{27E12289-DDC9-554E-8C59-F4A82AFBF605}" type="presOf" srcId="{C1E49840-B883-594D-B8B5-26795DC91F8C}" destId="{AF9C30DF-3F03-C145-A0DE-C9B9B5790CA5}" srcOrd="0" destOrd="0" presId="urn:microsoft.com/office/officeart/2005/8/layout/orgChart1"/>
    <dgm:cxn modelId="{F71C828A-F597-314A-A701-1099405BEFAA}" type="presOf" srcId="{A92B6AD9-A913-D14C-B4E1-BBCA560D9D5F}" destId="{8155A4E2-AF54-B94E-AD42-EF4EA57200FB}" srcOrd="0" destOrd="0" presId="urn:microsoft.com/office/officeart/2005/8/layout/orgChart1"/>
    <dgm:cxn modelId="{C6908C8B-0BC0-9949-A82F-8D7A9ED7A795}" type="presOf" srcId="{EE8C8B55-3E07-624F-8176-E6A9FED83E10}" destId="{4EECBD8C-4060-1C42-AD30-FDE4D78B97AD}" srcOrd="0" destOrd="0" presId="urn:microsoft.com/office/officeart/2005/8/layout/orgChart1"/>
    <dgm:cxn modelId="{80A2B98D-F536-3444-8C76-CB2A4ECA2371}" type="presOf" srcId="{E3BB968A-52E4-7042-87EB-BA294DA2BE50}" destId="{C56A1525-C4FF-BE47-99C5-F1D7DB145AB3}" srcOrd="0" destOrd="0" presId="urn:microsoft.com/office/officeart/2005/8/layout/orgChart1"/>
    <dgm:cxn modelId="{A9288395-A104-B341-96E4-EEAB449B693E}" type="presOf" srcId="{CE92BB5C-C287-FE4C-9618-95BDF5922AA3}" destId="{412FFD2C-1DDC-2D4B-A68B-EF092799984C}" srcOrd="1" destOrd="0" presId="urn:microsoft.com/office/officeart/2005/8/layout/orgChart1"/>
    <dgm:cxn modelId="{8E9E0699-F1E1-B044-B793-189B92354D45}" type="presOf" srcId="{6DDE0E3D-4A30-9444-B953-D7AAEB7B27D4}" destId="{1829673E-FDF6-7C46-9240-533D55AD96E1}" srcOrd="0" destOrd="0" presId="urn:microsoft.com/office/officeart/2005/8/layout/orgChart1"/>
    <dgm:cxn modelId="{1382739D-1B97-844F-82BC-17557135CE8F}" srcId="{2AEA3F62-B5A3-7D4F-BD7D-707737A955B1}" destId="{4B37E780-BC93-7745-B254-2A179F23AE25}" srcOrd="0" destOrd="0" parTransId="{CF1110BC-E7ED-5444-B50C-25DBD5ECFCCC}" sibTransId="{58264497-1DFE-FD43-98CA-AE507500D92B}"/>
    <dgm:cxn modelId="{8F24AAA2-3CD3-5648-98F8-BEDFC4D1113F}" type="presOf" srcId="{9F8CD6F4-57F3-1243-9E8F-BDECEB3EAD1C}" destId="{45F9987D-CAE7-2B4D-87D6-7F456AD966B6}" srcOrd="0" destOrd="0" presId="urn:microsoft.com/office/officeart/2005/8/layout/orgChart1"/>
    <dgm:cxn modelId="{0E65BDA7-71A2-3B42-BEDF-C5E97076309D}" srcId="{2AEA3F62-B5A3-7D4F-BD7D-707737A955B1}" destId="{EE8C8B55-3E07-624F-8176-E6A9FED83E10}" srcOrd="1" destOrd="0" parTransId="{4EB6C1DE-40FA-6345-8410-3A15BB534E97}" sibTransId="{7787AFC9-3813-E444-BF3A-C5535F3D9D13}"/>
    <dgm:cxn modelId="{217758AF-9895-1640-B9BC-BF4ED6428AC0}" srcId="{C1E49840-B883-594D-B8B5-26795DC91F8C}" destId="{253DC166-148C-664C-99AE-24C57645D3FA}" srcOrd="1" destOrd="0" parTransId="{A92B6AD9-A913-D14C-B4E1-BBCA560D9D5F}" sibTransId="{04C6240A-AA19-EF44-A889-F761DDBBE44A}"/>
    <dgm:cxn modelId="{822B52B0-A845-EF45-882C-5D3068F62972}" type="presOf" srcId="{B757E864-6A3F-E048-85A6-5FE008056E53}" destId="{7A3E674B-8CD4-6443-9CCB-D270E1E2E574}" srcOrd="0" destOrd="0" presId="urn:microsoft.com/office/officeart/2005/8/layout/orgChart1"/>
    <dgm:cxn modelId="{A075FFB6-245D-8D49-AB28-D9BEA56DAC9F}" type="presOf" srcId="{62351299-2347-CD4B-B88B-7FDB075F476B}" destId="{CB66AAB5-8432-0A44-B2D4-360018B49BBD}" srcOrd="0" destOrd="0" presId="urn:microsoft.com/office/officeart/2005/8/layout/orgChart1"/>
    <dgm:cxn modelId="{AA0694BB-4F3C-AC4E-A34E-428904FDC23F}" type="presOf" srcId="{E44F7EAB-3B8F-154E-AF69-097228C42097}" destId="{1249265C-61E0-704C-98D9-C54B890B4FE2}" srcOrd="1" destOrd="0" presId="urn:microsoft.com/office/officeart/2005/8/layout/orgChart1"/>
    <dgm:cxn modelId="{242759BE-49F1-E84B-BD35-91098B9122A1}" type="presOf" srcId="{CE92BB5C-C287-FE4C-9618-95BDF5922AA3}" destId="{F06CCCB7-7624-2049-99AB-84A59CFFB78E}" srcOrd="0" destOrd="0" presId="urn:microsoft.com/office/officeart/2005/8/layout/orgChart1"/>
    <dgm:cxn modelId="{1409FEBE-317E-6041-968E-2AF2E7829A60}" type="presOf" srcId="{8134A097-6350-9D43-BEE4-57209988092E}" destId="{B4BB1256-DE22-9143-8D7C-CFED5DFE7BB1}" srcOrd="1" destOrd="0" presId="urn:microsoft.com/office/officeart/2005/8/layout/orgChart1"/>
    <dgm:cxn modelId="{A492A6CD-48E4-E24B-A108-CD65D24730F0}" srcId="{C1E49840-B883-594D-B8B5-26795DC91F8C}" destId="{2AEA3F62-B5A3-7D4F-BD7D-707737A955B1}" srcOrd="0" destOrd="0" parTransId="{9F8CD6F4-57F3-1243-9E8F-BDECEB3EAD1C}" sibTransId="{100FC73C-4D61-0442-84CB-4D0E3927EDDA}"/>
    <dgm:cxn modelId="{12D3D1D0-6234-4B48-B0AB-7E42C41A919C}" srcId="{8134A097-6350-9D43-BEE4-57209988092E}" destId="{99634639-BB54-1B4A-B93A-F27BAA15C466}" srcOrd="0" destOrd="0" parTransId="{B757E864-6A3F-E048-85A6-5FE008056E53}" sibTransId="{90724C82-6F9D-6A4E-9629-99D621E7D5C2}"/>
    <dgm:cxn modelId="{54DCFDD0-E9C0-5241-8CA8-8F515C8B435A}" srcId="{8D9484E6-4EDA-9B46-9BE1-5F7B9208BB79}" destId="{8134A097-6350-9D43-BEE4-57209988092E}" srcOrd="0" destOrd="0" parTransId="{B7234D52-86F6-4F4E-8961-B0A093892251}" sibTransId="{7A026083-A4AC-7C44-A1CC-0D44E1D049E1}"/>
    <dgm:cxn modelId="{7616BCD2-AAD0-6F4E-944B-5AC548C4CB08}" type="presOf" srcId="{8D9484E6-4EDA-9B46-9BE1-5F7B9208BB79}" destId="{C1FDD2EB-59F4-B545-9F1F-DB1275FC5A68}" srcOrd="0" destOrd="0" presId="urn:microsoft.com/office/officeart/2005/8/layout/orgChart1"/>
    <dgm:cxn modelId="{096968E1-ECB0-B646-A40E-8229E1662464}" srcId="{62351299-2347-CD4B-B88B-7FDB075F476B}" destId="{E44F7EAB-3B8F-154E-AF69-097228C42097}" srcOrd="0" destOrd="0" parTransId="{E3BB968A-52E4-7042-87EB-BA294DA2BE50}" sibTransId="{36918276-2B47-E848-ABD7-BFD43FA05271}"/>
    <dgm:cxn modelId="{C2B1EDE7-F9FB-DE41-BB34-FA8C559C5D0B}" type="presOf" srcId="{4B37E780-BC93-7745-B254-2A179F23AE25}" destId="{24D8FE46-887B-5549-851F-CA784CABA354}" srcOrd="0" destOrd="0" presId="urn:microsoft.com/office/officeart/2005/8/layout/orgChart1"/>
    <dgm:cxn modelId="{73A1ABEF-25C3-8D43-91E2-E0D67271B7F8}" type="presOf" srcId="{E44F7EAB-3B8F-154E-AF69-097228C42097}" destId="{B74F8760-D699-AA4E-AE9F-4F51488BEB23}" srcOrd="0" destOrd="0" presId="urn:microsoft.com/office/officeart/2005/8/layout/orgChart1"/>
    <dgm:cxn modelId="{D87E08F1-5FC9-0548-8F66-E08541483454}" type="presOf" srcId="{62351299-2347-CD4B-B88B-7FDB075F476B}" destId="{593A0AA7-CA1C-3C44-90A5-6A664E087A2C}" srcOrd="1" destOrd="0" presId="urn:microsoft.com/office/officeart/2005/8/layout/orgChart1"/>
    <dgm:cxn modelId="{6B50B904-ED94-0944-9B15-1334507637F5}" type="presParOf" srcId="{A1E5E33F-D507-FA4D-BE3F-E43321DC11E0}" destId="{E6CAC56D-05DA-AE47-8B35-28720C351EE5}" srcOrd="0" destOrd="0" presId="urn:microsoft.com/office/officeart/2005/8/layout/orgChart1"/>
    <dgm:cxn modelId="{0E480A81-0583-CD4F-8DC3-8A2F3AB77DC0}" type="presParOf" srcId="{E6CAC56D-05DA-AE47-8B35-28720C351EE5}" destId="{462035E7-290C-0B46-97B5-48A37BF3D2E0}" srcOrd="0" destOrd="0" presId="urn:microsoft.com/office/officeart/2005/8/layout/orgChart1"/>
    <dgm:cxn modelId="{5A0EBAC2-0B3F-E84D-BD5F-14F8B71E71B8}" type="presParOf" srcId="{462035E7-290C-0B46-97B5-48A37BF3D2E0}" destId="{C1FDD2EB-59F4-B545-9F1F-DB1275FC5A68}" srcOrd="0" destOrd="0" presId="urn:microsoft.com/office/officeart/2005/8/layout/orgChart1"/>
    <dgm:cxn modelId="{8F45D7E6-8BBA-0240-88A8-6D9F9D325F08}" type="presParOf" srcId="{462035E7-290C-0B46-97B5-48A37BF3D2E0}" destId="{ECFCB2C4-CF1F-2144-933B-A5DCA48B2E3F}" srcOrd="1" destOrd="0" presId="urn:microsoft.com/office/officeart/2005/8/layout/orgChart1"/>
    <dgm:cxn modelId="{797B64BE-C524-F342-B4FA-431313C52D30}" type="presParOf" srcId="{E6CAC56D-05DA-AE47-8B35-28720C351EE5}" destId="{8E868B50-693A-1949-A4BB-20380BB64441}" srcOrd="1" destOrd="0" presId="urn:microsoft.com/office/officeart/2005/8/layout/orgChart1"/>
    <dgm:cxn modelId="{BFD38CBD-F69F-2847-874C-BD2DAA2890A3}" type="presParOf" srcId="{8E868B50-693A-1949-A4BB-20380BB64441}" destId="{4503AF86-CFD3-8B48-8DE6-4B79BEC8D14B}" srcOrd="0" destOrd="0" presId="urn:microsoft.com/office/officeart/2005/8/layout/orgChart1"/>
    <dgm:cxn modelId="{EE30A977-80F2-9646-BBC2-73A7EC764E23}" type="presParOf" srcId="{8E868B50-693A-1949-A4BB-20380BB64441}" destId="{3178A13D-76C0-2B47-B8F9-E50540E4D22C}" srcOrd="1" destOrd="0" presId="urn:microsoft.com/office/officeart/2005/8/layout/orgChart1"/>
    <dgm:cxn modelId="{4D4ED464-1787-9343-B0AF-7A1750F5CBE8}" type="presParOf" srcId="{3178A13D-76C0-2B47-B8F9-E50540E4D22C}" destId="{9B2AEE2F-876C-E84C-8B8E-F59E5B6646F3}" srcOrd="0" destOrd="0" presId="urn:microsoft.com/office/officeart/2005/8/layout/orgChart1"/>
    <dgm:cxn modelId="{84A84AB6-A03A-194E-95F4-5F129CB21A8B}" type="presParOf" srcId="{9B2AEE2F-876C-E84C-8B8E-F59E5B6646F3}" destId="{5E520E97-E759-EE4D-BB5B-396426E0BD39}" srcOrd="0" destOrd="0" presId="urn:microsoft.com/office/officeart/2005/8/layout/orgChart1"/>
    <dgm:cxn modelId="{3FFFCB39-1A32-DD47-8B48-3357CA6B99DC}" type="presParOf" srcId="{9B2AEE2F-876C-E84C-8B8E-F59E5B6646F3}" destId="{B4BB1256-DE22-9143-8D7C-CFED5DFE7BB1}" srcOrd="1" destOrd="0" presId="urn:microsoft.com/office/officeart/2005/8/layout/orgChart1"/>
    <dgm:cxn modelId="{FE137307-8DEC-6C46-B003-5150BBE0ABC3}" type="presParOf" srcId="{3178A13D-76C0-2B47-B8F9-E50540E4D22C}" destId="{C1BBA699-ECB2-3848-9A5A-F89826E02B34}" srcOrd="1" destOrd="0" presId="urn:microsoft.com/office/officeart/2005/8/layout/orgChart1"/>
    <dgm:cxn modelId="{6A8D60B9-A7B4-1F40-8CA1-AA715C5711B0}" type="presParOf" srcId="{C1BBA699-ECB2-3848-9A5A-F89826E02B34}" destId="{7A3E674B-8CD4-6443-9CCB-D270E1E2E574}" srcOrd="0" destOrd="0" presId="urn:microsoft.com/office/officeart/2005/8/layout/orgChart1"/>
    <dgm:cxn modelId="{E269BF0E-59AD-0143-8E98-CB7241B3F1C6}" type="presParOf" srcId="{C1BBA699-ECB2-3848-9A5A-F89826E02B34}" destId="{1505CBE4-B56A-D045-86B1-DDCD9A4A1838}" srcOrd="1" destOrd="0" presId="urn:microsoft.com/office/officeart/2005/8/layout/orgChart1"/>
    <dgm:cxn modelId="{BCDC5559-2E14-854B-8BF1-7AC70CB728B6}" type="presParOf" srcId="{1505CBE4-B56A-D045-86B1-DDCD9A4A1838}" destId="{614E15C4-98EF-BF4D-B354-871EBEE3F4A5}" srcOrd="0" destOrd="0" presId="urn:microsoft.com/office/officeart/2005/8/layout/orgChart1"/>
    <dgm:cxn modelId="{8A167F7F-6CF7-6C4D-BE7F-92B3F248DFBA}" type="presParOf" srcId="{614E15C4-98EF-BF4D-B354-871EBEE3F4A5}" destId="{B4247BDC-F99D-5C4D-B745-0CD38B776282}" srcOrd="0" destOrd="0" presId="urn:microsoft.com/office/officeart/2005/8/layout/orgChart1"/>
    <dgm:cxn modelId="{E32A1832-74DF-6F42-814C-439D8928E45D}" type="presParOf" srcId="{614E15C4-98EF-BF4D-B354-871EBEE3F4A5}" destId="{6995C647-3643-0D44-95D2-44B4944CC97D}" srcOrd="1" destOrd="0" presId="urn:microsoft.com/office/officeart/2005/8/layout/orgChart1"/>
    <dgm:cxn modelId="{0CAA8149-D824-FF43-8CFF-C3A04FFB83B3}" type="presParOf" srcId="{1505CBE4-B56A-D045-86B1-DDCD9A4A1838}" destId="{FA2DBC66-C604-0E4E-9818-1FBECF34CEF3}" srcOrd="1" destOrd="0" presId="urn:microsoft.com/office/officeart/2005/8/layout/orgChart1"/>
    <dgm:cxn modelId="{B5EEF093-5790-A040-909A-DAE45886E160}" type="presParOf" srcId="{1505CBE4-B56A-D045-86B1-DDCD9A4A1838}" destId="{D41EDA18-61A2-7047-A379-B0B25A08073A}" srcOrd="2" destOrd="0" presId="urn:microsoft.com/office/officeart/2005/8/layout/orgChart1"/>
    <dgm:cxn modelId="{63EA5824-7DE3-2745-B239-CF0B2F7C76B4}" type="presParOf" srcId="{C1BBA699-ECB2-3848-9A5A-F89826E02B34}" destId="{1829673E-FDF6-7C46-9240-533D55AD96E1}" srcOrd="2" destOrd="0" presId="urn:microsoft.com/office/officeart/2005/8/layout/orgChart1"/>
    <dgm:cxn modelId="{8A556609-917E-604E-B824-DA6FE1516E25}" type="presParOf" srcId="{C1BBA699-ECB2-3848-9A5A-F89826E02B34}" destId="{74C9252E-29CD-6142-A306-94DC049487D2}" srcOrd="3" destOrd="0" presId="urn:microsoft.com/office/officeart/2005/8/layout/orgChart1"/>
    <dgm:cxn modelId="{7A057B8E-8C38-8248-8A03-DADDF5DD74A7}" type="presParOf" srcId="{74C9252E-29CD-6142-A306-94DC049487D2}" destId="{A5E526E4-9294-0748-92D3-A55C28C22EE6}" srcOrd="0" destOrd="0" presId="urn:microsoft.com/office/officeart/2005/8/layout/orgChart1"/>
    <dgm:cxn modelId="{DAEC3332-B109-D946-8D28-92C15B32EBC1}" type="presParOf" srcId="{A5E526E4-9294-0748-92D3-A55C28C22EE6}" destId="{F06CCCB7-7624-2049-99AB-84A59CFFB78E}" srcOrd="0" destOrd="0" presId="urn:microsoft.com/office/officeart/2005/8/layout/orgChart1"/>
    <dgm:cxn modelId="{6569FE0E-B506-3745-8F3F-50C3F0690294}" type="presParOf" srcId="{A5E526E4-9294-0748-92D3-A55C28C22EE6}" destId="{412FFD2C-1DDC-2D4B-A68B-EF092799984C}" srcOrd="1" destOrd="0" presId="urn:microsoft.com/office/officeart/2005/8/layout/orgChart1"/>
    <dgm:cxn modelId="{A099AFF4-DF41-1944-B5ED-0769110D733B}" type="presParOf" srcId="{74C9252E-29CD-6142-A306-94DC049487D2}" destId="{FC9C7C44-AD82-AE48-B3B5-FD66C810478D}" srcOrd="1" destOrd="0" presId="urn:microsoft.com/office/officeart/2005/8/layout/orgChart1"/>
    <dgm:cxn modelId="{D1A195F3-1D52-4741-B83A-D9B3960F13A4}" type="presParOf" srcId="{74C9252E-29CD-6142-A306-94DC049487D2}" destId="{E72259A3-C426-F640-94C6-C31507D913AC}" srcOrd="2" destOrd="0" presId="urn:microsoft.com/office/officeart/2005/8/layout/orgChart1"/>
    <dgm:cxn modelId="{0F891917-48DB-F84B-88FF-FC09D19E3599}" type="presParOf" srcId="{3178A13D-76C0-2B47-B8F9-E50540E4D22C}" destId="{95D6926A-8221-B641-A3D0-A2AAA5FFAB0A}" srcOrd="2" destOrd="0" presId="urn:microsoft.com/office/officeart/2005/8/layout/orgChart1"/>
    <dgm:cxn modelId="{5C1AB1FB-B1A6-5242-8A59-8893831555E2}" type="presParOf" srcId="{8E868B50-693A-1949-A4BB-20380BB64441}" destId="{35D2F933-85FB-E84B-96B5-CE6181104C61}" srcOrd="2" destOrd="0" presId="urn:microsoft.com/office/officeart/2005/8/layout/orgChart1"/>
    <dgm:cxn modelId="{FE0B38AA-63DD-F848-A06A-25F7E383D69F}" type="presParOf" srcId="{8E868B50-693A-1949-A4BB-20380BB64441}" destId="{74A5BC22-1952-3344-8430-6D2FF39EE1AC}" srcOrd="3" destOrd="0" presId="urn:microsoft.com/office/officeart/2005/8/layout/orgChart1"/>
    <dgm:cxn modelId="{D0D2AD54-FBCC-DE49-8AC2-F698182CDFE2}" type="presParOf" srcId="{74A5BC22-1952-3344-8430-6D2FF39EE1AC}" destId="{14033323-DBE8-1D42-8155-224EE983CA91}" srcOrd="0" destOrd="0" presId="urn:microsoft.com/office/officeart/2005/8/layout/orgChart1"/>
    <dgm:cxn modelId="{AA8F6D1B-5273-8341-A5A2-F86035314A58}" type="presParOf" srcId="{14033323-DBE8-1D42-8155-224EE983CA91}" destId="{AF9C30DF-3F03-C145-A0DE-C9B9B5790CA5}" srcOrd="0" destOrd="0" presId="urn:microsoft.com/office/officeart/2005/8/layout/orgChart1"/>
    <dgm:cxn modelId="{1818F90C-34DB-394F-AE70-261ABDFDE708}" type="presParOf" srcId="{14033323-DBE8-1D42-8155-224EE983CA91}" destId="{B5A63F31-6C24-E04B-AC17-B7F39CC432C4}" srcOrd="1" destOrd="0" presId="urn:microsoft.com/office/officeart/2005/8/layout/orgChart1"/>
    <dgm:cxn modelId="{046ED670-23A0-4E48-888D-AE5DBC3BE562}" type="presParOf" srcId="{74A5BC22-1952-3344-8430-6D2FF39EE1AC}" destId="{18F13600-64AE-E94F-B715-28A44C8659A4}" srcOrd="1" destOrd="0" presId="urn:microsoft.com/office/officeart/2005/8/layout/orgChart1"/>
    <dgm:cxn modelId="{347C968D-1F57-1749-83CA-B6CD9FBDD73E}" type="presParOf" srcId="{18F13600-64AE-E94F-B715-28A44C8659A4}" destId="{45F9987D-CAE7-2B4D-87D6-7F456AD966B6}" srcOrd="0" destOrd="0" presId="urn:microsoft.com/office/officeart/2005/8/layout/orgChart1"/>
    <dgm:cxn modelId="{6DA9E0C3-18D5-644C-8407-9FF06443FFD2}" type="presParOf" srcId="{18F13600-64AE-E94F-B715-28A44C8659A4}" destId="{0DEA7747-7592-FF40-ADBC-CC0112FB57D3}" srcOrd="1" destOrd="0" presId="urn:microsoft.com/office/officeart/2005/8/layout/orgChart1"/>
    <dgm:cxn modelId="{2D994AD2-2459-C344-868D-23A4323296AC}" type="presParOf" srcId="{0DEA7747-7592-FF40-ADBC-CC0112FB57D3}" destId="{EC5C9987-3B51-A442-BF71-B0ECA796F06A}" srcOrd="0" destOrd="0" presId="urn:microsoft.com/office/officeart/2005/8/layout/orgChart1"/>
    <dgm:cxn modelId="{81AFD982-F3EE-DF4D-8366-CE06691B4C58}" type="presParOf" srcId="{EC5C9987-3B51-A442-BF71-B0ECA796F06A}" destId="{1AB853FA-BB52-1B4C-9E4D-75E57AC6CAC4}" srcOrd="0" destOrd="0" presId="urn:microsoft.com/office/officeart/2005/8/layout/orgChart1"/>
    <dgm:cxn modelId="{ED04E51F-913B-8F4B-80A2-7F68E0DBAB95}" type="presParOf" srcId="{EC5C9987-3B51-A442-BF71-B0ECA796F06A}" destId="{BDE7ECC7-D379-FC4F-B444-E7491FBC0179}" srcOrd="1" destOrd="0" presId="urn:microsoft.com/office/officeart/2005/8/layout/orgChart1"/>
    <dgm:cxn modelId="{CAA9DB02-0291-2242-8EB3-A40F70837C8D}" type="presParOf" srcId="{0DEA7747-7592-FF40-ADBC-CC0112FB57D3}" destId="{35EF5BBD-AAE2-7143-8288-39C87C4D7168}" srcOrd="1" destOrd="0" presId="urn:microsoft.com/office/officeart/2005/8/layout/orgChart1"/>
    <dgm:cxn modelId="{098ABB82-5B91-D74F-A01D-DA36F99D32ED}" type="presParOf" srcId="{35EF5BBD-AAE2-7143-8288-39C87C4D7168}" destId="{7F4897E6-43D3-0A45-BF57-C2C05436127C}" srcOrd="0" destOrd="0" presId="urn:microsoft.com/office/officeart/2005/8/layout/orgChart1"/>
    <dgm:cxn modelId="{7E19AADC-1DA6-0C40-8A22-FB820B06A71E}" type="presParOf" srcId="{35EF5BBD-AAE2-7143-8288-39C87C4D7168}" destId="{39866549-C3E8-304B-9A28-B1BCFDAEB99E}" srcOrd="1" destOrd="0" presId="urn:microsoft.com/office/officeart/2005/8/layout/orgChart1"/>
    <dgm:cxn modelId="{339C417E-4771-2E49-8785-023D2B14565B}" type="presParOf" srcId="{39866549-C3E8-304B-9A28-B1BCFDAEB99E}" destId="{3D702292-BC96-0841-A9A7-C2DCF8CB8368}" srcOrd="0" destOrd="0" presId="urn:microsoft.com/office/officeart/2005/8/layout/orgChart1"/>
    <dgm:cxn modelId="{CC17FF7F-6BED-EB4B-A6C8-C5342D7CFFF0}" type="presParOf" srcId="{3D702292-BC96-0841-A9A7-C2DCF8CB8368}" destId="{24D8FE46-887B-5549-851F-CA784CABA354}" srcOrd="0" destOrd="0" presId="urn:microsoft.com/office/officeart/2005/8/layout/orgChart1"/>
    <dgm:cxn modelId="{3ED32B98-20A6-CE44-8874-D183BFBB7AC9}" type="presParOf" srcId="{3D702292-BC96-0841-A9A7-C2DCF8CB8368}" destId="{3C23995F-F0E6-CA44-B311-CC544F54F902}" srcOrd="1" destOrd="0" presId="urn:microsoft.com/office/officeart/2005/8/layout/orgChart1"/>
    <dgm:cxn modelId="{A670E551-169A-2D45-B38D-414ACBBCE160}" type="presParOf" srcId="{39866549-C3E8-304B-9A28-B1BCFDAEB99E}" destId="{7FFEE973-E5DA-B040-8D68-FC558E63E037}" srcOrd="1" destOrd="0" presId="urn:microsoft.com/office/officeart/2005/8/layout/orgChart1"/>
    <dgm:cxn modelId="{5B8B23B2-7006-7E44-93CB-61A04DDC68F3}" type="presParOf" srcId="{39866549-C3E8-304B-9A28-B1BCFDAEB99E}" destId="{F35630D9-F5BC-7848-B58D-B23305D0CDE4}" srcOrd="2" destOrd="0" presId="urn:microsoft.com/office/officeart/2005/8/layout/orgChart1"/>
    <dgm:cxn modelId="{699E3B00-2026-FA43-8BDF-664E4B38E120}" type="presParOf" srcId="{35EF5BBD-AAE2-7143-8288-39C87C4D7168}" destId="{BCE40787-FA57-EC43-B7F8-EDA7FDEDF9EB}" srcOrd="2" destOrd="0" presId="urn:microsoft.com/office/officeart/2005/8/layout/orgChart1"/>
    <dgm:cxn modelId="{642CD218-7AA8-804B-ABB0-CA07F8C84AC6}" type="presParOf" srcId="{35EF5BBD-AAE2-7143-8288-39C87C4D7168}" destId="{18EB633A-5FB1-634E-BF8F-34B1D27A1B45}" srcOrd="3" destOrd="0" presId="urn:microsoft.com/office/officeart/2005/8/layout/orgChart1"/>
    <dgm:cxn modelId="{4F41B60A-42F1-DA46-834C-6F577C937F3F}" type="presParOf" srcId="{18EB633A-5FB1-634E-BF8F-34B1D27A1B45}" destId="{B87F5C3A-7A76-EB49-BB32-9602AFC93316}" srcOrd="0" destOrd="0" presId="urn:microsoft.com/office/officeart/2005/8/layout/orgChart1"/>
    <dgm:cxn modelId="{7D237D44-A404-FE4C-8265-4B40CBB4DAF2}" type="presParOf" srcId="{B87F5C3A-7A76-EB49-BB32-9602AFC93316}" destId="{4EECBD8C-4060-1C42-AD30-FDE4D78B97AD}" srcOrd="0" destOrd="0" presId="urn:microsoft.com/office/officeart/2005/8/layout/orgChart1"/>
    <dgm:cxn modelId="{2A9EC5ED-55C4-4A4E-B813-03FEB4CB518F}" type="presParOf" srcId="{B87F5C3A-7A76-EB49-BB32-9602AFC93316}" destId="{F5F13544-9E3F-6B43-9D75-09FEE522575A}" srcOrd="1" destOrd="0" presId="urn:microsoft.com/office/officeart/2005/8/layout/orgChart1"/>
    <dgm:cxn modelId="{D1D942D3-FBE4-6343-85BC-26BAB0B51738}" type="presParOf" srcId="{18EB633A-5FB1-634E-BF8F-34B1D27A1B45}" destId="{0CD40355-80CD-A84D-89FF-3CF49D1056FB}" srcOrd="1" destOrd="0" presId="urn:microsoft.com/office/officeart/2005/8/layout/orgChart1"/>
    <dgm:cxn modelId="{AD355D1A-73DD-6040-B8A3-2C417326C4B3}" type="presParOf" srcId="{18EB633A-5FB1-634E-BF8F-34B1D27A1B45}" destId="{3781678E-2B8A-C84C-A2DA-6504A81199B6}" srcOrd="2" destOrd="0" presId="urn:microsoft.com/office/officeart/2005/8/layout/orgChart1"/>
    <dgm:cxn modelId="{F7E3D355-78EB-1B44-B344-9A4D625D6BC7}" type="presParOf" srcId="{0DEA7747-7592-FF40-ADBC-CC0112FB57D3}" destId="{E7F3BE24-6EE7-4149-B590-9E48DC3D5A88}" srcOrd="2" destOrd="0" presId="urn:microsoft.com/office/officeart/2005/8/layout/orgChart1"/>
    <dgm:cxn modelId="{972235EA-3EA9-1842-B534-A1DCFA348619}" type="presParOf" srcId="{18F13600-64AE-E94F-B715-28A44C8659A4}" destId="{8155A4E2-AF54-B94E-AD42-EF4EA57200FB}" srcOrd="2" destOrd="0" presId="urn:microsoft.com/office/officeart/2005/8/layout/orgChart1"/>
    <dgm:cxn modelId="{29911A81-7857-704D-80D8-85FF15FBD5B9}" type="presParOf" srcId="{18F13600-64AE-E94F-B715-28A44C8659A4}" destId="{CC6A7BCF-BECB-9047-BFFB-C43A4E8BDCF4}" srcOrd="3" destOrd="0" presId="urn:microsoft.com/office/officeart/2005/8/layout/orgChart1"/>
    <dgm:cxn modelId="{53BBEAAB-5F6B-3A4E-B780-852E1D6D3735}" type="presParOf" srcId="{CC6A7BCF-BECB-9047-BFFB-C43A4E8BDCF4}" destId="{10CD2A2C-CF21-C346-A4AA-4598C3BC9E7E}" srcOrd="0" destOrd="0" presId="urn:microsoft.com/office/officeart/2005/8/layout/orgChart1"/>
    <dgm:cxn modelId="{12A5704E-A379-DA49-8B7C-F2D37128BA41}" type="presParOf" srcId="{10CD2A2C-CF21-C346-A4AA-4598C3BC9E7E}" destId="{358DCF77-081F-3344-808A-C3D19DC16A4D}" srcOrd="0" destOrd="0" presId="urn:microsoft.com/office/officeart/2005/8/layout/orgChart1"/>
    <dgm:cxn modelId="{05C46AB2-4639-4740-AC19-42E831E65645}" type="presParOf" srcId="{10CD2A2C-CF21-C346-A4AA-4598C3BC9E7E}" destId="{2FFEDE59-5945-E24C-81CD-DC37C4209819}" srcOrd="1" destOrd="0" presId="urn:microsoft.com/office/officeart/2005/8/layout/orgChart1"/>
    <dgm:cxn modelId="{98F4F077-F45E-0A44-8C79-6556B77CB92B}" type="presParOf" srcId="{CC6A7BCF-BECB-9047-BFFB-C43A4E8BDCF4}" destId="{0C0E9142-561D-6F41-B37A-1457EC994892}" srcOrd="1" destOrd="0" presId="urn:microsoft.com/office/officeart/2005/8/layout/orgChart1"/>
    <dgm:cxn modelId="{9A4ECABC-9668-3C40-917E-0DA0782D0982}" type="presParOf" srcId="{CC6A7BCF-BECB-9047-BFFB-C43A4E8BDCF4}" destId="{B328D4DA-03AF-6F4D-9A66-91C65D73B51F}" srcOrd="2" destOrd="0" presId="urn:microsoft.com/office/officeart/2005/8/layout/orgChart1"/>
    <dgm:cxn modelId="{AA606929-39ED-6149-912F-85EF64B700AA}" type="presParOf" srcId="{74A5BC22-1952-3344-8430-6D2FF39EE1AC}" destId="{CD7E21E4-C431-4546-BD51-7B8CB07C32CF}" srcOrd="2" destOrd="0" presId="urn:microsoft.com/office/officeart/2005/8/layout/orgChart1"/>
    <dgm:cxn modelId="{61273C4F-FDCA-2B49-8609-AF9D71033A9B}" type="presParOf" srcId="{8E868B50-693A-1949-A4BB-20380BB64441}" destId="{66770993-81E3-544A-A2F3-07CAAEB71DBB}" srcOrd="4" destOrd="0" presId="urn:microsoft.com/office/officeart/2005/8/layout/orgChart1"/>
    <dgm:cxn modelId="{FB035B3F-CAB6-0F42-AF9B-1DB50BAB482E}" type="presParOf" srcId="{8E868B50-693A-1949-A4BB-20380BB64441}" destId="{311ADA41-DC2B-7242-944A-5C77C7E951C9}" srcOrd="5" destOrd="0" presId="urn:microsoft.com/office/officeart/2005/8/layout/orgChart1"/>
    <dgm:cxn modelId="{93936F9C-0622-FA4C-850E-71710A4D130F}" type="presParOf" srcId="{311ADA41-DC2B-7242-944A-5C77C7E951C9}" destId="{DDF2D7CC-EF16-8A48-963D-A718B4BE1E81}" srcOrd="0" destOrd="0" presId="urn:microsoft.com/office/officeart/2005/8/layout/orgChart1"/>
    <dgm:cxn modelId="{1E119B7D-2336-FB4E-8A85-CE3368A9F61D}" type="presParOf" srcId="{DDF2D7CC-EF16-8A48-963D-A718B4BE1E81}" destId="{CB66AAB5-8432-0A44-B2D4-360018B49BBD}" srcOrd="0" destOrd="0" presId="urn:microsoft.com/office/officeart/2005/8/layout/orgChart1"/>
    <dgm:cxn modelId="{9FA6C801-C4B5-5042-8A24-31F07EF63861}" type="presParOf" srcId="{DDF2D7CC-EF16-8A48-963D-A718B4BE1E81}" destId="{593A0AA7-CA1C-3C44-90A5-6A664E087A2C}" srcOrd="1" destOrd="0" presId="urn:microsoft.com/office/officeart/2005/8/layout/orgChart1"/>
    <dgm:cxn modelId="{C24A4038-D085-444C-B5D0-4EA7789FD928}" type="presParOf" srcId="{311ADA41-DC2B-7242-944A-5C77C7E951C9}" destId="{09942F20-F7FD-074F-AAAC-51476C5359BE}" srcOrd="1" destOrd="0" presId="urn:microsoft.com/office/officeart/2005/8/layout/orgChart1"/>
    <dgm:cxn modelId="{544E6253-9E4C-CD44-86A6-9F0501227C4B}" type="presParOf" srcId="{09942F20-F7FD-074F-AAAC-51476C5359BE}" destId="{C56A1525-C4FF-BE47-99C5-F1D7DB145AB3}" srcOrd="0" destOrd="0" presId="urn:microsoft.com/office/officeart/2005/8/layout/orgChart1"/>
    <dgm:cxn modelId="{1B83715F-39E5-F641-94ED-772F8058E8FC}" type="presParOf" srcId="{09942F20-F7FD-074F-AAAC-51476C5359BE}" destId="{3251A573-74F8-5248-B4F5-B6383B19B5A1}" srcOrd="1" destOrd="0" presId="urn:microsoft.com/office/officeart/2005/8/layout/orgChart1"/>
    <dgm:cxn modelId="{7364B437-E142-F641-A092-53A41A966095}" type="presParOf" srcId="{3251A573-74F8-5248-B4F5-B6383B19B5A1}" destId="{B1428CB0-E992-144D-B8EA-599A4C6C5CD4}" srcOrd="0" destOrd="0" presId="urn:microsoft.com/office/officeart/2005/8/layout/orgChart1"/>
    <dgm:cxn modelId="{C57122F9-0363-A942-8412-E6BE2690DFCD}" type="presParOf" srcId="{B1428CB0-E992-144D-B8EA-599A4C6C5CD4}" destId="{B74F8760-D699-AA4E-AE9F-4F51488BEB23}" srcOrd="0" destOrd="0" presId="urn:microsoft.com/office/officeart/2005/8/layout/orgChart1"/>
    <dgm:cxn modelId="{683FDFEF-E263-5946-A536-6FB7E96E1775}" type="presParOf" srcId="{B1428CB0-E992-144D-B8EA-599A4C6C5CD4}" destId="{1249265C-61E0-704C-98D9-C54B890B4FE2}" srcOrd="1" destOrd="0" presId="urn:microsoft.com/office/officeart/2005/8/layout/orgChart1"/>
    <dgm:cxn modelId="{B83A2253-104F-CF4F-898D-EF3E33F3C89E}" type="presParOf" srcId="{3251A573-74F8-5248-B4F5-B6383B19B5A1}" destId="{93C29486-754E-7245-835E-960D58CC255A}" srcOrd="1" destOrd="0" presId="urn:microsoft.com/office/officeart/2005/8/layout/orgChart1"/>
    <dgm:cxn modelId="{6EEFD729-7950-8048-ABED-A398264EAB80}" type="presParOf" srcId="{3251A573-74F8-5248-B4F5-B6383B19B5A1}" destId="{903B65C2-0C63-5A46-9EDB-1A4ED150FE7C}" srcOrd="2" destOrd="0" presId="urn:microsoft.com/office/officeart/2005/8/layout/orgChart1"/>
    <dgm:cxn modelId="{A2E431CC-AB3F-5046-B884-7B4A26C94596}" type="presParOf" srcId="{09942F20-F7FD-074F-AAAC-51476C5359BE}" destId="{8B293187-45AE-134C-AD3E-91F2C0BC1D1E}" srcOrd="2" destOrd="0" presId="urn:microsoft.com/office/officeart/2005/8/layout/orgChart1"/>
    <dgm:cxn modelId="{3644282E-19C7-4D4F-97FC-3B5910EE5AD2}" type="presParOf" srcId="{09942F20-F7FD-074F-AAAC-51476C5359BE}" destId="{41DF70DB-966B-4649-829F-29DB5FB7AF8C}" srcOrd="3" destOrd="0" presId="urn:microsoft.com/office/officeart/2005/8/layout/orgChart1"/>
    <dgm:cxn modelId="{73987A8B-D306-8D4B-949F-11DC88089AE4}" type="presParOf" srcId="{41DF70DB-966B-4649-829F-29DB5FB7AF8C}" destId="{BDD629FE-6814-2641-B7B8-FF2377A86081}" srcOrd="0" destOrd="0" presId="urn:microsoft.com/office/officeart/2005/8/layout/orgChart1"/>
    <dgm:cxn modelId="{90BC6909-E646-764A-88C9-7E1899D4EC13}" type="presParOf" srcId="{BDD629FE-6814-2641-B7B8-FF2377A86081}" destId="{5F3B5918-3E3F-CE4C-AB83-E00D4099AA39}" srcOrd="0" destOrd="0" presId="urn:microsoft.com/office/officeart/2005/8/layout/orgChart1"/>
    <dgm:cxn modelId="{2192197C-B643-3746-BB45-951E0C558758}" type="presParOf" srcId="{BDD629FE-6814-2641-B7B8-FF2377A86081}" destId="{7D2D90BC-2981-8A41-9E82-FF1598689E67}" srcOrd="1" destOrd="0" presId="urn:microsoft.com/office/officeart/2005/8/layout/orgChart1"/>
    <dgm:cxn modelId="{68BACDCF-0999-254A-B9D9-8F2BC1F45642}" type="presParOf" srcId="{41DF70DB-966B-4649-829F-29DB5FB7AF8C}" destId="{AFFF075B-7926-2A47-9F04-F5483A8FBC4C}" srcOrd="1" destOrd="0" presId="urn:microsoft.com/office/officeart/2005/8/layout/orgChart1"/>
    <dgm:cxn modelId="{C43AD387-181D-2A45-93F7-800F49B7A5B1}" type="presParOf" srcId="{41DF70DB-966B-4649-829F-29DB5FB7AF8C}" destId="{AB1E20BB-64FC-5740-B8D3-58041887F124}" srcOrd="2" destOrd="0" presId="urn:microsoft.com/office/officeart/2005/8/layout/orgChart1"/>
    <dgm:cxn modelId="{DB970AEE-111F-834E-A81B-2CBA300CFE1D}" type="presParOf" srcId="{311ADA41-DC2B-7242-944A-5C77C7E951C9}" destId="{E4ED48DD-E401-0B45-82F7-02B6987C0238}" srcOrd="2" destOrd="0" presId="urn:microsoft.com/office/officeart/2005/8/layout/orgChart1"/>
    <dgm:cxn modelId="{430644B4-C9AC-4648-A2EA-696F30236379}" type="presParOf" srcId="{E6CAC56D-05DA-AE47-8B35-28720C351EE5}" destId="{80E706AB-1BAA-834C-95DC-587C229D442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9E789C-953E-4853-B998-A9B4D8654F95}">
      <dsp:nvSpPr>
        <dsp:cNvPr id="0" name=""/>
        <dsp:cNvSpPr/>
      </dsp:nvSpPr>
      <dsp:spPr>
        <a:xfrm rot="16200000">
          <a:off x="1030760" y="-1004899"/>
          <a:ext cx="1841932" cy="3903453"/>
        </a:xfrm>
        <a:prstGeom prst="round1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Atomic</a:t>
          </a:r>
        </a:p>
        <a:p>
          <a:pPr marL="0" lvl="0" indent="0" algn="ctr" defTabSz="800100">
            <a:lnSpc>
              <a:spcPct val="90000"/>
            </a:lnSpc>
            <a:spcBef>
              <a:spcPct val="0"/>
            </a:spcBef>
            <a:spcAft>
              <a:spcPct val="35000"/>
            </a:spcAft>
            <a:buNone/>
          </a:pPr>
          <a:r>
            <a:rPr lang="en-US" sz="1600" kern="1200" dirty="0">
              <a:solidFill>
                <a:srgbClr val="FFFF00"/>
              </a:solidFill>
            </a:rPr>
            <a:t>“ALL OR NOTHING”</a:t>
          </a:r>
        </a:p>
        <a:p>
          <a:pPr marL="0" lvl="0" indent="0" algn="ctr" defTabSz="800100">
            <a:lnSpc>
              <a:spcPct val="90000"/>
            </a:lnSpc>
            <a:spcBef>
              <a:spcPct val="0"/>
            </a:spcBef>
            <a:spcAft>
              <a:spcPct val="35000"/>
            </a:spcAft>
            <a:buNone/>
          </a:pPr>
          <a:r>
            <a:rPr lang="en-US" sz="1600" kern="1200" dirty="0">
              <a:solidFill>
                <a:srgbClr val="FFFF00"/>
              </a:solidFill>
            </a:rPr>
            <a:t>Transaction cannot be subdivided</a:t>
          </a:r>
        </a:p>
      </dsp:txBody>
      <dsp:txXfrm rot="5400000">
        <a:off x="0" y="25861"/>
        <a:ext cx="3903453" cy="1381449"/>
      </dsp:txXfrm>
    </dsp:sp>
    <dsp:sp modelId="{389DEFA3-0057-4CDD-B920-F8B856A0B58E}">
      <dsp:nvSpPr>
        <dsp:cNvPr id="0" name=""/>
        <dsp:cNvSpPr/>
      </dsp:nvSpPr>
      <dsp:spPr>
        <a:xfrm>
          <a:off x="3903453" y="4641"/>
          <a:ext cx="3903453" cy="1841932"/>
        </a:xfrm>
        <a:prstGeom prst="round1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Consistent</a:t>
          </a:r>
        </a:p>
        <a:p>
          <a:pPr marL="0" lvl="0" indent="0" algn="ctr" defTabSz="800100">
            <a:lnSpc>
              <a:spcPct val="90000"/>
            </a:lnSpc>
            <a:spcBef>
              <a:spcPct val="0"/>
            </a:spcBef>
            <a:spcAft>
              <a:spcPct val="35000"/>
            </a:spcAft>
            <a:buNone/>
          </a:pPr>
          <a:r>
            <a:rPr lang="en-US" sz="1600" b="0" u="none" kern="1200" dirty="0">
              <a:solidFill>
                <a:srgbClr val="FFFF00"/>
              </a:solidFill>
              <a:effectLst>
                <a:outerShdw blurRad="38100" dist="38100" dir="2700000" algn="tl">
                  <a:srgbClr val="000000">
                    <a:alpha val="43137"/>
                  </a:srgbClr>
                </a:outerShdw>
              </a:effectLst>
            </a:rPr>
            <a:t>Transaction </a:t>
          </a:r>
          <a:r>
            <a:rPr lang="en-US" sz="1600" b="0" u="none" kern="1200" dirty="0">
              <a:solidFill>
                <a:srgbClr val="FFFF00"/>
              </a:solidFill>
              <a:effectLst>
                <a:outerShdw blurRad="38100" dist="38100" dir="2700000" algn="tl">
                  <a:srgbClr val="000000">
                    <a:alpha val="43137"/>
                  </a:srgbClr>
                </a:outerShdw>
              </a:effectLst>
              <a:sym typeface="Wingdings" pitchFamily="2" charset="2"/>
            </a:rPr>
            <a:t></a:t>
          </a:r>
          <a:r>
            <a:rPr lang="en-US" sz="1600" b="0" u="none" kern="1200" dirty="0">
              <a:solidFill>
                <a:srgbClr val="FFFF00"/>
              </a:solidFill>
              <a:effectLst>
                <a:outerShdw blurRad="38100" dist="38100" dir="2700000" algn="tl">
                  <a:srgbClr val="000000">
                    <a:alpha val="43137"/>
                  </a:srgbClr>
                </a:outerShdw>
              </a:effectLst>
            </a:rPr>
            <a:t> transforms database from one consistent state to another consistent state</a:t>
          </a:r>
          <a:endParaRPr lang="en-US" sz="1600" b="0" u="none" kern="1200" dirty="0">
            <a:solidFill>
              <a:srgbClr val="FFFF00"/>
            </a:solidFill>
            <a:effectLst/>
          </a:endParaRPr>
        </a:p>
      </dsp:txBody>
      <dsp:txXfrm>
        <a:off x="3903453" y="4641"/>
        <a:ext cx="3903453" cy="1381449"/>
      </dsp:txXfrm>
    </dsp:sp>
    <dsp:sp modelId="{9B3D7512-B6EB-4254-A66D-C67AEF0ADFD6}">
      <dsp:nvSpPr>
        <dsp:cNvPr id="0" name=""/>
        <dsp:cNvSpPr/>
      </dsp:nvSpPr>
      <dsp:spPr>
        <a:xfrm rot="10800000">
          <a:off x="0" y="1841932"/>
          <a:ext cx="3903453" cy="1841932"/>
        </a:xfrm>
        <a:prstGeom prst="round1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0" rIns="128016" bIns="128016" numCol="1" spcCol="1270" anchor="t"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Isolated</a:t>
          </a:r>
        </a:p>
        <a:p>
          <a:pPr marL="0" lvl="0" indent="0" algn="ctr" defTabSz="800100">
            <a:lnSpc>
              <a:spcPct val="90000"/>
            </a:lnSpc>
            <a:spcBef>
              <a:spcPct val="0"/>
            </a:spcBef>
            <a:spcAft>
              <a:spcPct val="35000"/>
            </a:spcAft>
            <a:buNone/>
          </a:pPr>
          <a:r>
            <a:rPr lang="en-US" sz="1600" kern="1200" dirty="0">
              <a:solidFill>
                <a:srgbClr val="FFFF00"/>
              </a:solidFill>
            </a:rPr>
            <a:t>Transactions execute independently of one another</a:t>
          </a:r>
        </a:p>
        <a:p>
          <a:pPr marL="0" lvl="0" indent="0" algn="ctr" defTabSz="800100">
            <a:lnSpc>
              <a:spcPct val="90000"/>
            </a:lnSpc>
            <a:spcBef>
              <a:spcPct val="0"/>
            </a:spcBef>
            <a:spcAft>
              <a:spcPct val="35000"/>
            </a:spcAft>
            <a:buNone/>
          </a:pPr>
          <a:r>
            <a:rPr lang="en-US" sz="1600" kern="1200" dirty="0">
              <a:solidFill>
                <a:srgbClr val="FFFF00"/>
              </a:solidFill>
            </a:rPr>
            <a:t>Database changes not revealed to users until after transaction has completed</a:t>
          </a:r>
        </a:p>
      </dsp:txBody>
      <dsp:txXfrm rot="10800000">
        <a:off x="0" y="2302415"/>
        <a:ext cx="3903453" cy="1381449"/>
      </dsp:txXfrm>
    </dsp:sp>
    <dsp:sp modelId="{8858B195-B12E-4ECF-8DAC-BB45B1A4A274}">
      <dsp:nvSpPr>
        <dsp:cNvPr id="0" name=""/>
        <dsp:cNvSpPr/>
      </dsp:nvSpPr>
      <dsp:spPr>
        <a:xfrm rot="5400000">
          <a:off x="4934213" y="811171"/>
          <a:ext cx="1841932" cy="3903453"/>
        </a:xfrm>
        <a:prstGeom prst="round1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0" rIns="128016" bIns="128016" numCol="1" spcCol="1270" anchor="ctr"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Durable</a:t>
          </a:r>
          <a:endParaRPr lang="en-US" sz="2000" b="1" u="sng" kern="1200" dirty="0">
            <a:solidFill>
              <a:srgbClr val="FFFF00"/>
            </a:solidFill>
            <a:effectLst>
              <a:outerShdw blurRad="38100" dist="38100" dir="2700000" algn="tl">
                <a:srgbClr val="000000">
                  <a:alpha val="43137"/>
                </a:srgbClr>
              </a:outerShdw>
            </a:effectLst>
          </a:endParaRPr>
        </a:p>
        <a:p>
          <a:pPr marL="0" lvl="0" indent="0" algn="ctr" defTabSz="800100">
            <a:lnSpc>
              <a:spcPct val="90000"/>
            </a:lnSpc>
            <a:spcBef>
              <a:spcPct val="0"/>
            </a:spcBef>
            <a:spcAft>
              <a:spcPct val="35000"/>
            </a:spcAft>
            <a:buNone/>
          </a:pPr>
          <a:r>
            <a:rPr lang="en-US" sz="1600" kern="1200" dirty="0">
              <a:solidFill>
                <a:srgbClr val="FFFF00"/>
              </a:solidFill>
            </a:rPr>
            <a:t>Database changes are permanent</a:t>
          </a:r>
        </a:p>
        <a:p>
          <a:pPr marL="0" lvl="0" indent="0" algn="ctr" defTabSz="800100">
            <a:lnSpc>
              <a:spcPct val="90000"/>
            </a:lnSpc>
            <a:spcBef>
              <a:spcPct val="0"/>
            </a:spcBef>
            <a:spcAft>
              <a:spcPct val="35000"/>
            </a:spcAft>
            <a:buNone/>
          </a:pPr>
          <a:r>
            <a:rPr lang="en-US" sz="1600" kern="1200" dirty="0">
              <a:solidFill>
                <a:srgbClr val="FFFF00"/>
              </a:solidFill>
            </a:rPr>
            <a:t>The permanence of the database’s consistent state</a:t>
          </a:r>
        </a:p>
        <a:p>
          <a:pPr marL="0" lvl="0" indent="0" algn="ctr" defTabSz="800100">
            <a:lnSpc>
              <a:spcPct val="90000"/>
            </a:lnSpc>
            <a:spcBef>
              <a:spcPct val="0"/>
            </a:spcBef>
            <a:spcAft>
              <a:spcPct val="35000"/>
            </a:spcAft>
            <a:buNone/>
          </a:pPr>
          <a:endParaRPr lang="en-US" sz="1600" kern="1200" dirty="0">
            <a:solidFill>
              <a:srgbClr val="FFFF00"/>
            </a:solidFill>
          </a:endParaRPr>
        </a:p>
      </dsp:txBody>
      <dsp:txXfrm rot="-5400000">
        <a:off x="3903453" y="2302415"/>
        <a:ext cx="3903453" cy="1381449"/>
      </dsp:txXfrm>
    </dsp:sp>
    <dsp:sp modelId="{477A6B2A-7CF9-4305-9B89-2DE9C63F0A29}">
      <dsp:nvSpPr>
        <dsp:cNvPr id="0" name=""/>
        <dsp:cNvSpPr/>
      </dsp:nvSpPr>
      <dsp:spPr>
        <a:xfrm>
          <a:off x="2721971" y="1329699"/>
          <a:ext cx="2342071" cy="920966"/>
        </a:xfrm>
        <a:prstGeom prst="roundRect">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0980" tIns="220980" rIns="220980" bIns="220980" numCol="1" spcCol="1270" anchor="ctr" anchorCtr="0">
          <a:noAutofit/>
        </a:bodyPr>
        <a:lstStyle/>
        <a:p>
          <a:pPr marL="0" lvl="0" indent="0" algn="ctr" defTabSz="2578100">
            <a:lnSpc>
              <a:spcPct val="90000"/>
            </a:lnSpc>
            <a:spcBef>
              <a:spcPct val="0"/>
            </a:spcBef>
            <a:spcAft>
              <a:spcPct val="35000"/>
            </a:spcAft>
            <a:buNone/>
          </a:pPr>
          <a:r>
            <a:rPr lang="en-US" sz="5800" kern="1200" dirty="0">
              <a:solidFill>
                <a:srgbClr val="FF0000"/>
              </a:solidFill>
              <a:effectLst>
                <a:outerShdw blurRad="38100" dist="38100" dir="2700000" algn="tl">
                  <a:srgbClr val="000000">
                    <a:alpha val="43137"/>
                  </a:srgbClr>
                </a:outerShdw>
              </a:effectLst>
              <a:latin typeface="Stencil" pitchFamily="82" charset="0"/>
            </a:rPr>
            <a:t>A</a:t>
          </a:r>
          <a:r>
            <a:rPr lang="en-US" sz="5800" b="0" kern="1200" dirty="0">
              <a:solidFill>
                <a:srgbClr val="00B050"/>
              </a:solidFill>
              <a:effectLst>
                <a:outerShdw blurRad="38100" dist="38100" dir="2700000" algn="tl">
                  <a:srgbClr val="000000">
                    <a:alpha val="43137"/>
                  </a:srgbClr>
                </a:outerShdw>
              </a:effectLst>
              <a:latin typeface="Stencil" pitchFamily="82" charset="0"/>
            </a:rPr>
            <a:t>C</a:t>
          </a:r>
          <a:r>
            <a:rPr lang="en-US" sz="5800" kern="1200" dirty="0">
              <a:solidFill>
                <a:srgbClr val="7030A0"/>
              </a:solidFill>
              <a:effectLst>
                <a:outerShdw blurRad="38100" dist="38100" dir="2700000" algn="tl">
                  <a:srgbClr val="000000">
                    <a:alpha val="43137"/>
                  </a:srgbClr>
                </a:outerShdw>
              </a:effectLst>
              <a:latin typeface="Stencil" pitchFamily="82" charset="0"/>
            </a:rPr>
            <a:t>I</a:t>
          </a:r>
          <a:r>
            <a:rPr lang="en-US" sz="5800" kern="1200" dirty="0">
              <a:solidFill>
                <a:srgbClr val="0070C0"/>
              </a:solidFill>
              <a:effectLst>
                <a:outerShdw blurRad="38100" dist="38100" dir="2700000" algn="tl">
                  <a:srgbClr val="000000">
                    <a:alpha val="43137"/>
                  </a:srgbClr>
                </a:outerShdw>
              </a:effectLst>
              <a:latin typeface="Stencil" pitchFamily="82" charset="0"/>
            </a:rPr>
            <a:t>D</a:t>
          </a:r>
        </a:p>
      </dsp:txBody>
      <dsp:txXfrm>
        <a:off x="2766929" y="1374657"/>
        <a:ext cx="2252155" cy="8310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3187-45AE-134C-AD3E-91F2C0BC1D1E}">
      <dsp:nvSpPr>
        <dsp:cNvPr id="0" name=""/>
        <dsp:cNvSpPr/>
      </dsp:nvSpPr>
      <dsp:spPr>
        <a:xfrm>
          <a:off x="4683735" y="1441382"/>
          <a:ext cx="178457" cy="139196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C56A1525-C4FF-BE47-99C5-F1D7DB145AB3}">
      <dsp:nvSpPr>
        <dsp:cNvPr id="0" name=""/>
        <dsp:cNvSpPr/>
      </dsp:nvSpPr>
      <dsp:spPr>
        <a:xfrm>
          <a:off x="4683735" y="1441382"/>
          <a:ext cx="178457" cy="547269"/>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66770993-81E3-544A-A2F3-07CAAEB71DBB}">
      <dsp:nvSpPr>
        <dsp:cNvPr id="0" name=""/>
        <dsp:cNvSpPr/>
      </dsp:nvSpPr>
      <dsp:spPr>
        <a:xfrm>
          <a:off x="3000286" y="596683"/>
          <a:ext cx="2159335" cy="249840"/>
        </a:xfrm>
        <a:custGeom>
          <a:avLst/>
          <a:gdLst/>
          <a:ahLst/>
          <a:cxnLst/>
          <a:rect l="0" t="0" r="0" b="0"/>
          <a:pathLst>
            <a:path>
              <a:moveTo>
                <a:pt x="0" y="0"/>
              </a:moveTo>
              <a:lnTo>
                <a:pt x="0" y="105271"/>
              </a:lnTo>
              <a:lnTo>
                <a:pt x="1819698" y="105271"/>
              </a:lnTo>
              <a:lnTo>
                <a:pt x="1819698" y="210543"/>
              </a:lnTo>
            </a:path>
          </a:pathLst>
        </a:custGeom>
        <a:noFill/>
        <a:ln w="25400" cap="flat" cmpd="sng" algn="ctr">
          <a:solidFill>
            <a:srgbClr val="FFFFFF">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8155A4E2-AF54-B94E-AD42-EF4EA57200FB}">
      <dsp:nvSpPr>
        <dsp:cNvPr id="0" name=""/>
        <dsp:cNvSpPr/>
      </dsp:nvSpPr>
      <dsp:spPr>
        <a:xfrm>
          <a:off x="3297715" y="1441382"/>
          <a:ext cx="719778" cy="249840"/>
        </a:xfrm>
        <a:custGeom>
          <a:avLst/>
          <a:gdLst/>
          <a:ahLst/>
          <a:cxnLst/>
          <a:rect l="0" t="0" r="0" b="0"/>
          <a:pathLst>
            <a:path>
              <a:moveTo>
                <a:pt x="0" y="0"/>
              </a:moveTo>
              <a:lnTo>
                <a:pt x="0" y="105271"/>
              </a:lnTo>
              <a:lnTo>
                <a:pt x="606566" y="105271"/>
              </a:lnTo>
              <a:lnTo>
                <a:pt x="606566" y="210543"/>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BCE40787-FA57-EC43-B7F8-EDA7FDEDF9EB}">
      <dsp:nvSpPr>
        <dsp:cNvPr id="0" name=""/>
        <dsp:cNvSpPr/>
      </dsp:nvSpPr>
      <dsp:spPr>
        <a:xfrm>
          <a:off x="2102050" y="2286081"/>
          <a:ext cx="178457" cy="139196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7F4897E6-43D3-0A45-BF57-C2C05436127C}">
      <dsp:nvSpPr>
        <dsp:cNvPr id="0" name=""/>
        <dsp:cNvSpPr/>
      </dsp:nvSpPr>
      <dsp:spPr>
        <a:xfrm>
          <a:off x="2102050" y="2286081"/>
          <a:ext cx="178457" cy="547269"/>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45F9987D-CAE7-2B4D-87D6-7F456AD966B6}">
      <dsp:nvSpPr>
        <dsp:cNvPr id="0" name=""/>
        <dsp:cNvSpPr/>
      </dsp:nvSpPr>
      <dsp:spPr>
        <a:xfrm>
          <a:off x="2577937" y="1441382"/>
          <a:ext cx="719778" cy="249840"/>
        </a:xfrm>
        <a:custGeom>
          <a:avLst/>
          <a:gdLst/>
          <a:ahLst/>
          <a:cxnLst/>
          <a:rect l="0" t="0" r="0" b="0"/>
          <a:pathLst>
            <a:path>
              <a:moveTo>
                <a:pt x="606566" y="0"/>
              </a:moveTo>
              <a:lnTo>
                <a:pt x="606566" y="105271"/>
              </a:lnTo>
              <a:lnTo>
                <a:pt x="0" y="105271"/>
              </a:lnTo>
              <a:lnTo>
                <a:pt x="0" y="210543"/>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35D2F933-85FB-E84B-96B5-CE6181104C61}">
      <dsp:nvSpPr>
        <dsp:cNvPr id="0" name=""/>
        <dsp:cNvSpPr/>
      </dsp:nvSpPr>
      <dsp:spPr>
        <a:xfrm>
          <a:off x="3000286" y="596683"/>
          <a:ext cx="297429" cy="249840"/>
        </a:xfrm>
        <a:custGeom>
          <a:avLst/>
          <a:gdLst/>
          <a:ahLst/>
          <a:cxnLst/>
          <a:rect l="0" t="0" r="0" b="0"/>
          <a:pathLst>
            <a:path>
              <a:moveTo>
                <a:pt x="0" y="0"/>
              </a:moveTo>
              <a:lnTo>
                <a:pt x="0" y="105271"/>
              </a:lnTo>
              <a:lnTo>
                <a:pt x="250647" y="105271"/>
              </a:lnTo>
              <a:lnTo>
                <a:pt x="250647" y="210543"/>
              </a:lnTo>
            </a:path>
          </a:pathLst>
        </a:custGeom>
        <a:noFill/>
        <a:ln w="25400" cap="flat" cmpd="sng" algn="ctr">
          <a:solidFill>
            <a:srgbClr val="FFFFFF">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1829673E-FDF6-7C46-9240-533D55AD96E1}">
      <dsp:nvSpPr>
        <dsp:cNvPr id="0" name=""/>
        <dsp:cNvSpPr/>
      </dsp:nvSpPr>
      <dsp:spPr>
        <a:xfrm>
          <a:off x="365064" y="1441382"/>
          <a:ext cx="178457" cy="139196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7A3E674B-8CD4-6443-9CCB-D270E1E2E574}">
      <dsp:nvSpPr>
        <dsp:cNvPr id="0" name=""/>
        <dsp:cNvSpPr/>
      </dsp:nvSpPr>
      <dsp:spPr>
        <a:xfrm>
          <a:off x="365064" y="1441382"/>
          <a:ext cx="178457" cy="547269"/>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4503AF86-CFD3-8B48-8DE6-4B79BEC8D14B}">
      <dsp:nvSpPr>
        <dsp:cNvPr id="0" name=""/>
        <dsp:cNvSpPr/>
      </dsp:nvSpPr>
      <dsp:spPr>
        <a:xfrm>
          <a:off x="840950" y="596683"/>
          <a:ext cx="2159335" cy="249840"/>
        </a:xfrm>
        <a:custGeom>
          <a:avLst/>
          <a:gdLst/>
          <a:ahLst/>
          <a:cxnLst/>
          <a:rect l="0" t="0" r="0" b="0"/>
          <a:pathLst>
            <a:path>
              <a:moveTo>
                <a:pt x="1819698" y="0"/>
              </a:moveTo>
              <a:lnTo>
                <a:pt x="1819698" y="105271"/>
              </a:lnTo>
              <a:lnTo>
                <a:pt x="0" y="105271"/>
              </a:lnTo>
              <a:lnTo>
                <a:pt x="0" y="210543"/>
              </a:lnTo>
            </a:path>
          </a:pathLst>
        </a:custGeom>
        <a:noFill/>
        <a:ln w="25400" cap="flat" cmpd="sng" algn="ctr">
          <a:solidFill>
            <a:srgbClr val="FFFFFF">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C1FDD2EB-59F4-B545-9F1F-DB1275FC5A68}">
      <dsp:nvSpPr>
        <dsp:cNvPr id="0" name=""/>
        <dsp:cNvSpPr/>
      </dsp:nvSpPr>
      <dsp:spPr>
        <a:xfrm>
          <a:off x="2405428" y="1825"/>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Product</a:t>
          </a:r>
        </a:p>
      </dsp:txBody>
      <dsp:txXfrm>
        <a:off x="2405428" y="1825"/>
        <a:ext cx="1189716" cy="594858"/>
      </dsp:txXfrm>
    </dsp:sp>
    <dsp:sp modelId="{5E520E97-E759-EE4D-BB5B-396426E0BD39}">
      <dsp:nvSpPr>
        <dsp:cNvPr id="0" name=""/>
        <dsp:cNvSpPr/>
      </dsp:nvSpPr>
      <dsp:spPr>
        <a:xfrm>
          <a:off x="246092" y="846524"/>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Book</a:t>
          </a:r>
        </a:p>
      </dsp:txBody>
      <dsp:txXfrm>
        <a:off x="246092" y="846524"/>
        <a:ext cx="1189716" cy="594858"/>
      </dsp:txXfrm>
    </dsp:sp>
    <dsp:sp modelId="{B4247BDC-F99D-5C4D-B745-0CD38B776282}">
      <dsp:nvSpPr>
        <dsp:cNvPr id="0" name=""/>
        <dsp:cNvSpPr/>
      </dsp:nvSpPr>
      <dsp:spPr>
        <a:xfrm>
          <a:off x="543521" y="1691222"/>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Fiction</a:t>
          </a:r>
        </a:p>
      </dsp:txBody>
      <dsp:txXfrm>
        <a:off x="543521" y="1691222"/>
        <a:ext cx="1189716" cy="594858"/>
      </dsp:txXfrm>
    </dsp:sp>
    <dsp:sp modelId="{F06CCCB7-7624-2049-99AB-84A59CFFB78E}">
      <dsp:nvSpPr>
        <dsp:cNvPr id="0" name=""/>
        <dsp:cNvSpPr/>
      </dsp:nvSpPr>
      <dsp:spPr>
        <a:xfrm>
          <a:off x="543521" y="2535921"/>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Non-Fiction</a:t>
          </a:r>
        </a:p>
      </dsp:txBody>
      <dsp:txXfrm>
        <a:off x="543521" y="2535921"/>
        <a:ext cx="1189716" cy="594858"/>
      </dsp:txXfrm>
    </dsp:sp>
    <dsp:sp modelId="{AF9C30DF-3F03-C145-A0DE-C9B9B5790CA5}">
      <dsp:nvSpPr>
        <dsp:cNvPr id="0" name=""/>
        <dsp:cNvSpPr/>
      </dsp:nvSpPr>
      <dsp:spPr>
        <a:xfrm>
          <a:off x="2702857" y="846524"/>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eBook</a:t>
          </a:r>
        </a:p>
      </dsp:txBody>
      <dsp:txXfrm>
        <a:off x="2702857" y="846524"/>
        <a:ext cx="1189716" cy="594858"/>
      </dsp:txXfrm>
    </dsp:sp>
    <dsp:sp modelId="{1AB853FA-BB52-1B4C-9E4D-75E57AC6CAC4}">
      <dsp:nvSpPr>
        <dsp:cNvPr id="0" name=""/>
        <dsp:cNvSpPr/>
      </dsp:nvSpPr>
      <dsp:spPr>
        <a:xfrm>
          <a:off x="1983078" y="1691222"/>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Non-</a:t>
          </a:r>
        </a:p>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Fiction</a:t>
          </a:r>
        </a:p>
      </dsp:txBody>
      <dsp:txXfrm>
        <a:off x="1983078" y="1691222"/>
        <a:ext cx="1189716" cy="594858"/>
      </dsp:txXfrm>
    </dsp:sp>
    <dsp:sp modelId="{24D8FE46-887B-5549-851F-CA784CABA354}">
      <dsp:nvSpPr>
        <dsp:cNvPr id="0" name=""/>
        <dsp:cNvSpPr/>
      </dsp:nvSpPr>
      <dsp:spPr>
        <a:xfrm>
          <a:off x="2280507" y="2535921"/>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History</a:t>
          </a:r>
        </a:p>
      </dsp:txBody>
      <dsp:txXfrm>
        <a:off x="2280507" y="2535921"/>
        <a:ext cx="1189716" cy="594858"/>
      </dsp:txXfrm>
    </dsp:sp>
    <dsp:sp modelId="{4EECBD8C-4060-1C42-AD30-FDE4D78B97AD}">
      <dsp:nvSpPr>
        <dsp:cNvPr id="0" name=""/>
        <dsp:cNvSpPr/>
      </dsp:nvSpPr>
      <dsp:spPr>
        <a:xfrm>
          <a:off x="2280507" y="3380620"/>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Science</a:t>
          </a:r>
        </a:p>
      </dsp:txBody>
      <dsp:txXfrm>
        <a:off x="2280507" y="3380620"/>
        <a:ext cx="1189716" cy="594858"/>
      </dsp:txXfrm>
    </dsp:sp>
    <dsp:sp modelId="{358DCF77-081F-3344-808A-C3D19DC16A4D}">
      <dsp:nvSpPr>
        <dsp:cNvPr id="0" name=""/>
        <dsp:cNvSpPr/>
      </dsp:nvSpPr>
      <dsp:spPr>
        <a:xfrm>
          <a:off x="3422635" y="1691222"/>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Fiction</a:t>
          </a:r>
        </a:p>
      </dsp:txBody>
      <dsp:txXfrm>
        <a:off x="3422635" y="1691222"/>
        <a:ext cx="1189716" cy="594858"/>
      </dsp:txXfrm>
    </dsp:sp>
    <dsp:sp modelId="{CB66AAB5-8432-0A44-B2D4-360018B49BBD}">
      <dsp:nvSpPr>
        <dsp:cNvPr id="0" name=""/>
        <dsp:cNvSpPr/>
      </dsp:nvSpPr>
      <dsp:spPr>
        <a:xfrm>
          <a:off x="4564763" y="846524"/>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Video</a:t>
          </a:r>
        </a:p>
      </dsp:txBody>
      <dsp:txXfrm>
        <a:off x="4564763" y="846524"/>
        <a:ext cx="1189716" cy="594858"/>
      </dsp:txXfrm>
    </dsp:sp>
    <dsp:sp modelId="{B74F8760-D699-AA4E-AE9F-4F51488BEB23}">
      <dsp:nvSpPr>
        <dsp:cNvPr id="0" name=""/>
        <dsp:cNvSpPr/>
      </dsp:nvSpPr>
      <dsp:spPr>
        <a:xfrm>
          <a:off x="4862192" y="1691222"/>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Online</a:t>
          </a:r>
        </a:p>
      </dsp:txBody>
      <dsp:txXfrm>
        <a:off x="4862192" y="1691222"/>
        <a:ext cx="1189716" cy="594858"/>
      </dsp:txXfrm>
    </dsp:sp>
    <dsp:sp modelId="{5F3B5918-3E3F-CE4C-AB83-E00D4099AA39}">
      <dsp:nvSpPr>
        <dsp:cNvPr id="0" name=""/>
        <dsp:cNvSpPr/>
      </dsp:nvSpPr>
      <dsp:spPr>
        <a:xfrm>
          <a:off x="4862192" y="2535921"/>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DVD</a:t>
          </a:r>
        </a:p>
      </dsp:txBody>
      <dsp:txXfrm>
        <a:off x="4862192" y="2535921"/>
        <a:ext cx="1189716" cy="594858"/>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11/22/24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11/22/24</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D5C05-7745-955B-4108-1DEF1F2423E6}"/>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E0B43163-3BD3-E01D-EFD1-2496D24B0435}"/>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43700016-5971-8585-5D7D-6EE95ACF7C4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F2A87D39-06A5-DDE0-4ECE-B0EE83648CC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014204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xfrm>
            <a:off x="393700" y="692150"/>
            <a:ext cx="6070600" cy="34163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2550876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A90F1DB-8581-4412-BE09-331FFC345D8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91357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357C7EE-1394-4754-ABAC-F51DB6C77C1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7821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C96B228-294A-4543-9668-830A4BA10FD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212926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B368A3B-2500-44E1-A876-1D192EB3944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149982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C7B586B-FBE3-4075-88E9-19535EAEDE53}"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705168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09CAF58-8E40-42E6-AEEE-83BAC72A040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845625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719204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064058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679467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393700" y="692150"/>
            <a:ext cx="6070600" cy="3416300"/>
          </a:xfrm>
          <a:ln cap="flat"/>
        </p:spPr>
      </p:sp>
      <p:sp>
        <p:nvSpPr>
          <p:cNvPr id="22531"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16489619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xfrm>
            <a:off x="393700" y="692150"/>
            <a:ext cx="6070600" cy="3416300"/>
          </a:xfrm>
          <a:ln cap="flat"/>
        </p:spPr>
      </p:sp>
      <p:sp>
        <p:nvSpPr>
          <p:cNvPr id="24579"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730747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1707509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DA3F274-ADFB-4FD5-B757-CBCB08A81F9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3197975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6288240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A7FA315-0166-4801-8239-DC32DA23062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6194" name="Rectangle 2"/>
          <p:cNvSpPr>
            <a:spLocks noGrp="1" noRot="1" noChangeAspect="1" noChangeArrowheads="1" noTextEdit="1"/>
          </p:cNvSpPr>
          <p:nvPr>
            <p:ph type="sldImg"/>
          </p:nvPr>
        </p:nvSpPr>
        <p:spPr>
          <a:xfrm>
            <a:off x="406400" y="696913"/>
            <a:ext cx="6188075" cy="3481387"/>
          </a:xfrm>
          <a:ln/>
        </p:spPr>
      </p:sp>
      <p:sp>
        <p:nvSpPr>
          <p:cNvPr id="136195"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790809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0A8B83F-C782-44D1-BCE3-3B247EB1AA1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27021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4A9C6FA-E89F-48AD-AF8C-46D935E1530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8242" name="Rectangle 2"/>
          <p:cNvSpPr>
            <a:spLocks noGrp="1" noRot="1" noChangeAspect="1" noChangeArrowheads="1" noTextEdit="1"/>
          </p:cNvSpPr>
          <p:nvPr>
            <p:ph type="sldImg"/>
          </p:nvPr>
        </p:nvSpPr>
        <p:spPr>
          <a:xfrm>
            <a:off x="406400" y="696913"/>
            <a:ext cx="6188075" cy="3481387"/>
          </a:xfrm>
          <a:ln/>
        </p:spPr>
      </p:sp>
      <p:sp>
        <p:nvSpPr>
          <p:cNvPr id="138243"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704910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B9581CA-9744-4AE9-97B1-CC8F86FC457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9266" name="Rectangle 2"/>
          <p:cNvSpPr>
            <a:spLocks noGrp="1" noRot="1" noChangeAspect="1" noChangeArrowheads="1" noTextEdit="1"/>
          </p:cNvSpPr>
          <p:nvPr>
            <p:ph type="sldImg"/>
          </p:nvPr>
        </p:nvSpPr>
        <p:spPr>
          <a:xfrm>
            <a:off x="406400" y="696913"/>
            <a:ext cx="6188075" cy="3481387"/>
          </a:xfrm>
          <a:ln/>
        </p:spPr>
      </p:sp>
      <p:sp>
        <p:nvSpPr>
          <p:cNvPr id="139267"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739640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08B9485-3AD2-4911-8BBF-E462B940269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8482" name="Rectangle 2"/>
          <p:cNvSpPr>
            <a:spLocks noGrp="1" noRot="1" noChangeAspect="1" noChangeArrowheads="1" noTextEdit="1"/>
          </p:cNvSpPr>
          <p:nvPr>
            <p:ph type="sldImg"/>
          </p:nvPr>
        </p:nvSpPr>
        <p:spPr>
          <a:xfrm>
            <a:off x="406400" y="696913"/>
            <a:ext cx="6188075" cy="3481387"/>
          </a:xfrm>
          <a:ln/>
        </p:spPr>
      </p:sp>
      <p:sp>
        <p:nvSpPr>
          <p:cNvPr id="148483"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64375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96810-8BAD-97F7-FF17-BADCBEFA9345}"/>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84DD705D-28B4-12A9-3463-405E479378EF}"/>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02A43DD8-3162-02AE-74BD-F805331FE3A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9A47C0E3-DD14-6506-9F69-E1DE3E82535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0374572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ED35618-7C48-4401-8AA7-EE46D6EA65B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0290" name="Rectangle 2"/>
          <p:cNvSpPr>
            <a:spLocks noGrp="1" noRot="1" noChangeAspect="1" noChangeArrowheads="1" noTextEdit="1"/>
          </p:cNvSpPr>
          <p:nvPr>
            <p:ph type="sldImg"/>
          </p:nvPr>
        </p:nvSpPr>
        <p:spPr>
          <a:xfrm>
            <a:off x="406400" y="696913"/>
            <a:ext cx="6188075" cy="3481387"/>
          </a:xfrm>
          <a:ln/>
        </p:spPr>
      </p:sp>
      <p:sp>
        <p:nvSpPr>
          <p:cNvPr id="140291"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192187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A089ECB-C02A-4812-92E9-50A27A2ED8E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1314" name="Rectangle 2"/>
          <p:cNvSpPr>
            <a:spLocks noGrp="1" noRot="1" noChangeAspect="1" noChangeArrowheads="1" noTextEdit="1"/>
          </p:cNvSpPr>
          <p:nvPr>
            <p:ph type="sldImg"/>
          </p:nvPr>
        </p:nvSpPr>
        <p:spPr>
          <a:xfrm>
            <a:off x="406400" y="696913"/>
            <a:ext cx="6188075" cy="3481387"/>
          </a:xfrm>
          <a:ln/>
        </p:spPr>
      </p:sp>
      <p:sp>
        <p:nvSpPr>
          <p:cNvPr id="141315"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570979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5009E46-8CAF-41A7-A11E-15742550A78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2338" name="Rectangle 2"/>
          <p:cNvSpPr>
            <a:spLocks noGrp="1" noRot="1" noChangeAspect="1" noChangeArrowheads="1" noTextEdit="1"/>
          </p:cNvSpPr>
          <p:nvPr>
            <p:ph type="sldImg"/>
          </p:nvPr>
        </p:nvSpPr>
        <p:spPr>
          <a:xfrm>
            <a:off x="406400" y="696913"/>
            <a:ext cx="6188075" cy="3481387"/>
          </a:xfrm>
          <a:ln/>
        </p:spPr>
      </p:sp>
      <p:sp>
        <p:nvSpPr>
          <p:cNvPr id="142339"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808614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B7F8F0-0E17-A1F5-8A06-8905B1E4B585}"/>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2919D529-E1C8-E555-DCF5-77E35EDB9D07}"/>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9C79BC95-1731-B1C2-B217-897224EF9B3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53D9EA29-CC8F-F788-009B-02665D6C0DA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007113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7BFC0-9C4D-F972-8188-37A8B25BDA12}"/>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9BC999EB-51CC-DCF3-744A-5B57A383BAEE}"/>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84B225D1-C3B0-AA78-5CC7-90207F53E59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CD71EE10-226A-707F-9BEE-09DBAD8B252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513948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630A3F-3B56-393E-2E59-4791C5B093EA}"/>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4CD18750-991F-DC7D-E069-80E160635EE3}"/>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08BF72CF-0421-CD66-E91F-6B483F53C66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13E023B0-944A-A216-5A03-4E5B2A844D8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3947991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3A890-39E7-273D-7DCC-612B7388CF52}"/>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2D3C095B-A6BC-01A9-3224-3CD751BAF474}"/>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14FBEC7F-BBD1-C734-41A3-CE3CFBF9D83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795509BC-918F-95E2-6454-20297E3A626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878072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76F1A6D1-0721-4D26-A1A3-1AB4D70577E7}"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98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129413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89702E69-A796-456C-8856-48AD9C8C9A4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99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sz="1200" dirty="0"/>
              <a:t>If a lock cannot be granted, the requesting transaction is made to wait till all incompatible locks held by other transactions have been released.  The lock is then granted.</a:t>
            </a: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5141237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828A582B-3CD1-4357-870E-F2BE1FD49E70}"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100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50060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19847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DB58FF41-950F-4F96-8279-E010A1BE69B8}"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101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818287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223A6097-897E-46D6-809E-2E2D3FD64F82}"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102</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372705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F982EC89-B20C-4094-938B-231411E2148A}"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103</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711912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4C457AB9-3BFC-4073-B22E-4956C57EECC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104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287240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2C588688-530E-4253-AC88-F094F75C031C}"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105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378616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2C588688-530E-4253-AC88-F094F75C031C}"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106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624300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EC3DE15F-304C-4F8B-973C-37594E88A915}"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107</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475057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D7216424-5483-4674-976A-4CF840959603}"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108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913247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5D0E9FD9-D26A-4801-8463-8811DB58E320}"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109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315186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487C4D67-3A9F-42B6-82B2-2B1E3CE0D62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110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39146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524F24-FFF6-0A3C-64BF-4809ACCFBDC4}"/>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6254A773-24B1-D6A7-10E3-3AAD448D4F30}"/>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AE82BEF9-8271-AE64-0B53-9BF9AB7B287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7B1C9DD3-CE0E-F56E-0CC9-1D26E9EF5D8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152888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BF98A016-F54F-4898-8554-458A48F2F13C}"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111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309917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2F482EFC-DA03-4276-85F4-EF7CA60623D5}"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112</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508193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A197FB18-F33B-4585-AE4B-7195EC71C23B}"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113</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484088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49571464-BC2A-4607-9109-DE5DFF5600A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114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270444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67BF320E-3154-48B9-AFD3-84664BED8565}"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115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656100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EC9270D3-72BB-4558-B8B9-976293801957}"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116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986268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181FFE9-0679-4531-AB67-8E0EAB444F9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E9D46A0-8FB9-4F36-8A68-841EE000AD2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DA3BC2A-3044-458B-B1BD-DEB1040FB7FC}"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470FF04-BD4D-47CF-853F-6CFC89ED42D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9167F-7673-8413-9496-7A16C050292B}"/>
            </a:ext>
          </a:extLst>
        </p:cNvPr>
        <p:cNvGrpSpPr/>
        <p:nvPr/>
      </p:nvGrpSpPr>
      <p:grpSpPr>
        <a:xfrm>
          <a:off x="0" y="0"/>
          <a:ext cx="0" cy="0"/>
          <a:chOff x="0" y="0"/>
          <a:chExt cx="0" cy="0"/>
        </a:xfrm>
      </p:grpSpPr>
      <p:sp>
        <p:nvSpPr>
          <p:cNvPr id="78849" name="Rectangle 7">
            <a:extLst>
              <a:ext uri="{FF2B5EF4-FFF2-40B4-BE49-F238E27FC236}">
                <a16:creationId xmlns:a16="http://schemas.microsoft.com/office/drawing/2014/main" id="{6401E4E2-91BA-85EE-8512-F2FAEC1B71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5E4C8FA9-9CA6-A749-9F79-240BA77165DF}"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78850" name="Rectangle 2">
            <a:extLst>
              <a:ext uri="{FF2B5EF4-FFF2-40B4-BE49-F238E27FC236}">
                <a16:creationId xmlns:a16="http://schemas.microsoft.com/office/drawing/2014/main" id="{013238A8-5D41-DB6C-AFF6-BEA1CD930220}"/>
              </a:ext>
            </a:extLst>
          </p:cNvPr>
          <p:cNvSpPr>
            <a:spLocks noGrp="1" noRot="1" noChangeAspect="1" noChangeArrowheads="1" noTextEdit="1"/>
          </p:cNvSpPr>
          <p:nvPr>
            <p:ph type="sldImg"/>
          </p:nvPr>
        </p:nvSpPr>
        <p:spPr>
          <a:xfrm>
            <a:off x="404813" y="695325"/>
            <a:ext cx="6188075" cy="3481388"/>
          </a:xfrm>
          <a:ln/>
        </p:spPr>
      </p:sp>
      <p:sp>
        <p:nvSpPr>
          <p:cNvPr id="78851" name="Rectangle 3">
            <a:extLst>
              <a:ext uri="{FF2B5EF4-FFF2-40B4-BE49-F238E27FC236}">
                <a16:creationId xmlns:a16="http://schemas.microsoft.com/office/drawing/2014/main" id="{16CEE5CA-2C2C-D0C5-AC07-372FC2F2D4AC}"/>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122423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C98D951-B8BF-4FE7-8FF8-B9812C3DBA9F}"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BAB2A54-CE49-40F1-BE38-E3DCEF43F85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3120282-FA19-4407-98A6-B549395434D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B704F0-BAEA-48FC-A020-011B0A01BDD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9AF8D3E-D4BC-4C85-BC46-168123D4B1D3}"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589F052-F191-428D-AF67-B65E8960DD5C}"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78FB941-5722-4BA5-84DF-FC78527A2BB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937B947-B885-486A-9E0E-5DB5F2D174C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955DDF8-1267-474D-9F61-95CB06392C5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3F68DF0-6905-4D9D-ACCA-81F50CE25A4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14AD09-C870-6B6A-499F-8AB04059AF89}"/>
            </a:ext>
          </a:extLst>
        </p:cNvPr>
        <p:cNvGrpSpPr/>
        <p:nvPr/>
      </p:nvGrpSpPr>
      <p:grpSpPr>
        <a:xfrm>
          <a:off x="0" y="0"/>
          <a:ext cx="0" cy="0"/>
          <a:chOff x="0" y="0"/>
          <a:chExt cx="0" cy="0"/>
        </a:xfrm>
      </p:grpSpPr>
      <p:sp>
        <p:nvSpPr>
          <p:cNvPr id="103425" name="Rectangle 7">
            <a:extLst>
              <a:ext uri="{FF2B5EF4-FFF2-40B4-BE49-F238E27FC236}">
                <a16:creationId xmlns:a16="http://schemas.microsoft.com/office/drawing/2014/main" id="{14A76C87-215F-41F5-F161-D9610638DD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4949354B-7731-1142-B113-7883E95FC4E5}"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103426" name="Rectangle 2">
            <a:extLst>
              <a:ext uri="{FF2B5EF4-FFF2-40B4-BE49-F238E27FC236}">
                <a16:creationId xmlns:a16="http://schemas.microsoft.com/office/drawing/2014/main" id="{13EAFD57-CC5B-1A9E-5FDE-48048A9A73D4}"/>
              </a:ext>
            </a:extLst>
          </p:cNvPr>
          <p:cNvSpPr>
            <a:spLocks noGrp="1" noRot="1" noChangeAspect="1" noChangeArrowheads="1" noTextEdit="1"/>
          </p:cNvSpPr>
          <p:nvPr>
            <p:ph type="sldImg"/>
          </p:nvPr>
        </p:nvSpPr>
        <p:spPr>
          <a:xfrm>
            <a:off x="404813" y="695325"/>
            <a:ext cx="6188075" cy="3481388"/>
          </a:xfrm>
          <a:ln/>
        </p:spPr>
      </p:sp>
      <p:sp>
        <p:nvSpPr>
          <p:cNvPr id="103427" name="Rectangle 3">
            <a:extLst>
              <a:ext uri="{FF2B5EF4-FFF2-40B4-BE49-F238E27FC236}">
                <a16:creationId xmlns:a16="http://schemas.microsoft.com/office/drawing/2014/main" id="{BE576E02-9A07-0EA0-85EB-6AA41F2AF001}"/>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1596292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7114055-A8AE-4C05-AC7A-46A0B6A2948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A74586-7081-BD86-72B7-A89DFE4B5337}"/>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51B412CE-E064-9611-4FFC-AF9AD1E3D3F9}"/>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a:extLst>
              <a:ext uri="{FF2B5EF4-FFF2-40B4-BE49-F238E27FC236}">
                <a16:creationId xmlns:a16="http://schemas.microsoft.com/office/drawing/2014/main" id="{ECA2C81B-91D1-2F6C-4C3A-C15FB4C500D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56DD601C-EB00-F0C9-837B-A19935E9CD6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31605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4BC01-F61F-733F-F25D-CF6FF278AC14}"/>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4468CAAA-F38C-BC16-9810-3E0EB5653DCD}"/>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2B3621F0-93EF-768B-0D54-5AD37A8B181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45BC4BAF-8533-5D06-119D-87F73A2F80C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75907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pPr>
              <a:defRPr/>
            </a:pPr>
            <a:fld id="{12BBE0E1-96FA-42C8-A339-7F81B98D396B}" type="slidenum">
              <a:rPr lang="en-US" altLang="en-US" smtClean="0"/>
              <a:pPr>
                <a:defRPr/>
              </a:pPr>
              <a:t>‹#›</a:t>
            </a:fld>
            <a:endParaRPr lang="en-US" altLang="en-US"/>
          </a:p>
        </p:txBody>
      </p:sp>
    </p:spTree>
    <p:extLst>
      <p:ext uri="{BB962C8B-B14F-4D97-AF65-F5344CB8AC3E}">
        <p14:creationId xmlns:p14="http://schemas.microsoft.com/office/powerpoint/2010/main" val="27793937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37424" y="826873"/>
            <a:ext cx="8408126"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61294100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pPr>
              <a:defRPr/>
            </a:pPr>
            <a:fld id="{37F29D90-88FA-402A-BEA8-1EF51CAB6752}" type="slidenum">
              <a:rPr lang="en-US" altLang="en-US" smtClean="0"/>
              <a:pPr>
                <a:defRPr/>
              </a:pPr>
              <a:t>‹#›</a:t>
            </a:fld>
            <a:endParaRPr lang="en-US" altLang="en-US"/>
          </a:p>
        </p:txBody>
      </p:sp>
    </p:spTree>
    <p:extLst>
      <p:ext uri="{BB962C8B-B14F-4D97-AF65-F5344CB8AC3E}">
        <p14:creationId xmlns:p14="http://schemas.microsoft.com/office/powerpoint/2010/main" val="319091034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pPr>
              <a:defRPr/>
            </a:pPr>
            <a:fld id="{E5F592F4-3A7D-46E7-98AB-5C544D380A1B}" type="slidenum">
              <a:rPr lang="en-US" altLang="en-US" smtClean="0"/>
              <a:pPr>
                <a:defRPr/>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826873"/>
            <a:ext cx="3985352"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a:lvl2pPr>
            <a:lvl3pPr marL="814388" indent="-171450">
              <a:buSzPct val="100000"/>
              <a:buFont typeface="Wingdings" panose="05000000000000000000" pitchFamily="2" charset="2"/>
              <a:buChar char="§"/>
              <a:defRPr/>
            </a:lvl3pPr>
            <a:lvl4pPr marL="1071563" indent="-171450">
              <a:buFont typeface="Arial" panose="020B0604020202020204" pitchFamily="34" charset="0"/>
              <a:buChar char="•"/>
              <a:defRPr/>
            </a:lvl4pPr>
            <a:lvl5pPr marL="1328738" indent="-171450">
              <a:buSzPct val="100000"/>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472156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pPr>
              <a:defRPr/>
            </a:pPr>
            <a:fld id="{574C0E4B-79D4-46C0-883C-5BC043062C35}" type="slidenum">
              <a:rPr lang="en-US" altLang="en-US" smtClean="0"/>
              <a:pPr>
                <a:defRPr/>
              </a:pPr>
              <a:t>‹#›</a:t>
            </a:fld>
            <a:endParaRPr lang="en-US" altLang="en-US"/>
          </a:p>
        </p:txBody>
      </p:sp>
    </p:spTree>
    <p:extLst>
      <p:ext uri="{BB962C8B-B14F-4D97-AF65-F5344CB8AC3E}">
        <p14:creationId xmlns:p14="http://schemas.microsoft.com/office/powerpoint/2010/main" val="334935422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pPr>
              <a:defRPr/>
            </a:pPr>
            <a:fld id="{BDFDF77F-67A1-48F6-8358-97C70542CB22}" type="slidenum">
              <a:rPr lang="en-US" altLang="en-US" smtClean="0"/>
              <a:pPr>
                <a:defRPr/>
              </a:pPr>
              <a:t>‹#›</a:t>
            </a:fld>
            <a:endParaRPr lang="en-US" altLang="en-US"/>
          </a:p>
        </p:txBody>
      </p:sp>
    </p:spTree>
    <p:extLst>
      <p:ext uri="{BB962C8B-B14F-4D97-AF65-F5344CB8AC3E}">
        <p14:creationId xmlns:p14="http://schemas.microsoft.com/office/powerpoint/2010/main" val="320562391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pPr>
              <a:defRPr/>
            </a:pPr>
            <a:fld id="{AA16F0F5-1220-4B86-AECD-B7BEE6E1BE7F}" type="slidenum">
              <a:rPr lang="en-US" altLang="en-US" smtClean="0"/>
              <a:pPr>
                <a:defRPr/>
              </a:pPr>
              <a:t>‹#›</a:t>
            </a:fld>
            <a:endParaRPr lang="en-US" altLang="en-US"/>
          </a:p>
        </p:txBody>
      </p:sp>
    </p:spTree>
    <p:extLst>
      <p:ext uri="{BB962C8B-B14F-4D97-AF65-F5344CB8AC3E}">
        <p14:creationId xmlns:p14="http://schemas.microsoft.com/office/powerpoint/2010/main" val="391345682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pPr>
              <a:defRPr/>
            </a:pPr>
            <a:fld id="{2725D68A-6EDF-45EE-BBA8-637BD793E613}" type="slidenum">
              <a:rPr lang="en-US" altLang="en-US" smtClean="0"/>
              <a:pPr>
                <a:defRPr/>
              </a:pPr>
              <a:t>‹#›</a:t>
            </a:fld>
            <a:endParaRPr lang="en-US" altLang="en-US"/>
          </a:p>
        </p:txBody>
      </p:sp>
    </p:spTree>
    <p:extLst>
      <p:ext uri="{BB962C8B-B14F-4D97-AF65-F5344CB8AC3E}">
        <p14:creationId xmlns:p14="http://schemas.microsoft.com/office/powerpoint/2010/main" val="67328503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pPr>
              <a:defRPr/>
            </a:pPr>
            <a:fld id="{6D035670-FB96-4DB8-BA64-B31D7C042BD4}" type="slidenum">
              <a:rPr lang="en-US" altLang="en-US" smtClean="0"/>
              <a:pPr>
                <a:defRPr/>
              </a:pPr>
              <a:t>‹#›</a:t>
            </a:fld>
            <a:endParaRPr lang="en-US" altLang="en-US"/>
          </a:p>
        </p:txBody>
      </p:sp>
    </p:spTree>
    <p:extLst>
      <p:ext uri="{BB962C8B-B14F-4D97-AF65-F5344CB8AC3E}">
        <p14:creationId xmlns:p14="http://schemas.microsoft.com/office/powerpoint/2010/main" val="366547772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pPr>
              <a:defRPr/>
            </a:pPr>
            <a:fld id="{6BE145AF-6EF6-4D3F-9F5A-D9A01965DFCC}" type="slidenum">
              <a:rPr lang="en-US" altLang="en-US" smtClean="0"/>
              <a:pPr>
                <a:defRPr/>
              </a:pPr>
              <a:t>‹#›</a:t>
            </a:fld>
            <a:endParaRPr lang="en-US" altLang="en-US"/>
          </a:p>
        </p:txBody>
      </p:sp>
    </p:spTree>
    <p:extLst>
      <p:ext uri="{BB962C8B-B14F-4D97-AF65-F5344CB8AC3E}">
        <p14:creationId xmlns:p14="http://schemas.microsoft.com/office/powerpoint/2010/main" val="240107235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pPr>
              <a:defRPr/>
            </a:pPr>
            <a:fld id="{330473E3-C97D-4F1E-BBB4-46F84DAEF79D}" type="slidenum">
              <a:rPr lang="en-US" altLang="en-US" smtClean="0"/>
              <a:pPr>
                <a:defRPr/>
              </a:pPr>
              <a:t>‹#›</a:t>
            </a:fld>
            <a:endParaRPr lang="en-US" altLang="en-US"/>
          </a:p>
        </p:txBody>
      </p:sp>
    </p:spTree>
    <p:extLst>
      <p:ext uri="{BB962C8B-B14F-4D97-AF65-F5344CB8AC3E}">
        <p14:creationId xmlns:p14="http://schemas.microsoft.com/office/powerpoint/2010/main" val="1341228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pPr>
              <a:defRPr/>
            </a:pPr>
            <a:fld id="{D13E6E76-F12E-4D1B-9B56-009C721BF777}" type="slidenum">
              <a:rPr lang="en-US" altLang="en-US" smtClean="0"/>
              <a:pPr>
                <a:defRPr/>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826873"/>
            <a:ext cx="3985352"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39526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Text Placeholder 2"/>
          <p:cNvSpPr>
            <a:spLocks noGrp="1"/>
          </p:cNvSpPr>
          <p:nvPr>
            <p:ph type="body" sz="half" idx="1"/>
          </p:nvPr>
        </p:nvSpPr>
        <p:spPr>
          <a:xfrm>
            <a:off x="814389" y="820342"/>
            <a:ext cx="3754437" cy="36778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pPr>
              <a:defRPr/>
            </a:pPr>
            <a:fld id="{C2ED80F2-B6B5-42D7-B641-5532DED86820}" type="slidenum">
              <a:rPr lang="en-US" altLang="en-US"/>
              <a:pPr>
                <a:defRPr/>
              </a:pPr>
              <a:t>‹#›</a:t>
            </a:fld>
            <a:endParaRPr lang="en-US" altLang="en-US"/>
          </a:p>
        </p:txBody>
      </p:sp>
    </p:spTree>
    <p:extLst>
      <p:ext uri="{BB962C8B-B14F-4D97-AF65-F5344CB8AC3E}">
        <p14:creationId xmlns:p14="http://schemas.microsoft.com/office/powerpoint/2010/main" val="173595009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7" name="Rectangle 4">
            <a:extLst>
              <a:ext uri="{FF2B5EF4-FFF2-40B4-BE49-F238E27FC236}">
                <a16:creationId xmlns:a16="http://schemas.microsoft.com/office/drawing/2014/main" id="{4053C40E-D8FC-4564-9F45-CF1A70873460}"/>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r>
              <a:rPr lang="en-US" dirty="0"/>
              <a:t>7</a:t>
            </a:r>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118533F7-750B-4DBA-96FC-65DC7E364DFB}" type="slidenum">
              <a:rPr lang="en-US" altLang="en-US"/>
              <a:pPr>
                <a:defRPr/>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527401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 name="Text Box 7"/>
          <p:cNvSpPr txBox="1">
            <a:spLocks noChangeArrowheads="1"/>
          </p:cNvSpPr>
          <p:nvPr/>
        </p:nvSpPr>
        <p:spPr bwMode="auto">
          <a:xfrm>
            <a:off x="2503653" y="4294585"/>
            <a:ext cx="4036682" cy="715581"/>
          </a:xfrm>
          <a:prstGeom prst="rect">
            <a:avLst/>
          </a:prstGeom>
          <a:noFill/>
          <a:ln>
            <a:noFill/>
          </a:ln>
          <a:extLst>
            <a:ext uri="{909E8E84-426E-40dd-AFC4-6F175D3DCCD1}"/>
            <a:ext uri="{91240B29-F687-4f45-9708-019B960494DF}"/>
          </a:extLst>
        </p:spPr>
        <p:txBody>
          <a:bodyPr wrap="none">
            <a:spAutoFit/>
          </a:bodyPr>
          <a:lstStyle/>
          <a:p>
            <a:pPr algn="ctr">
              <a:spcBef>
                <a:spcPct val="50000"/>
              </a:spcBef>
              <a:defRPr/>
            </a:pPr>
            <a:r>
              <a:rPr lang="en-US" b="1" dirty="0">
                <a:solidFill>
                  <a:srgbClr val="002060"/>
                </a:solidFill>
                <a:latin typeface="Helvetica" charset="0"/>
              </a:rPr>
              <a:t>Database System Concepts, 7</a:t>
            </a:r>
            <a:r>
              <a:rPr lang="en-US" b="1" baseline="30000" dirty="0">
                <a:solidFill>
                  <a:srgbClr val="002060"/>
                </a:solidFill>
                <a:latin typeface="Helvetica" charset="0"/>
              </a:rPr>
              <a:t>th</a:t>
            </a:r>
            <a:r>
              <a:rPr lang="en-US" b="1" dirty="0">
                <a:solidFill>
                  <a:srgbClr val="002060"/>
                </a:solidFill>
                <a:latin typeface="Helvetica" charset="0"/>
              </a:rPr>
              <a:t> Ed</a:t>
            </a:r>
            <a:r>
              <a:rPr lang="en-US" dirty="0">
                <a:solidFill>
                  <a:srgbClr val="002060"/>
                </a:solidFill>
                <a:latin typeface="Helvetica" charset="0"/>
              </a:rPr>
              <a:t>.</a:t>
            </a:r>
          </a:p>
          <a:p>
            <a:pPr algn="ctr">
              <a:spcBef>
                <a:spcPct val="50000"/>
              </a:spcBef>
              <a:defRPr/>
            </a:pPr>
            <a:r>
              <a:rPr lang="en-US" sz="900" b="1" dirty="0">
                <a:solidFill>
                  <a:srgbClr val="002060"/>
                </a:solidFill>
                <a:latin typeface="Helvetica" charset="0"/>
              </a:rPr>
              <a:t>©Silberschatz, Korth and Sudarshan</a:t>
            </a:r>
            <a:br>
              <a:rPr lang="en-US" sz="900" b="1" dirty="0">
                <a:solidFill>
                  <a:srgbClr val="002060"/>
                </a:solidFill>
                <a:latin typeface="Helvetica" charset="0"/>
              </a:rPr>
            </a:br>
            <a:r>
              <a:rPr lang="en-US" sz="900" b="1" dirty="0">
                <a:solidFill>
                  <a:srgbClr val="002060"/>
                </a:solidFill>
                <a:latin typeface="Helvetica" charset="0"/>
              </a:rPr>
              <a:t>See </a:t>
            </a:r>
            <a:r>
              <a:rPr lang="en-US" sz="900" b="1" dirty="0">
                <a:solidFill>
                  <a:srgbClr val="002060"/>
                </a:solidFill>
                <a:latin typeface="Helvetica" charset="0"/>
                <a:hlinkClick r:id="rId2"/>
              </a:rPr>
              <a:t>www.db-book.com</a:t>
            </a:r>
            <a:r>
              <a:rPr lang="en-US" sz="900" b="1" dirty="0">
                <a:solidFill>
                  <a:srgbClr val="002060"/>
                </a:solidFill>
                <a:latin typeface="Helvetica" charset="0"/>
              </a:rPr>
              <a:t> for conditions on re-use </a:t>
            </a:r>
          </a:p>
        </p:txBody>
      </p:sp>
      <p:pic>
        <p:nvPicPr>
          <p:cNvPr id="6" name="Picture 8" descr="Cover-6Ed"/>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6354"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7" name="Rectangle 5"/>
          <p:cNvSpPr>
            <a:spLocks noGrp="1" noChangeArrowheads="1"/>
          </p:cNvSpPr>
          <p:nvPr>
            <p:ph type="sldNum" sz="quarter" idx="10"/>
          </p:nvPr>
        </p:nvSpPr>
        <p:spPr bwMode="auto">
          <a:xfrm>
            <a:off x="6596063" y="4663679"/>
            <a:ext cx="190500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578963"/>
                </a:solidFill>
                <a:latin typeface="Times New Roman" panose="02020603050405020304" pitchFamily="18" charset="0"/>
              </a:defRPr>
            </a:lvl1pPr>
          </a:lstStyle>
          <a:p>
            <a:fld id="{CFDC9EC4-5C98-44E9-9772-DADA868FE973}" type="slidenum">
              <a:rPr lang="en-US" altLang="en-US"/>
              <a:pPr/>
              <a:t>‹#›</a:t>
            </a:fld>
            <a:endParaRPr lang="en-US" altLang="en-US"/>
          </a:p>
        </p:txBody>
      </p:sp>
    </p:spTree>
    <p:extLst>
      <p:ext uri="{BB962C8B-B14F-4D97-AF65-F5344CB8AC3E}">
        <p14:creationId xmlns:p14="http://schemas.microsoft.com/office/powerpoint/2010/main" val="156103373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419354644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593423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053425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11/22/24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192688771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11/22/24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91232359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11/22/24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40977255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11/22/24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4354601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pPr>
              <a:defRPr/>
            </a:pPr>
            <a:fld id="{12023997-F532-4D5B-B2F3-9E05A41D497B}" type="slidenum">
              <a:rPr lang="en-US" altLang="en-US" smtClean="0"/>
              <a:pPr>
                <a:defRPr/>
              </a:pPr>
              <a:t>‹#›</a:t>
            </a:fld>
            <a:endParaRPr lang="en-US" altLang="en-US"/>
          </a:p>
        </p:txBody>
      </p:sp>
    </p:spTree>
    <p:extLst>
      <p:ext uri="{BB962C8B-B14F-4D97-AF65-F5344CB8AC3E}">
        <p14:creationId xmlns:p14="http://schemas.microsoft.com/office/powerpoint/2010/main" val="189924963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3229770584"/>
      </p:ext>
    </p:extLst>
  </p:cSld>
  <p:clrMapOvr>
    <a:masterClrMapping/>
  </p:clrMapOvr>
  <p:transition spd="med">
    <p:wipe dir="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201873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a:prstGeom prst="rect">
            <a:avLst/>
          </a:prstGeom>
        </p:spPr>
        <p:txBody>
          <a:bodyPr/>
          <a:lstStyle>
            <a:lvl1pPr>
              <a:defRPr>
                <a:solidFill>
                  <a:srgbClr val="002060"/>
                </a:solidFill>
              </a:defRPr>
            </a:lvl1pPr>
          </a:lstStyle>
          <a:p>
            <a:r>
              <a:rPr lang="en-US" dirty="0"/>
              <a:t>Click to edit Master title style</a:t>
            </a:r>
          </a:p>
        </p:txBody>
      </p:sp>
      <p:sp>
        <p:nvSpPr>
          <p:cNvPr id="7" name="Rectangle 4">
            <a:extLst>
              <a:ext uri="{FF2B5EF4-FFF2-40B4-BE49-F238E27FC236}">
                <a16:creationId xmlns:a16="http://schemas.microsoft.com/office/drawing/2014/main" id="{51BECEEC-3BC9-4D4E-99DA-2E5AA4578487}"/>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a:prstGeom prst="rect">
            <a:avLst/>
          </a:prstGeom>
        </p:spPr>
        <p:txBody>
          <a:bodyPr/>
          <a:lstStyle>
            <a:lvl1pPr>
              <a:defRPr smtClean="0">
                <a:solidFill>
                  <a:srgbClr val="578963"/>
                </a:solidFill>
              </a:defRPr>
            </a:lvl1pPr>
          </a:lstStyle>
          <a:p>
            <a:pPr>
              <a:defRPr/>
            </a:pPr>
            <a:fld id="{441F42D0-7627-45E8-BCAB-6293FCFFA666}"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933243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a:prstGeom prst="rect">
            <a:avLst/>
          </a:prstGeo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a:prstGeom prst="rect">
            <a:avLst/>
          </a:prstGeo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228432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3826537620"/>
      </p:ext>
    </p:extLst>
  </p:cSld>
  <p:clrMapOvr>
    <a:masterClrMapping/>
  </p:clrMapOvr>
  <p:transition spd="med">
    <p:wipe dir="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pPr>
              <a:defRPr/>
            </a:pPr>
            <a:fld id="{BDFDF77F-67A1-48F6-8358-97C70542CB22}" type="slidenum">
              <a:rPr lang="en-US" altLang="en-US" smtClean="0"/>
              <a:pPr>
                <a:defRPr/>
              </a:pPr>
              <a:t>‹#›</a:t>
            </a:fld>
            <a:endParaRPr lang="en-US" altLang="en-US"/>
          </a:p>
        </p:txBody>
      </p:sp>
    </p:spTree>
    <p:extLst>
      <p:ext uri="{BB962C8B-B14F-4D97-AF65-F5344CB8AC3E}">
        <p14:creationId xmlns:p14="http://schemas.microsoft.com/office/powerpoint/2010/main" val="410580723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96074135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417913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952101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11/22/24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467401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pPr>
              <a:defRPr/>
            </a:pPr>
            <a:fld id="{96649892-EB20-4383-9D6A-6D1ED2147F7F}" type="slidenum">
              <a:rPr lang="en-US" altLang="en-US" smtClean="0"/>
              <a:pPr>
                <a:defRPr/>
              </a:pPr>
              <a:t>‹#›</a:t>
            </a:fld>
            <a:endParaRPr lang="en-US" altLang="en-US"/>
          </a:p>
        </p:txBody>
      </p:sp>
    </p:spTree>
    <p:extLst>
      <p:ext uri="{BB962C8B-B14F-4D97-AF65-F5344CB8AC3E}">
        <p14:creationId xmlns:p14="http://schemas.microsoft.com/office/powerpoint/2010/main" val="382466760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11/22/24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251901301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11/22/24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256550129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11/22/24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92087124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11/22/24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219405908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02DB04-0C1C-8C49-B65E-A9668E39A9C7}"/>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9" name="Title 8">
            <a:extLst>
              <a:ext uri="{FF2B5EF4-FFF2-40B4-BE49-F238E27FC236}">
                <a16:creationId xmlns:a16="http://schemas.microsoft.com/office/drawing/2014/main" id="{98341DC2-F80D-BD4F-90EE-4B809029C2D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78117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33800928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350733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634942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11/22/24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5380000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11/22/24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24508167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pPr>
              <a:defRPr/>
            </a:pPr>
            <a:fld id="{3B271689-3C51-413B-9388-DDBA7E74E1E4}" type="slidenum">
              <a:rPr lang="en-US" altLang="en-US" smtClean="0"/>
              <a:pPr>
                <a:defRPr/>
              </a:pPr>
              <a:t>‹#›</a:t>
            </a:fld>
            <a:endParaRPr lang="en-US" altLang="en-US"/>
          </a:p>
        </p:txBody>
      </p:sp>
    </p:spTree>
    <p:extLst>
      <p:ext uri="{BB962C8B-B14F-4D97-AF65-F5344CB8AC3E}">
        <p14:creationId xmlns:p14="http://schemas.microsoft.com/office/powerpoint/2010/main" val="81542055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11/22/24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37785070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11/22/24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36756085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3273152121"/>
      </p:ext>
    </p:extLst>
  </p:cSld>
  <p:clrMapOvr>
    <a:masterClrMapping/>
  </p:clrMapOvr>
  <p:transition spd="med">
    <p:wipe dir="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448307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a:prstGeom prst="rect">
            <a:avLst/>
          </a:prstGeom>
        </p:spPr>
        <p:txBody>
          <a:bodyPr/>
          <a:lstStyle>
            <a:lvl1pPr>
              <a:defRPr>
                <a:solidFill>
                  <a:srgbClr val="002060"/>
                </a:solidFill>
              </a:defRPr>
            </a:lvl1pPr>
          </a:lstStyle>
          <a:p>
            <a:r>
              <a:rPr lang="en-US" dirty="0"/>
              <a:t>Click to edit Master title style</a:t>
            </a:r>
          </a:p>
        </p:txBody>
      </p:sp>
      <p:sp>
        <p:nvSpPr>
          <p:cNvPr id="7" name="Rectangle 4">
            <a:extLst>
              <a:ext uri="{FF2B5EF4-FFF2-40B4-BE49-F238E27FC236}">
                <a16:creationId xmlns:a16="http://schemas.microsoft.com/office/drawing/2014/main" id="{51BECEEC-3BC9-4D4E-99DA-2E5AA4578487}"/>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a:prstGeom prst="rect">
            <a:avLst/>
          </a:prstGeom>
        </p:spPr>
        <p:txBody>
          <a:bodyPr/>
          <a:lstStyle>
            <a:lvl1pPr>
              <a:defRPr smtClean="0">
                <a:solidFill>
                  <a:srgbClr val="578963"/>
                </a:solidFill>
              </a:defRPr>
            </a:lvl1pPr>
          </a:lstStyle>
          <a:p>
            <a:pPr>
              <a:defRPr/>
            </a:pPr>
            <a:fld id="{441F42D0-7627-45E8-BCAB-6293FCFFA666}"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382343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a:prstGeom prst="rect">
            <a:avLst/>
          </a:prstGeo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a:prstGeom prst="rect">
            <a:avLst/>
          </a:prstGeo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251459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1730906422"/>
      </p:ext>
    </p:extLst>
  </p:cSld>
  <p:clrMapOvr>
    <a:masterClrMapping/>
  </p:clrMapOvr>
  <p:transition spd="med">
    <p:wipe dir="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pPr>
              <a:defRPr/>
            </a:pPr>
            <a:fld id="{BDFDF77F-67A1-48F6-8358-97C70542CB22}" type="slidenum">
              <a:rPr lang="en-US" altLang="en-US" smtClean="0"/>
              <a:pPr>
                <a:defRPr/>
              </a:pPr>
              <a:t>‹#›</a:t>
            </a:fld>
            <a:endParaRPr lang="en-US" altLang="en-US"/>
          </a:p>
        </p:txBody>
      </p:sp>
    </p:spTree>
    <p:extLst>
      <p:ext uri="{BB962C8B-B14F-4D97-AF65-F5344CB8AC3E}">
        <p14:creationId xmlns:p14="http://schemas.microsoft.com/office/powerpoint/2010/main" val="3164263008"/>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118533F7-750B-4DBA-96FC-65DC7E364DFB}"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086577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85800" y="826873"/>
            <a:ext cx="7843058"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25120617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pPr>
              <a:defRPr/>
            </a:pPr>
            <a:fld id="{E9CD7985-991B-46C7-A32A-6942E2DB1188}" type="slidenum">
              <a:rPr lang="en-US" altLang="en-US" smtClean="0"/>
              <a:pPr>
                <a:defRPr/>
              </a:pPr>
              <a:t>‹#›</a:t>
            </a:fld>
            <a:endParaRPr lang="en-US" altLang="en-US"/>
          </a:p>
        </p:txBody>
      </p:sp>
    </p:spTree>
    <p:extLst>
      <p:ext uri="{BB962C8B-B14F-4D97-AF65-F5344CB8AC3E}">
        <p14:creationId xmlns:p14="http://schemas.microsoft.com/office/powerpoint/2010/main" val="142353063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pPr>
              <a:defRPr/>
            </a:pPr>
            <a:fld id="{37F29D90-88FA-402A-BEA8-1EF51CAB6752}" type="slidenum">
              <a:rPr lang="en-US" altLang="en-US" smtClean="0"/>
              <a:pPr>
                <a:defRPr/>
              </a:pPr>
              <a:t>‹#›</a:t>
            </a:fld>
            <a:endParaRPr lang="en-US" altLang="en-US"/>
          </a:p>
        </p:txBody>
      </p:sp>
    </p:spTree>
    <p:extLst>
      <p:ext uri="{BB962C8B-B14F-4D97-AF65-F5344CB8AC3E}">
        <p14:creationId xmlns:p14="http://schemas.microsoft.com/office/powerpoint/2010/main" val="173190086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pPr>
              <a:defRPr/>
            </a:pPr>
            <a:fld id="{E5F592F4-3A7D-46E7-98AB-5C544D380A1B}" type="slidenum">
              <a:rPr lang="en-US" altLang="en-US" smtClean="0"/>
              <a:pPr>
                <a:defRPr/>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685800" y="826873"/>
            <a:ext cx="3736976"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693778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pPr>
              <a:defRPr/>
            </a:pPr>
            <a:fld id="{574C0E4B-79D4-46C0-883C-5BC043062C35}" type="slidenum">
              <a:rPr lang="en-US" altLang="en-US" smtClean="0"/>
              <a:pPr>
                <a:defRPr/>
              </a:pPr>
              <a:t>‹#›</a:t>
            </a:fld>
            <a:endParaRPr lang="en-US" altLang="en-US"/>
          </a:p>
        </p:txBody>
      </p:sp>
    </p:spTree>
    <p:extLst>
      <p:ext uri="{BB962C8B-B14F-4D97-AF65-F5344CB8AC3E}">
        <p14:creationId xmlns:p14="http://schemas.microsoft.com/office/powerpoint/2010/main" val="274964368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pPr>
              <a:defRPr/>
            </a:pPr>
            <a:fld id="{BDFDF77F-67A1-48F6-8358-97C70542CB22}" type="slidenum">
              <a:rPr lang="en-US" altLang="en-US" smtClean="0"/>
              <a:pPr>
                <a:defRPr/>
              </a:pPr>
              <a:t>‹#›</a:t>
            </a:fld>
            <a:endParaRPr lang="en-US" altLang="en-US"/>
          </a:p>
        </p:txBody>
      </p:sp>
    </p:spTree>
    <p:extLst>
      <p:ext uri="{BB962C8B-B14F-4D97-AF65-F5344CB8AC3E}">
        <p14:creationId xmlns:p14="http://schemas.microsoft.com/office/powerpoint/2010/main" val="4129509526"/>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pPr>
              <a:defRPr/>
            </a:pPr>
            <a:fld id="{AA16F0F5-1220-4B86-AECD-B7BEE6E1BE7F}" type="slidenum">
              <a:rPr lang="en-US" altLang="en-US" smtClean="0"/>
              <a:pPr>
                <a:defRPr/>
              </a:pPr>
              <a:t>‹#›</a:t>
            </a:fld>
            <a:endParaRPr lang="en-US" altLang="en-US"/>
          </a:p>
        </p:txBody>
      </p:sp>
    </p:spTree>
    <p:extLst>
      <p:ext uri="{BB962C8B-B14F-4D97-AF65-F5344CB8AC3E}">
        <p14:creationId xmlns:p14="http://schemas.microsoft.com/office/powerpoint/2010/main" val="318988935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pPr>
              <a:defRPr/>
            </a:pPr>
            <a:fld id="{2725D68A-6EDF-45EE-BBA8-637BD793E613}" type="slidenum">
              <a:rPr lang="en-US" altLang="en-US" smtClean="0"/>
              <a:pPr>
                <a:defRPr/>
              </a:pPr>
              <a:t>‹#›</a:t>
            </a:fld>
            <a:endParaRPr lang="en-US" altLang="en-US"/>
          </a:p>
        </p:txBody>
      </p:sp>
    </p:spTree>
    <p:extLst>
      <p:ext uri="{BB962C8B-B14F-4D97-AF65-F5344CB8AC3E}">
        <p14:creationId xmlns:p14="http://schemas.microsoft.com/office/powerpoint/2010/main" val="182955612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pPr>
              <a:defRPr/>
            </a:pPr>
            <a:fld id="{6D035670-FB96-4DB8-BA64-B31D7C042BD4}" type="slidenum">
              <a:rPr lang="en-US" altLang="en-US" smtClean="0"/>
              <a:pPr>
                <a:defRPr/>
              </a:pPr>
              <a:t>‹#›</a:t>
            </a:fld>
            <a:endParaRPr lang="en-US" altLang="en-US"/>
          </a:p>
        </p:txBody>
      </p:sp>
    </p:spTree>
    <p:extLst>
      <p:ext uri="{BB962C8B-B14F-4D97-AF65-F5344CB8AC3E}">
        <p14:creationId xmlns:p14="http://schemas.microsoft.com/office/powerpoint/2010/main" val="168699781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pPr>
              <a:defRPr/>
            </a:pPr>
            <a:fld id="{6BE145AF-6EF6-4D3F-9F5A-D9A01965DFCC}" type="slidenum">
              <a:rPr lang="en-US" altLang="en-US" smtClean="0"/>
              <a:pPr>
                <a:defRPr/>
              </a:pPr>
              <a:t>‹#›</a:t>
            </a:fld>
            <a:endParaRPr lang="en-US" altLang="en-US"/>
          </a:p>
        </p:txBody>
      </p:sp>
    </p:spTree>
    <p:extLst>
      <p:ext uri="{BB962C8B-B14F-4D97-AF65-F5344CB8AC3E}">
        <p14:creationId xmlns:p14="http://schemas.microsoft.com/office/powerpoint/2010/main" val="32471597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pPr>
              <a:defRPr/>
            </a:pPr>
            <a:fld id="{330473E3-C97D-4F1E-BBB4-46F84DAEF79D}" type="slidenum">
              <a:rPr lang="en-US" altLang="en-US" smtClean="0"/>
              <a:pPr>
                <a:defRPr/>
              </a:pPr>
              <a:t>‹#›</a:t>
            </a:fld>
            <a:endParaRPr lang="en-US" altLang="en-US"/>
          </a:p>
        </p:txBody>
      </p:sp>
    </p:spTree>
    <p:extLst>
      <p:ext uri="{BB962C8B-B14F-4D97-AF65-F5344CB8AC3E}">
        <p14:creationId xmlns:p14="http://schemas.microsoft.com/office/powerpoint/2010/main" val="412591843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Text Placeholder 2"/>
          <p:cNvSpPr>
            <a:spLocks noGrp="1"/>
          </p:cNvSpPr>
          <p:nvPr>
            <p:ph type="body" sz="half" idx="1"/>
          </p:nvPr>
        </p:nvSpPr>
        <p:spPr>
          <a:xfrm>
            <a:off x="814389" y="820342"/>
            <a:ext cx="3754437" cy="3677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pPr>
              <a:defRPr/>
            </a:pPr>
            <a:fld id="{C2ED80F2-B6B5-42D7-B641-5532DED86820}" type="slidenum">
              <a:rPr lang="en-US" altLang="en-US"/>
              <a:pPr>
                <a:defRPr/>
              </a:pPr>
              <a:t>‹#›</a:t>
            </a:fld>
            <a:endParaRPr lang="en-US" altLang="en-US"/>
          </a:p>
        </p:txBody>
      </p:sp>
    </p:spTree>
    <p:extLst>
      <p:ext uri="{BB962C8B-B14F-4D97-AF65-F5344CB8AC3E}">
        <p14:creationId xmlns:p14="http://schemas.microsoft.com/office/powerpoint/2010/main" val="593992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pPr>
              <a:defRPr/>
            </a:pPr>
            <a:fld id="{F779FD90-85FD-43B3-9F6B-6E3DF5251AE4}" type="slidenum">
              <a:rPr lang="en-US" altLang="en-US" smtClean="0"/>
              <a:pPr>
                <a:defRPr/>
              </a:pPr>
              <a:t>‹#›</a:t>
            </a:fld>
            <a:endParaRPr lang="en-US" altLang="en-US"/>
          </a:p>
        </p:txBody>
      </p:sp>
    </p:spTree>
    <p:extLst>
      <p:ext uri="{BB962C8B-B14F-4D97-AF65-F5344CB8AC3E}">
        <p14:creationId xmlns:p14="http://schemas.microsoft.com/office/powerpoint/2010/main" val="235431301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7" name="Rectangle 4">
            <a:extLst>
              <a:ext uri="{FF2B5EF4-FFF2-40B4-BE49-F238E27FC236}">
                <a16:creationId xmlns:a16="http://schemas.microsoft.com/office/drawing/2014/main" id="{4053C40E-D8FC-4564-9F45-CF1A70873460}"/>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r>
              <a:rPr lang="en-US" dirty="0"/>
              <a:t>7</a:t>
            </a:r>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118533F7-750B-4DBA-96FC-65DC7E364DFB}" type="slidenum">
              <a:rPr lang="en-US" altLang="en-US"/>
              <a:pPr>
                <a:defRPr/>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77745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type="title">
  <p:cSld name="2_Title Slide">
    <p:spTree>
      <p:nvGrpSpPr>
        <p:cNvPr id="1" name=""/>
        <p:cNvGrpSpPr/>
        <p:nvPr/>
      </p:nvGrpSpPr>
      <p:grpSpPr>
        <a:xfrm>
          <a:off x="0" y="0"/>
          <a:ext cx="0" cy="0"/>
          <a:chOff x="0" y="0"/>
          <a:chExt cx="0" cy="0"/>
        </a:xfrm>
      </p:grpSpPr>
      <p:pic>
        <p:nvPicPr>
          <p:cNvPr id="6" name="Picture 8" descr="Cover-6Ed"/>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163"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4962"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424963" name="Rectangle 3"/>
          <p:cNvSpPr>
            <a:spLocks noGrp="1" noChangeArrowheads="1"/>
          </p:cNvSpPr>
          <p:nvPr>
            <p:ph type="subTitle" idx="1"/>
          </p:nvPr>
        </p:nvSpPr>
        <p:spPr>
          <a:xfrm>
            <a:off x="1371600" y="2914650"/>
            <a:ext cx="6400800" cy="1314450"/>
          </a:xfrm>
        </p:spPr>
        <p:txBody>
          <a:bodyPr/>
          <a:lstStyle>
            <a:lvl1pPr marL="0" indent="0" algn="ctr">
              <a:buFont typeface="Monotype Sorts" charset="2"/>
              <a:buNone/>
              <a:defRPr/>
            </a:lvl1pPr>
          </a:lstStyle>
          <a:p>
            <a:r>
              <a:rPr lang="en-US"/>
              <a:t>Click to edit Master subtitle style</a:t>
            </a:r>
          </a:p>
        </p:txBody>
      </p:sp>
    </p:spTree>
    <p:extLst>
      <p:ext uri="{BB962C8B-B14F-4D97-AF65-F5344CB8AC3E}">
        <p14:creationId xmlns:p14="http://schemas.microsoft.com/office/powerpoint/2010/main" val="318881431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98576872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484336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5515939"/>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11/22/24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397473521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11/22/24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30600769"/>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11/22/24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233619357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11/22/24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37862785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3377984964"/>
      </p:ext>
    </p:extLst>
  </p:cSld>
  <p:clrMapOvr>
    <a:masterClrMapping/>
  </p:clrMapOvr>
  <p:transition spd="med">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pPr>
              <a:defRPr/>
            </a:pPr>
            <a:fld id="{17078238-A850-4F7F-9FB2-C7F3ED51152A}" type="slidenum">
              <a:rPr lang="en-US" altLang="en-US" smtClean="0"/>
              <a:pPr>
                <a:defRPr/>
              </a:pPr>
              <a:t>‹#›</a:t>
            </a:fld>
            <a:endParaRPr lang="en-US" altLang="en-US"/>
          </a:p>
        </p:txBody>
      </p:sp>
    </p:spTree>
    <p:extLst>
      <p:ext uri="{BB962C8B-B14F-4D97-AF65-F5344CB8AC3E}">
        <p14:creationId xmlns:p14="http://schemas.microsoft.com/office/powerpoint/2010/main" val="75951535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4647035"/>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a:prstGeom prst="rect">
            <a:avLst/>
          </a:prstGeom>
        </p:spPr>
        <p:txBody>
          <a:bodyPr/>
          <a:lstStyle>
            <a:lvl1pPr>
              <a:defRPr>
                <a:solidFill>
                  <a:srgbClr val="002060"/>
                </a:solidFill>
              </a:defRPr>
            </a:lvl1pPr>
          </a:lstStyle>
          <a:p>
            <a:r>
              <a:rPr lang="en-US" dirty="0"/>
              <a:t>Click to edit Master title style</a:t>
            </a:r>
          </a:p>
        </p:txBody>
      </p:sp>
      <p:sp>
        <p:nvSpPr>
          <p:cNvPr id="7" name="Rectangle 4">
            <a:extLst>
              <a:ext uri="{FF2B5EF4-FFF2-40B4-BE49-F238E27FC236}">
                <a16:creationId xmlns:a16="http://schemas.microsoft.com/office/drawing/2014/main" id="{51BECEEC-3BC9-4D4E-99DA-2E5AA4578487}"/>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a:prstGeom prst="rect">
            <a:avLst/>
          </a:prstGeom>
        </p:spPr>
        <p:txBody>
          <a:bodyPr/>
          <a:lstStyle>
            <a:lvl1pPr>
              <a:defRPr smtClean="0">
                <a:solidFill>
                  <a:srgbClr val="578963"/>
                </a:solidFill>
              </a:defRPr>
            </a:lvl1pPr>
          </a:lstStyle>
          <a:p>
            <a:pPr>
              <a:defRPr/>
            </a:pPr>
            <a:fld id="{441F42D0-7627-45E8-BCAB-6293FCFFA666}"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071931"/>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a:prstGeom prst="rect">
            <a:avLst/>
          </a:prstGeo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a:prstGeom prst="rect">
            <a:avLst/>
          </a:prstGeo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4035254"/>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380779846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786368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1828122"/>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11/22/24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575897302"/>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11/22/24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2606462853"/>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11/22/24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06890566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11/22/24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31829071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lvl1pPr>
              <a:defRPr sz="2100"/>
            </a:lvl1pPr>
          </a:lstStyle>
          <a:p>
            <a:r>
              <a:rPr lang="en-US" dirty="0"/>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lvl1pPr>
              <a:defRPr sz="1275"/>
            </a:lvl1pPr>
            <a:lvl2pPr>
              <a:defRPr sz="1275"/>
            </a:lvl2pPr>
            <a:lvl3pPr>
              <a:defRPr sz="1275"/>
            </a:lvl3pPr>
            <a:lvl4pPr>
              <a:defRPr sz="1275"/>
            </a:lvl4pPr>
            <a:lvl5pPr>
              <a:defRPr sz="127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pPr>
              <a:defRPr/>
            </a:pPr>
            <a:fld id="{03875237-B0F8-4D27-B8AA-EA0E8F7832E5}" type="slidenum">
              <a:rPr lang="en-US" altLang="en-US" smtClean="0"/>
              <a:pPr>
                <a:defRPr/>
              </a:pPr>
              <a:t>‹#›</a:t>
            </a:fld>
            <a:endParaRPr lang="en-US" altLang="en-US"/>
          </a:p>
        </p:txBody>
      </p:sp>
    </p:spTree>
    <p:extLst>
      <p:ext uri="{BB962C8B-B14F-4D97-AF65-F5344CB8AC3E}">
        <p14:creationId xmlns:p14="http://schemas.microsoft.com/office/powerpoint/2010/main" val="232928387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11/22/24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742405711"/>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02DB04-0C1C-8C49-B65E-A9668E39A9C7}"/>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9" name="Title 8">
            <a:extLst>
              <a:ext uri="{FF2B5EF4-FFF2-40B4-BE49-F238E27FC236}">
                <a16:creationId xmlns:a16="http://schemas.microsoft.com/office/drawing/2014/main" id="{98341DC2-F80D-BD4F-90EE-4B809029C2D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4881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lvl1pPr>
              <a:defRPr sz="2100"/>
            </a:lvl1pPr>
          </a:lstStyle>
          <a:p>
            <a:r>
              <a:rPr lang="en-US"/>
              <a:t>Click to edit Master title style</a:t>
            </a:r>
          </a:p>
        </p:txBody>
      </p:sp>
      <p:sp>
        <p:nvSpPr>
          <p:cNvPr id="3" name="Text Placeholder 2"/>
          <p:cNvSpPr>
            <a:spLocks noGrp="1"/>
          </p:cNvSpPr>
          <p:nvPr>
            <p:ph type="body"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pPr>
              <a:defRPr/>
            </a:pPr>
            <a:fld id="{D13E6E76-F12E-4D1B-9B56-009C721BF777}" type="slidenum">
              <a:rPr lang="en-US" altLang="en-US" smtClean="0"/>
              <a:pPr>
                <a:defRPr/>
              </a:pPr>
              <a:t>‹#›</a:t>
            </a:fld>
            <a:endParaRPr lang="en-US" altLang="en-US"/>
          </a:p>
        </p:txBody>
      </p:sp>
    </p:spTree>
    <p:extLst>
      <p:ext uri="{BB962C8B-B14F-4D97-AF65-F5344CB8AC3E}">
        <p14:creationId xmlns:p14="http://schemas.microsoft.com/office/powerpoint/2010/main" val="2691461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7" name="Rectangle 4">
            <a:extLst>
              <a:ext uri="{FF2B5EF4-FFF2-40B4-BE49-F238E27FC236}">
                <a16:creationId xmlns:a16="http://schemas.microsoft.com/office/drawing/2014/main" id="{4053C40E-D8FC-4564-9F45-CF1A70873460}"/>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r>
              <a:rPr lang="en-US" dirty="0"/>
              <a:t>7</a:t>
            </a:r>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D13E6E76-F12E-4D1B-9B56-009C721BF777}"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69533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7" name="Rectangle 4">
            <a:extLst>
              <a:ext uri="{FF2B5EF4-FFF2-40B4-BE49-F238E27FC236}">
                <a16:creationId xmlns:a16="http://schemas.microsoft.com/office/drawing/2014/main" id="{51BECEEC-3BC9-4D4E-99DA-2E5AA4578487}"/>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441F42D0-7627-45E8-BCAB-6293FCFFA666}"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75802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39347614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8148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75473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11/22/24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1674446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11/22/24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23483181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11/22/24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620766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11/22/24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5572699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11/22/24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626416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7">
            <a:extLst>
              <a:ext uri="{FF2B5EF4-FFF2-40B4-BE49-F238E27FC236}">
                <a16:creationId xmlns:a16="http://schemas.microsoft.com/office/drawing/2014/main" id="{3F7018CA-0109-C441-9B8A-5BFC4AC69D90}"/>
              </a:ext>
            </a:extLst>
          </p:cNvPr>
          <p:cNvSpPr txBox="1">
            <a:spLocks noChangeArrowheads="1"/>
          </p:cNvSpPr>
          <p:nvPr/>
        </p:nvSpPr>
        <p:spPr bwMode="auto">
          <a:xfrm>
            <a:off x="3105581" y="4294585"/>
            <a:ext cx="2832827" cy="623248"/>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a:defRPr sz="1600">
                <a:solidFill>
                  <a:schemeClr val="tx1"/>
                </a:solidFill>
                <a:latin typeface="Helvetica" pitchFamily="2" charset="0"/>
                <a:ea typeface="ＭＳ Ｐゴシック" panose="020B0600070205080204" pitchFamily="34" charset="-128"/>
              </a:defRPr>
            </a:lvl3pPr>
            <a:lvl4pPr>
              <a:defRPr sz="1600">
                <a:solidFill>
                  <a:schemeClr val="tx1"/>
                </a:solidFill>
                <a:latin typeface="Helvetica" pitchFamily="2" charset="0"/>
                <a:ea typeface="ＭＳ Ｐゴシック" panose="020B0600070205080204" pitchFamily="34" charset="-128"/>
              </a:defRPr>
            </a:lvl4pPr>
            <a:lvl5pPr>
              <a:defRPr sz="1600">
                <a:solidFill>
                  <a:schemeClr val="tx1"/>
                </a:solidFill>
                <a:latin typeface="Helvetica" pitchFamily="2"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lgn="ctr">
              <a:spcBef>
                <a:spcPct val="50000"/>
              </a:spcBef>
              <a:defRPr/>
            </a:pPr>
            <a:r>
              <a:rPr lang="en-US" altLang="en-US" sz="1200" b="1">
                <a:solidFill>
                  <a:srgbClr val="CC3300"/>
                </a:solidFill>
              </a:rPr>
              <a:t>Database System Concepts, 6</a:t>
            </a:r>
            <a:r>
              <a:rPr lang="en-US" altLang="en-US" sz="1200" b="1" baseline="30000">
                <a:solidFill>
                  <a:srgbClr val="CC3300"/>
                </a:solidFill>
              </a:rPr>
              <a:t>th</a:t>
            </a:r>
            <a:r>
              <a:rPr lang="en-US" altLang="en-US" sz="1200" b="1">
                <a:solidFill>
                  <a:srgbClr val="CC3300"/>
                </a:solidFill>
              </a:rPr>
              <a:t> Ed</a:t>
            </a:r>
            <a:r>
              <a:rPr lang="en-US" altLang="en-US" sz="1200">
                <a:solidFill>
                  <a:srgbClr val="CC3300"/>
                </a:solidFill>
              </a:rPr>
              <a:t>.</a:t>
            </a:r>
          </a:p>
          <a:p>
            <a:pPr algn="ctr">
              <a:spcBef>
                <a:spcPct val="50000"/>
              </a:spcBef>
              <a:defRPr/>
            </a:pPr>
            <a:r>
              <a:rPr lang="en-US" altLang="en-US" sz="900" b="1">
                <a:solidFill>
                  <a:srgbClr val="CC3300"/>
                </a:solidFill>
              </a:rPr>
              <a:t>©Silberschatz, Korth and Sudarshan</a:t>
            </a:r>
            <a:br>
              <a:rPr lang="en-US" altLang="en-US" sz="900" b="1">
                <a:solidFill>
                  <a:srgbClr val="CC3300"/>
                </a:solidFill>
              </a:rPr>
            </a:br>
            <a:r>
              <a:rPr lang="en-US" altLang="en-US" sz="900" b="1">
                <a:solidFill>
                  <a:srgbClr val="CC3300"/>
                </a:solidFill>
              </a:rPr>
              <a:t>See </a:t>
            </a:r>
            <a:r>
              <a:rPr lang="en-US" altLang="en-US" sz="900" b="1">
                <a:solidFill>
                  <a:srgbClr val="CC3300"/>
                </a:solidFill>
                <a:hlinkClick r:id="rId2"/>
              </a:rPr>
              <a:t>www.db-book.com</a:t>
            </a:r>
            <a:r>
              <a:rPr lang="en-US" altLang="en-US" sz="900" b="1">
                <a:solidFill>
                  <a:srgbClr val="CC3300"/>
                </a:solidFill>
              </a:rPr>
              <a:t> for conditions on re-use </a:t>
            </a:r>
          </a:p>
        </p:txBody>
      </p:sp>
      <p:pic>
        <p:nvPicPr>
          <p:cNvPr id="5" name="Picture 8" descr="Cover-6Ed">
            <a:extLst>
              <a:ext uri="{FF2B5EF4-FFF2-40B4-BE49-F238E27FC236}">
                <a16:creationId xmlns:a16="http://schemas.microsoft.com/office/drawing/2014/main" id="{71635914-ABA4-894C-BB72-E6FF38D900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92238"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4962" name="Rectangle 2"/>
          <p:cNvSpPr>
            <a:spLocks noGrp="1" noChangeArrowheads="1"/>
          </p:cNvSpPr>
          <p:nvPr>
            <p:ph type="ctrTitle"/>
          </p:nvPr>
        </p:nvSpPr>
        <p:spPr>
          <a:xfrm>
            <a:off x="685800" y="1714500"/>
            <a:ext cx="7772400" cy="857250"/>
          </a:xfrm>
        </p:spPr>
        <p:txBody>
          <a:bodyPr/>
          <a:lstStyle>
            <a:lvl1pPr>
              <a:defRPr>
                <a:solidFill>
                  <a:srgbClr val="CC3300"/>
                </a:solidFill>
              </a:defRPr>
            </a:lvl1pPr>
          </a:lstStyle>
          <a:p>
            <a:r>
              <a:rPr lang="en-US"/>
              <a:t>Click to edit Master title style</a:t>
            </a:r>
          </a:p>
        </p:txBody>
      </p:sp>
      <p:sp>
        <p:nvSpPr>
          <p:cNvPr id="424963" name="Rectangle 3"/>
          <p:cNvSpPr>
            <a:spLocks noGrp="1" noChangeArrowheads="1"/>
          </p:cNvSpPr>
          <p:nvPr>
            <p:ph type="subTitle" idx="1"/>
          </p:nvPr>
        </p:nvSpPr>
        <p:spPr>
          <a:xfrm>
            <a:off x="1371600" y="2914650"/>
            <a:ext cx="6400800" cy="1314450"/>
          </a:xfrm>
        </p:spPr>
        <p:txBody>
          <a:bodyPr/>
          <a:lstStyle>
            <a:lvl1pPr marL="0" indent="0" algn="ctr">
              <a:buFont typeface="Monotype Sorts" charset="2"/>
              <a:buNone/>
              <a:defRPr/>
            </a:lvl1pPr>
          </a:lstStyle>
          <a:p>
            <a:r>
              <a:rPr lang="en-US"/>
              <a:t>Click to edit Master subtitle style</a:t>
            </a:r>
          </a:p>
        </p:txBody>
      </p:sp>
    </p:spTree>
    <p:extLst>
      <p:ext uri="{BB962C8B-B14F-4D97-AF65-F5344CB8AC3E}">
        <p14:creationId xmlns:p14="http://schemas.microsoft.com/office/powerpoint/2010/main" val="5615858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21632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extLst>
      <p:ext uri="{BB962C8B-B14F-4D97-AF65-F5344CB8AC3E}">
        <p14:creationId xmlns:p14="http://schemas.microsoft.com/office/powerpoint/2010/main" val="30322066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20181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44441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99276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464591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39517817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35843276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9257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11/22/24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38541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3" name="Text Box 7">
            <a:extLst>
              <a:ext uri="{FF2B5EF4-FFF2-40B4-BE49-F238E27FC236}">
                <a16:creationId xmlns:a16="http://schemas.microsoft.com/office/drawing/2014/main" id="{FA4E6FA4-9BE5-1D4C-9C6E-37A2C4AACE01}"/>
              </a:ext>
            </a:extLst>
          </p:cNvPr>
          <p:cNvSpPr txBox="1">
            <a:spLocks noChangeArrowheads="1"/>
          </p:cNvSpPr>
          <p:nvPr userDrawn="1"/>
        </p:nvSpPr>
        <p:spPr bwMode="auto">
          <a:xfrm>
            <a:off x="3145269" y="4366022"/>
            <a:ext cx="2832827" cy="623248"/>
          </a:xfrm>
          <a:prstGeom prst="rect">
            <a:avLst/>
          </a:prstGeom>
          <a:noFill/>
          <a:ln>
            <a:noFill/>
          </a:ln>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pic>
        <p:nvPicPr>
          <p:cNvPr id="4" name="Picture 9" descr="Cover-6Ed">
            <a:extLst>
              <a:ext uri="{FF2B5EF4-FFF2-40B4-BE49-F238E27FC236}">
                <a16:creationId xmlns:a16="http://schemas.microsoft.com/office/drawing/2014/main" id="{43E017F6-DDE1-B840-A2AE-2373D919180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4289" y="0"/>
            <a:ext cx="1330325"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5" name="Rectangle 5">
            <a:extLst>
              <a:ext uri="{FF2B5EF4-FFF2-40B4-BE49-F238E27FC236}">
                <a16:creationId xmlns:a16="http://schemas.microsoft.com/office/drawing/2014/main" id="{F74C3A9E-3687-8340-8866-3BE66E388CFF}"/>
              </a:ext>
            </a:extLst>
          </p:cNvPr>
          <p:cNvSpPr>
            <a:spLocks noGrp="1" noChangeArrowheads="1"/>
          </p:cNvSpPr>
          <p:nvPr>
            <p:ph type="sldNum" sz="quarter" idx="10"/>
          </p:nvPr>
        </p:nvSpPr>
        <p:spPr>
          <a:xfrm>
            <a:off x="6596063" y="4663679"/>
            <a:ext cx="1905000" cy="342900"/>
          </a:xfrm>
        </p:spPr>
        <p:txBody>
          <a:bodyPr vert="horz" wrap="square" lIns="91440" tIns="45720" rIns="91440" bIns="45720" numCol="1" anchor="t" anchorCtr="0" compatLnSpc="1">
            <a:prstTxWarp prst="textNoShape">
              <a:avLst/>
            </a:prstTxWarp>
          </a:bodyPr>
          <a:lstStyle>
            <a:lvl1pPr>
              <a:defRPr>
                <a:solidFill>
                  <a:srgbClr val="578963"/>
                </a:solidFill>
              </a:defRPr>
            </a:lvl1pPr>
          </a:lstStyle>
          <a:p>
            <a:fld id="{2D6F5D26-CBE4-434D-B89D-6426D8374E21}" type="slidenum">
              <a:rPr lang="en-US" altLang="en-US"/>
              <a:pPr/>
              <a:t>‹#›</a:t>
            </a:fld>
            <a:endParaRPr lang="en-US" altLang="en-US"/>
          </a:p>
        </p:txBody>
      </p:sp>
    </p:spTree>
    <p:extLst>
      <p:ext uri="{BB962C8B-B14F-4D97-AF65-F5344CB8AC3E}">
        <p14:creationId xmlns:p14="http://schemas.microsoft.com/office/powerpoint/2010/main" val="24129331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3" name="Rectangle 5">
            <a:extLst>
              <a:ext uri="{FF2B5EF4-FFF2-40B4-BE49-F238E27FC236}">
                <a16:creationId xmlns:a16="http://schemas.microsoft.com/office/drawing/2014/main" id="{6223F7A7-E7B1-6741-AAB5-2E17054528C5}"/>
              </a:ext>
            </a:extLst>
          </p:cNvPr>
          <p:cNvSpPr>
            <a:spLocks noGrp="1" noChangeArrowheads="1"/>
          </p:cNvSpPr>
          <p:nvPr>
            <p:ph type="sldNum" sz="quarter" idx="10"/>
          </p:nvPr>
        </p:nvSpPr>
        <p:spPr>
          <a:xfrm>
            <a:off x="6596063" y="4663679"/>
            <a:ext cx="1905000" cy="342900"/>
          </a:xfrm>
        </p:spPr>
        <p:txBody>
          <a:bodyPr vert="horz" wrap="square" lIns="91440" tIns="45720" rIns="91440" bIns="45720" numCol="1" anchor="t" anchorCtr="0" compatLnSpc="1">
            <a:prstTxWarp prst="textNoShape">
              <a:avLst/>
            </a:prstTxWarp>
          </a:bodyPr>
          <a:lstStyle>
            <a:lvl1pPr>
              <a:defRPr>
                <a:solidFill>
                  <a:srgbClr val="578963"/>
                </a:solidFill>
              </a:defRPr>
            </a:lvl1pPr>
          </a:lstStyle>
          <a:p>
            <a:fld id="{E1EA0693-AC65-494F-BE29-821E5FF7783F}" type="slidenum">
              <a:rPr lang="en-US" altLang="en-US"/>
              <a:pPr/>
              <a:t>‹#›</a:t>
            </a:fld>
            <a:endParaRPr lang="en-US" altLang="en-US"/>
          </a:p>
        </p:txBody>
      </p:sp>
    </p:spTree>
    <p:extLst>
      <p:ext uri="{BB962C8B-B14F-4D97-AF65-F5344CB8AC3E}">
        <p14:creationId xmlns:p14="http://schemas.microsoft.com/office/powerpoint/2010/main" val="49450009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321252267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330502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81820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11/22/24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399090378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11/22/24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235881621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11/22/24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74836955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11/22/24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213302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11/22/24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6576C04-D572-9D4D-8F10-3E7CBF2FDD8E}"/>
              </a:ext>
            </a:extLst>
          </p:cNvPr>
          <p:cNvSpPr>
            <a:spLocks noGrp="1"/>
          </p:cNvSpPr>
          <p:nvPr>
            <p:ph type="body" sz="quarter" idx="13"/>
          </p:nvPr>
        </p:nvSpPr>
        <p:spPr>
          <a:xfrm>
            <a:off x="457200" y="800100"/>
            <a:ext cx="8229599"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7602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11/22/24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68856172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3146887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69703357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771809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41587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11/22/24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418144295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11/22/24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98477884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11/22/24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70529690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11/22/24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30646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11/22/24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4068705690"/>
      </p:ext>
    </p:extLst>
  </p:cSld>
  <p:clrMapOvr>
    <a:masterClrMapping/>
  </p:clrMapOvr>
  <p:transition spd="med">
    <p:wipe dir="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182950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a:prstGeom prst="rect">
            <a:avLst/>
          </a:prstGeom>
        </p:spPr>
        <p:txBody>
          <a:bodyPr/>
          <a:lstStyle>
            <a:lvl1pPr>
              <a:defRPr>
                <a:solidFill>
                  <a:srgbClr val="002060"/>
                </a:solidFill>
              </a:defRPr>
            </a:lvl1pPr>
          </a:lstStyle>
          <a:p>
            <a:r>
              <a:rPr lang="en-US" dirty="0"/>
              <a:t>Click to edit Master title style</a:t>
            </a:r>
          </a:p>
        </p:txBody>
      </p:sp>
      <p:sp>
        <p:nvSpPr>
          <p:cNvPr id="7" name="Rectangle 4">
            <a:extLst>
              <a:ext uri="{FF2B5EF4-FFF2-40B4-BE49-F238E27FC236}">
                <a16:creationId xmlns:a16="http://schemas.microsoft.com/office/drawing/2014/main" id="{51BECEEC-3BC9-4D4E-99DA-2E5AA4578487}"/>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a:prstGeom prst="rect">
            <a:avLst/>
          </a:prstGeom>
        </p:spPr>
        <p:txBody>
          <a:bodyPr/>
          <a:lstStyle>
            <a:lvl1pPr>
              <a:defRPr smtClean="0">
                <a:solidFill>
                  <a:srgbClr val="578963"/>
                </a:solidFill>
              </a:defRPr>
            </a:lvl1pPr>
          </a:lstStyle>
          <a:p>
            <a:pPr>
              <a:defRPr/>
            </a:pPr>
            <a:fld id="{441F42D0-7627-45E8-BCAB-6293FCFFA666}"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13153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a:prstGeom prst="rect">
            <a:avLst/>
          </a:prstGeo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a:prstGeom prst="rect">
            <a:avLst/>
          </a:prstGeo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859339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109103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88407498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11/22/24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173401893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11/22/24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81326329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11/22/24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25777175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11/22/24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3854206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11/22/24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1274432932"/>
      </p:ext>
    </p:extLst>
  </p:cSld>
  <p:clrMapOvr>
    <a:masterClrMapping/>
  </p:clrMapOvr>
  <p:transition spd="med">
    <p:wipe dir="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11/22/24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26811285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745022738"/>
      </p:ext>
    </p:extLst>
  </p:cSld>
  <p:clrMapOvr>
    <a:masterClrMapping/>
  </p:clrMapOvr>
  <p:transition spd="med">
    <p:wipe dir="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443198"/>
          </a:xfrm>
          <a:prstGeom prst="rect">
            <a:avLst/>
          </a:prstGeom>
        </p:spPr>
        <p:txBody>
          <a:bodyPr wrap="square" anchor="t"/>
          <a:lstStyle>
            <a:lvl1pPr>
              <a:lnSpc>
                <a:spcPct val="90000"/>
              </a:lnSpc>
              <a:defRPr sz="3200" b="0">
                <a:solidFill>
                  <a:schemeClr val="accent1"/>
                </a:solidFill>
                <a:latin typeface="Museo For Dell" pitchFamily="2" charset="0"/>
              </a:defRPr>
            </a:lvl1pPr>
          </a:lstStyle>
          <a:p>
            <a:r>
              <a:rPr lang="en-US" dirty="0"/>
              <a:t>Click to edit master title</a:t>
            </a:r>
          </a:p>
        </p:txBody>
      </p:sp>
      <p:cxnSp>
        <p:nvCxnSpPr>
          <p:cNvPr id="8" name="Straight Connector 7"/>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351800642"/>
      </p:ext>
    </p:extLst>
  </p:cSld>
  <p:clrMapOvr>
    <a:masterClrMapping/>
  </p:clrMapOvr>
  <p:transition spd="med">
    <p:wipe dir="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124271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fld id="{B11C6810-CB31-4E30-9B86-57880A05BB4E}" type="slidenum">
              <a:rPr lang="en-US" altLang="en-US" smtClean="0"/>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0733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37424" y="826873"/>
            <a:ext cx="8408126"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xfrm>
            <a:off x="6778487" y="4791518"/>
            <a:ext cx="1905000" cy="342900"/>
          </a:xfrm>
          <a:ln/>
        </p:spPr>
        <p:txBody>
          <a:bodyPr/>
          <a:lstStyle>
            <a:lvl1pPr>
              <a:defRPr/>
            </a:lvl1pPr>
          </a:lstStyle>
          <a:p>
            <a:fld id="{4AAA266F-A005-4455-9502-E3724A964F5A}" type="slidenum">
              <a:rPr lang="en-US" altLang="en-US" smtClean="0"/>
              <a:pPr/>
              <a:t>‹#›</a:t>
            </a:fld>
            <a:endParaRPr lang="en-US" altLang="en-US"/>
          </a:p>
        </p:txBody>
      </p:sp>
    </p:spTree>
    <p:extLst>
      <p:ext uri="{BB962C8B-B14F-4D97-AF65-F5344CB8AC3E}">
        <p14:creationId xmlns:p14="http://schemas.microsoft.com/office/powerpoint/2010/main" val="52068559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fld id="{18E6A8F2-4A8B-4A99-BE4D-D3A869CE7587}" type="slidenum">
              <a:rPr lang="en-US" altLang="en-US" smtClean="0"/>
              <a:pPr/>
              <a:t>‹#›</a:t>
            </a:fld>
            <a:endParaRPr lang="en-US" altLang="en-US"/>
          </a:p>
        </p:txBody>
      </p:sp>
    </p:spTree>
    <p:extLst>
      <p:ext uri="{BB962C8B-B14F-4D97-AF65-F5344CB8AC3E}">
        <p14:creationId xmlns:p14="http://schemas.microsoft.com/office/powerpoint/2010/main" val="277648055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fld id="{B11C6810-CB31-4E30-9B86-57880A05BB4E}" type="slidenum">
              <a:rPr lang="en-US" altLang="en-US" smtClean="0"/>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826873"/>
            <a:ext cx="3985352"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712503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fld id="{7F51659C-1AF3-4FAF-8545-8F03FEBA5E08}" type="slidenum">
              <a:rPr lang="en-US" altLang="en-US" smtClean="0"/>
              <a:pPr/>
              <a:t>‹#›</a:t>
            </a:fld>
            <a:endParaRPr lang="en-US" altLang="en-US"/>
          </a:p>
        </p:txBody>
      </p:sp>
    </p:spTree>
    <p:extLst>
      <p:ext uri="{BB962C8B-B14F-4D97-AF65-F5344CB8AC3E}">
        <p14:creationId xmlns:p14="http://schemas.microsoft.com/office/powerpoint/2010/main" val="376857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sz="2100">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441F42D0-7627-45E8-BCAB-6293FCFFA666}"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Cover-6Ed">
            <a:extLst>
              <a:ext uri="{FF2B5EF4-FFF2-40B4-BE49-F238E27FC236}">
                <a16:creationId xmlns:a16="http://schemas.microsoft.com/office/drawing/2014/main" id="{5B23C462-273B-47CE-B464-FA0DEA18F60D}"/>
              </a:ext>
            </a:extLst>
          </p:cNvPr>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912040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fld id="{E25CEF85-9243-4C03-980F-FEC8A6A7A10E}" type="slidenum">
              <a:rPr lang="en-US" altLang="en-US" smtClean="0"/>
              <a:pPr/>
              <a:t>‹#›</a:t>
            </a:fld>
            <a:endParaRPr lang="en-US" altLang="en-US"/>
          </a:p>
        </p:txBody>
      </p:sp>
    </p:spTree>
    <p:extLst>
      <p:ext uri="{BB962C8B-B14F-4D97-AF65-F5344CB8AC3E}">
        <p14:creationId xmlns:p14="http://schemas.microsoft.com/office/powerpoint/2010/main" val="391900703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fld id="{0E8A1303-5D2D-4597-85C3-1555E5FE4DD1}" type="slidenum">
              <a:rPr lang="en-US" altLang="en-US" smtClean="0"/>
              <a:pPr/>
              <a:t>‹#›</a:t>
            </a:fld>
            <a:endParaRPr lang="en-US" altLang="en-US"/>
          </a:p>
        </p:txBody>
      </p:sp>
    </p:spTree>
    <p:extLst>
      <p:ext uri="{BB962C8B-B14F-4D97-AF65-F5344CB8AC3E}">
        <p14:creationId xmlns:p14="http://schemas.microsoft.com/office/powerpoint/2010/main" val="23993340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fld id="{2E1EFD54-8803-427D-A9AB-631036F81CDF}" type="slidenum">
              <a:rPr lang="en-US" altLang="en-US" smtClean="0"/>
              <a:pPr/>
              <a:t>‹#›</a:t>
            </a:fld>
            <a:endParaRPr lang="en-US" altLang="en-US"/>
          </a:p>
        </p:txBody>
      </p:sp>
    </p:spTree>
    <p:extLst>
      <p:ext uri="{BB962C8B-B14F-4D97-AF65-F5344CB8AC3E}">
        <p14:creationId xmlns:p14="http://schemas.microsoft.com/office/powerpoint/2010/main" val="208965917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fld id="{30068018-0522-4E2C-B8D9-E5451E9A4DAA}" type="slidenum">
              <a:rPr lang="en-US" altLang="en-US" smtClean="0"/>
              <a:pPr/>
              <a:t>‹#›</a:t>
            </a:fld>
            <a:endParaRPr lang="en-US" altLang="en-US"/>
          </a:p>
        </p:txBody>
      </p:sp>
    </p:spTree>
    <p:extLst>
      <p:ext uri="{BB962C8B-B14F-4D97-AF65-F5344CB8AC3E}">
        <p14:creationId xmlns:p14="http://schemas.microsoft.com/office/powerpoint/2010/main" val="325602491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fld id="{59BA9BFC-BC4C-47B6-8B8E-F3902B6E8A4A}" type="slidenum">
              <a:rPr lang="en-US" altLang="en-US" smtClean="0"/>
              <a:pPr/>
              <a:t>‹#›</a:t>
            </a:fld>
            <a:endParaRPr lang="en-US" altLang="en-US"/>
          </a:p>
        </p:txBody>
      </p:sp>
    </p:spTree>
    <p:extLst>
      <p:ext uri="{BB962C8B-B14F-4D97-AF65-F5344CB8AC3E}">
        <p14:creationId xmlns:p14="http://schemas.microsoft.com/office/powerpoint/2010/main" val="377415378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fld id="{21C98E8D-185A-414A-A518-5C49E7B6295A}" type="slidenum">
              <a:rPr lang="en-US" altLang="en-US" smtClean="0"/>
              <a:pPr/>
              <a:t>‹#›</a:t>
            </a:fld>
            <a:endParaRPr lang="en-US" altLang="en-US"/>
          </a:p>
        </p:txBody>
      </p:sp>
    </p:spTree>
    <p:extLst>
      <p:ext uri="{BB962C8B-B14F-4D97-AF65-F5344CB8AC3E}">
        <p14:creationId xmlns:p14="http://schemas.microsoft.com/office/powerpoint/2010/main" val="37931446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Text Placeholder 2"/>
          <p:cNvSpPr>
            <a:spLocks noGrp="1"/>
          </p:cNvSpPr>
          <p:nvPr>
            <p:ph type="body" sz="half" idx="1"/>
          </p:nvPr>
        </p:nvSpPr>
        <p:spPr>
          <a:xfrm>
            <a:off x="814389" y="820342"/>
            <a:ext cx="3754437" cy="36778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fld id="{B11C6810-CB31-4E30-9B86-57880A05BB4E}" type="slidenum">
              <a:rPr lang="en-US" altLang="en-US" smtClean="0"/>
              <a:pPr/>
              <a:t>‹#›</a:t>
            </a:fld>
            <a:endParaRPr lang="en-US" altLang="en-US"/>
          </a:p>
        </p:txBody>
      </p:sp>
    </p:spTree>
    <p:extLst>
      <p:ext uri="{BB962C8B-B14F-4D97-AF65-F5344CB8AC3E}">
        <p14:creationId xmlns:p14="http://schemas.microsoft.com/office/powerpoint/2010/main" val="378033598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fld id="{B11C6810-CB31-4E30-9B86-57880A05BB4E}" type="slidenum">
              <a:rPr lang="en-US" altLang="en-US" smtClean="0"/>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242851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278609557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9836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Content Placeholder 2"/>
          <p:cNvSpPr>
            <a:spLocks noGrp="1"/>
          </p:cNvSpPr>
          <p:nvPr>
            <p:ph idx="1"/>
          </p:nvPr>
        </p:nvSpPr>
        <p:spPr>
          <a:xfrm>
            <a:off x="831272" y="826873"/>
            <a:ext cx="8014277"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5CC1BFAE-C44B-49AE-8C45-A7AABAAB5FEE}" type="slidenum">
              <a:rPr lang="en-US" altLang="en-US" smtClean="0"/>
              <a:pPr>
                <a:defRPr/>
              </a:pPr>
              <a:t>‹#›</a:t>
            </a:fld>
            <a:endParaRPr lang="en-US" altLang="en-US"/>
          </a:p>
        </p:txBody>
      </p:sp>
    </p:spTree>
    <p:extLst>
      <p:ext uri="{BB962C8B-B14F-4D97-AF65-F5344CB8AC3E}">
        <p14:creationId xmlns:p14="http://schemas.microsoft.com/office/powerpoint/2010/main" val="354459776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a:t>Click to edit Master text styles</a:t>
            </a:r>
          </a:p>
        </p:txBody>
      </p:sp>
    </p:spTree>
    <p:extLst>
      <p:ext uri="{BB962C8B-B14F-4D97-AF65-F5344CB8AC3E}">
        <p14:creationId xmlns:p14="http://schemas.microsoft.com/office/powerpoint/2010/main" val="298688718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485900"/>
            <a:ext cx="3810000" cy="305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485900"/>
            <a:ext cx="3810000" cy="305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887067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30239"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30239" y="1878806"/>
            <a:ext cx="3868737"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788"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256607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737968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792244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25716758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788"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287679410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778015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314325"/>
            <a:ext cx="1943100" cy="42291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14325"/>
            <a:ext cx="5676900" cy="42291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512177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fld id="{CFDC9EC4-5C98-44E9-9772-DADA868FE973}" type="slidenum">
              <a:rPr lang="en-US" altLang="en-US" smtClean="0"/>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descr="Cover-6Ed">
            <a:extLst>
              <a:ext uri="{FF2B5EF4-FFF2-40B4-BE49-F238E27FC236}">
                <a16:creationId xmlns:a16="http://schemas.microsoft.com/office/drawing/2014/main" id="{5F8709C0-BCA3-4293-869D-7D16F67CF97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4986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2" Type="http://schemas.openxmlformats.org/officeDocument/2006/relationships/slideLayout" Target="../slideLayouts/slideLayout100.xml"/><Relationship Id="rId16" Type="http://schemas.openxmlformats.org/officeDocument/2006/relationships/image" Target="../media/image2.jpeg"/><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theme" Target="../theme/theme10.xml"/><Relationship Id="rId10" Type="http://schemas.openxmlformats.org/officeDocument/2006/relationships/slideLayout" Target="../slideLayouts/slideLayout108.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5" Type="http://schemas.openxmlformats.org/officeDocument/2006/relationships/image" Target="../media/image1.emf"/><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3.xml"/><Relationship Id="rId3" Type="http://schemas.openxmlformats.org/officeDocument/2006/relationships/slideLayout" Target="../slideLayouts/slideLayout128.xml"/><Relationship Id="rId7" Type="http://schemas.openxmlformats.org/officeDocument/2006/relationships/slideLayout" Target="../slideLayouts/slideLayout132.xml"/><Relationship Id="rId2" Type="http://schemas.openxmlformats.org/officeDocument/2006/relationships/slideLayout" Target="../slideLayouts/slideLayout127.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image" Target="../media/image1.emf"/><Relationship Id="rId5" Type="http://schemas.openxmlformats.org/officeDocument/2006/relationships/slideLayout" Target="../slideLayouts/slideLayout130.xml"/><Relationship Id="rId10" Type="http://schemas.openxmlformats.org/officeDocument/2006/relationships/theme" Target="../theme/theme12.xml"/><Relationship Id="rId4" Type="http://schemas.openxmlformats.org/officeDocument/2006/relationships/slideLayout" Target="../slideLayouts/slideLayout129.xml"/><Relationship Id="rId9" Type="http://schemas.openxmlformats.org/officeDocument/2006/relationships/slideLayout" Target="../slideLayouts/slideLayout134.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slideLayout" Target="../slideLayouts/slideLayout147.xml"/><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2" Type="http://schemas.openxmlformats.org/officeDocument/2006/relationships/slideLayout" Target="../slideLayouts/slideLayout136.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5" Type="http://schemas.openxmlformats.org/officeDocument/2006/relationships/image" Target="../media/image1.emf"/><Relationship Id="rId10" Type="http://schemas.openxmlformats.org/officeDocument/2006/relationships/slideLayout" Target="../slideLayouts/slideLayout144.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5.xml"/><Relationship Id="rId13" Type="http://schemas.openxmlformats.org/officeDocument/2006/relationships/slideLayout" Target="../slideLayouts/slideLayout160.xml"/><Relationship Id="rId3" Type="http://schemas.openxmlformats.org/officeDocument/2006/relationships/slideLayout" Target="../slideLayouts/slideLayout150.xml"/><Relationship Id="rId7" Type="http://schemas.openxmlformats.org/officeDocument/2006/relationships/slideLayout" Target="../slideLayouts/slideLayout154.xml"/><Relationship Id="rId12" Type="http://schemas.openxmlformats.org/officeDocument/2006/relationships/slideLayout" Target="../slideLayouts/slideLayout159.xml"/><Relationship Id="rId2" Type="http://schemas.openxmlformats.org/officeDocument/2006/relationships/slideLayout" Target="../slideLayouts/slideLayout149.xml"/><Relationship Id="rId16" Type="http://schemas.openxmlformats.org/officeDocument/2006/relationships/image" Target="../media/image2.jpeg"/><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slideLayout" Target="../slideLayouts/slideLayout158.xml"/><Relationship Id="rId5" Type="http://schemas.openxmlformats.org/officeDocument/2006/relationships/slideLayout" Target="../slideLayouts/slideLayout152.xml"/><Relationship Id="rId15" Type="http://schemas.openxmlformats.org/officeDocument/2006/relationships/theme" Target="../theme/theme14.xml"/><Relationship Id="rId10" Type="http://schemas.openxmlformats.org/officeDocument/2006/relationships/slideLayout" Target="../slideLayouts/slideLayout157.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14" Type="http://schemas.openxmlformats.org/officeDocument/2006/relationships/slideLayout" Target="../slideLayouts/slideLayout16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9.xml"/><Relationship Id="rId13" Type="http://schemas.openxmlformats.org/officeDocument/2006/relationships/image" Target="../media/image1.emf"/><Relationship Id="rId3" Type="http://schemas.openxmlformats.org/officeDocument/2006/relationships/slideLayout" Target="../slideLayouts/slideLayout164.xml"/><Relationship Id="rId7" Type="http://schemas.openxmlformats.org/officeDocument/2006/relationships/slideLayout" Target="../slideLayouts/slideLayout168.xml"/><Relationship Id="rId12" Type="http://schemas.openxmlformats.org/officeDocument/2006/relationships/theme" Target="../theme/theme15.xml"/><Relationship Id="rId2" Type="http://schemas.openxmlformats.org/officeDocument/2006/relationships/slideLayout" Target="../slideLayouts/slideLayout163.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5" Type="http://schemas.openxmlformats.org/officeDocument/2006/relationships/slideLayout" Target="../slideLayouts/slideLayout166.xml"/><Relationship Id="rId10" Type="http://schemas.openxmlformats.org/officeDocument/2006/relationships/slideLayout" Target="../slideLayouts/slideLayout171.xml"/><Relationship Id="rId4" Type="http://schemas.openxmlformats.org/officeDocument/2006/relationships/slideLayout" Target="../slideLayouts/slideLayout165.xml"/><Relationship Id="rId9" Type="http://schemas.openxmlformats.org/officeDocument/2006/relationships/slideLayout" Target="../slideLayouts/slideLayout170.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80.xml"/><Relationship Id="rId3" Type="http://schemas.openxmlformats.org/officeDocument/2006/relationships/slideLayout" Target="../slideLayouts/slideLayout175.xml"/><Relationship Id="rId7" Type="http://schemas.openxmlformats.org/officeDocument/2006/relationships/slideLayout" Target="../slideLayouts/slideLayout179.xml"/><Relationship Id="rId2" Type="http://schemas.openxmlformats.org/officeDocument/2006/relationships/slideLayout" Target="../slideLayouts/slideLayout174.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image" Target="../media/image1.emf"/><Relationship Id="rId5" Type="http://schemas.openxmlformats.org/officeDocument/2006/relationships/slideLayout" Target="../slideLayouts/slideLayout177.xml"/><Relationship Id="rId10" Type="http://schemas.openxmlformats.org/officeDocument/2006/relationships/theme" Target="../theme/theme16.xml"/><Relationship Id="rId4" Type="http://schemas.openxmlformats.org/officeDocument/2006/relationships/slideLayout" Target="../slideLayouts/slideLayout176.xml"/><Relationship Id="rId9" Type="http://schemas.openxmlformats.org/officeDocument/2006/relationships/slideLayout" Target="../slideLayouts/slideLayout18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6" Type="http://schemas.openxmlformats.org/officeDocument/2006/relationships/image" Target="../media/image2.jpeg"/><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theme" Target="../theme/theme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10" Type="http://schemas.openxmlformats.org/officeDocument/2006/relationships/image" Target="../media/image1.emf"/><Relationship Id="rId4" Type="http://schemas.openxmlformats.org/officeDocument/2006/relationships/slideLayout" Target="../slideLayouts/slideLayout25.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image" Target="../media/image3.jpeg"/><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image" Target="../media/image1.emf"/><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theme" Target="../theme/theme5.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image" Target="../media/image1.emf"/><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theme" Target="../theme/theme6.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image" Target="../media/image1.emf"/><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theme" Target="../theme/theme7.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image" Target="../media/image2.jpeg"/><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image" Target="../media/image4.wmf"/><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theme" Target="../theme/theme9.xml"/><Relationship Id="rId2" Type="http://schemas.openxmlformats.org/officeDocument/2006/relationships/slideLayout" Target="../slideLayouts/slideLayout89.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0" Type="http://schemas.openxmlformats.org/officeDocument/2006/relationships/slideLayout" Target="../slideLayouts/slideLayout97.xml"/><Relationship Id="rId4" Type="http://schemas.openxmlformats.org/officeDocument/2006/relationships/slideLayout" Target="../slideLayouts/slideLayout91.xml"/><Relationship Id="rId9" Type="http://schemas.openxmlformats.org/officeDocument/2006/relationships/slideLayout" Target="../slideLayouts/slideLayout9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W4111-2024F-11-HW3b4b-Normalization-ModuleIV</a:t>
            </a:r>
            <a:r>
              <a:rPr lang="en-US" altLang="en-US" sz="1050" i="1" dirty="0">
                <a:solidFill>
                  <a:schemeClr val="bg1"/>
                </a:solidFill>
              </a:rPr>
              <a:t>			</a:t>
            </a: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pPr>
              <a:defRPr/>
            </a:pPr>
            <a:fld id="{43251494-9320-46DB-9561-B10814EE66F9}" type="slidenum">
              <a:rPr lang="en-US" altLang="en-US" smtClean="0"/>
              <a:pPr>
                <a:defRPr/>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18.</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B1280626-73DF-45AA-8D8E-C04647F395B4}"/>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3822230"/>
      </p:ext>
    </p:extLst>
  </p:cSld>
  <p:clrMap bg1="lt1" tx1="dk1" bg2="lt2" tx2="dk2" accent1="accent1" accent2="accent2" accent3="accent3" accent4="accent4" accent5="accent5" accent6="accent6" hlink="hlink" folHlink="folHlink"/>
  <p:sldLayoutIdLst>
    <p:sldLayoutId id="2147493780" r:id="rId1"/>
    <p:sldLayoutId id="2147493781" r:id="rId2"/>
    <p:sldLayoutId id="2147493782" r:id="rId3"/>
    <p:sldLayoutId id="2147493783" r:id="rId4"/>
    <p:sldLayoutId id="2147493784" r:id="rId5"/>
    <p:sldLayoutId id="2147493785" r:id="rId6"/>
    <p:sldLayoutId id="2147493786" r:id="rId7"/>
    <p:sldLayoutId id="2147493787" r:id="rId8"/>
    <p:sldLayoutId id="2147493788" r:id="rId9"/>
    <p:sldLayoutId id="2147493789" r:id="rId10"/>
    <p:sldLayoutId id="2147493790" r:id="rId11"/>
    <p:sldLayoutId id="2147493791" r:id="rId12"/>
    <p:sldLayoutId id="2147493792" r:id="rId13"/>
    <p:sldLayoutId id="2147493793" r:id="rId14"/>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3" name="TextBox 9">
            <a:extLst>
              <a:ext uri="{FF2B5EF4-FFF2-40B4-BE49-F238E27FC236}">
                <a16:creationId xmlns:a16="http://schemas.microsoft.com/office/drawing/2014/main" id="{3E810F23-7BB9-59C1-A074-0C58048F6BAA}"/>
              </a:ext>
            </a:extLst>
          </p:cNvPr>
          <p:cNvSpPr txBox="1">
            <a:spLocks noChangeArrowheads="1"/>
          </p:cNvSpPr>
          <p:nvPr userDrawn="1"/>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W4111-2024F-11-HW3b4b-Normalization-ModuleIV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21033238"/>
      </p:ext>
    </p:extLst>
  </p:cSld>
  <p:clrMap bg1="lt1" tx1="dk1" bg2="lt2" tx2="dk2" accent1="accent1" accent2="accent2" accent3="accent3" accent4="accent4" accent5="accent5" accent6="accent6" hlink="hlink" folHlink="folHlink"/>
  <p:sldLayoutIdLst>
    <p:sldLayoutId id="2147493795" r:id="rId1"/>
    <p:sldLayoutId id="2147493796" r:id="rId2"/>
    <p:sldLayoutId id="2147493797" r:id="rId3"/>
    <p:sldLayoutId id="2147493798" r:id="rId4"/>
    <p:sldLayoutId id="2147493799" r:id="rId5"/>
    <p:sldLayoutId id="2147493800" r:id="rId6"/>
    <p:sldLayoutId id="2147493801" r:id="rId7"/>
    <p:sldLayoutId id="2147493802" r:id="rId8"/>
    <p:sldLayoutId id="2147493803" r:id="rId9"/>
    <p:sldLayoutId id="2147493804" r:id="rId10"/>
    <p:sldLayoutId id="2147493805" r:id="rId11"/>
    <p:sldLayoutId id="2147493806" r:id="rId12"/>
    <p:sldLayoutId id="2147493807" r:id="rId13"/>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2" name="TextBox 9">
            <a:extLst>
              <a:ext uri="{FF2B5EF4-FFF2-40B4-BE49-F238E27FC236}">
                <a16:creationId xmlns:a16="http://schemas.microsoft.com/office/drawing/2014/main" id="{A08CF25C-B427-86B0-E9D5-25D99F8A0368}"/>
              </a:ext>
            </a:extLst>
          </p:cNvPr>
          <p:cNvSpPr txBox="1">
            <a:spLocks noChangeArrowheads="1"/>
          </p:cNvSpPr>
          <p:nvPr userDrawn="1"/>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W4111-2024F-11-HW3b4b-Normalization-ModuleIV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072440121"/>
      </p:ext>
    </p:extLst>
  </p:cSld>
  <p:clrMap bg1="lt1" tx1="dk1" bg2="lt2" tx2="dk2" accent1="accent1" accent2="accent2" accent3="accent3" accent4="accent4" accent5="accent5" accent6="accent6" hlink="hlink" folHlink="folHlink"/>
  <p:sldLayoutIdLst>
    <p:sldLayoutId id="2147493809" r:id="rId1"/>
    <p:sldLayoutId id="2147493810" r:id="rId2"/>
    <p:sldLayoutId id="2147493811" r:id="rId3"/>
    <p:sldLayoutId id="2147493812" r:id="rId4"/>
    <p:sldLayoutId id="2147493813" r:id="rId5"/>
    <p:sldLayoutId id="2147493814" r:id="rId6"/>
    <p:sldLayoutId id="2147493815" r:id="rId7"/>
    <p:sldLayoutId id="2147493816" r:id="rId8"/>
    <p:sldLayoutId id="2147493817"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3" name="TextBox 9">
            <a:extLst>
              <a:ext uri="{FF2B5EF4-FFF2-40B4-BE49-F238E27FC236}">
                <a16:creationId xmlns:a16="http://schemas.microsoft.com/office/drawing/2014/main" id="{3229CC55-73CA-D739-4666-82C2B4E4F151}"/>
              </a:ext>
            </a:extLst>
          </p:cNvPr>
          <p:cNvSpPr txBox="1">
            <a:spLocks noChangeArrowheads="1"/>
          </p:cNvSpPr>
          <p:nvPr userDrawn="1"/>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W4111-2024F-11-HW3b4b-Normalization-ModuleIV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074491707"/>
      </p:ext>
    </p:extLst>
  </p:cSld>
  <p:clrMap bg1="lt1" tx1="dk1" bg2="lt2" tx2="dk2" accent1="accent1" accent2="accent2" accent3="accent3" accent4="accent4" accent5="accent5" accent6="accent6" hlink="hlink" folHlink="folHlink"/>
  <p:sldLayoutIdLst>
    <p:sldLayoutId id="2147493819" r:id="rId1"/>
    <p:sldLayoutId id="2147493820" r:id="rId2"/>
    <p:sldLayoutId id="2147493821" r:id="rId3"/>
    <p:sldLayoutId id="2147493822" r:id="rId4"/>
    <p:sldLayoutId id="2147493823" r:id="rId5"/>
    <p:sldLayoutId id="2147493824" r:id="rId6"/>
    <p:sldLayoutId id="2147493825" r:id="rId7"/>
    <p:sldLayoutId id="2147493826" r:id="rId8"/>
    <p:sldLayoutId id="2147493827" r:id="rId9"/>
    <p:sldLayoutId id="2147493828" r:id="rId10"/>
    <p:sldLayoutId id="2147493829" r:id="rId11"/>
    <p:sldLayoutId id="2147493830" r:id="rId12"/>
    <p:sldLayoutId id="2147493831" r:id="rId13"/>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650876" y="820342"/>
            <a:ext cx="782478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pPr>
              <a:defRPr/>
            </a:pPr>
            <a:fld id="{43251494-9320-46DB-9561-B10814EE66F9}" type="slidenum">
              <a:rPr lang="en-US" altLang="en-US" smtClean="0"/>
              <a:pPr>
                <a:defRPr/>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11.</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94A5DBF8-AE74-4D26-9D0D-4F4706989ED8}"/>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8819456"/>
      </p:ext>
    </p:extLst>
  </p:cSld>
  <p:clrMap bg1="lt1" tx1="dk1" bg2="lt2" tx2="dk2" accent1="accent1" accent2="accent2" accent3="accent3" accent4="accent4" accent5="accent5" accent6="accent6" hlink="hlink" folHlink="folHlink"/>
  <p:sldLayoutIdLst>
    <p:sldLayoutId id="2147493833" r:id="rId1"/>
    <p:sldLayoutId id="2147493834" r:id="rId2"/>
    <p:sldLayoutId id="2147493835" r:id="rId3"/>
    <p:sldLayoutId id="2147493836" r:id="rId4"/>
    <p:sldLayoutId id="2147493837" r:id="rId5"/>
    <p:sldLayoutId id="2147493838" r:id="rId6"/>
    <p:sldLayoutId id="2147493839" r:id="rId7"/>
    <p:sldLayoutId id="2147493840" r:id="rId8"/>
    <p:sldLayoutId id="2147493841" r:id="rId9"/>
    <p:sldLayoutId id="2147493842" r:id="rId10"/>
    <p:sldLayoutId id="2147493843" r:id="rId11"/>
    <p:sldLayoutId id="2147493844" r:id="rId12"/>
    <p:sldLayoutId id="2147493845" r:id="rId13"/>
    <p:sldLayoutId id="2147493846" r:id="rId14"/>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2" name="TextBox 9">
            <a:extLst>
              <a:ext uri="{FF2B5EF4-FFF2-40B4-BE49-F238E27FC236}">
                <a16:creationId xmlns:a16="http://schemas.microsoft.com/office/drawing/2014/main" id="{95238FFB-F946-5125-3E04-CCBFFCE4E921}"/>
              </a:ext>
            </a:extLst>
          </p:cNvPr>
          <p:cNvSpPr txBox="1">
            <a:spLocks noChangeArrowheads="1"/>
          </p:cNvSpPr>
          <p:nvPr userDrawn="1"/>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914400" rtl="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cs typeface="+mn-cs"/>
              </a:rPr>
              <a:pPr marL="0" marR="0" lvl="0" indent="0" algn="l" defTabSz="914400" rtl="0" eaLnBrk="1" fontAlgn="auto" latinLnBrk="0" hangingPunct="1">
                <a:lnSpc>
                  <a:spcPts val="2400"/>
                </a:lnSpc>
                <a:spcBef>
                  <a:spcPts val="0"/>
                </a:spcBef>
                <a:spcAft>
                  <a:spcPts val="0"/>
                </a:spcAft>
                <a:buClrTx/>
                <a:buSzTx/>
                <a:buFontTx/>
                <a:buNone/>
                <a:tabLst/>
                <a:defRPr/>
              </a:pPr>
              <a:t>‹#›</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W4111-2024F-11-HW3b4b-Normalization-ModuleIV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656245607"/>
      </p:ext>
    </p:extLst>
  </p:cSld>
  <p:clrMap bg1="lt1" tx1="dk1" bg2="lt2" tx2="dk2" accent1="accent1" accent2="accent2" accent3="accent3" accent4="accent4" accent5="accent5" accent6="accent6" hlink="hlink" folHlink="folHlink"/>
  <p:sldLayoutIdLst>
    <p:sldLayoutId id="2147493848" r:id="rId1"/>
    <p:sldLayoutId id="2147493849" r:id="rId2"/>
    <p:sldLayoutId id="2147493850" r:id="rId3"/>
    <p:sldLayoutId id="2147493851" r:id="rId4"/>
    <p:sldLayoutId id="2147493852" r:id="rId5"/>
    <p:sldLayoutId id="2147493853" r:id="rId6"/>
    <p:sldLayoutId id="2147493854" r:id="rId7"/>
    <p:sldLayoutId id="2147493855" r:id="rId8"/>
    <p:sldLayoutId id="2147493856" r:id="rId9"/>
    <p:sldLayoutId id="2147493857" r:id="rId10"/>
    <p:sldLayoutId id="2147493858" r:id="rId11"/>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8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Introduction to Databases (S24) - Lecture 12: Module II (5), NoSQL (5), Big Data</a:t>
            </a:r>
            <a:r>
              <a:rPr lang="en-US" altLang="en-US" sz="800" i="1" dirty="0">
                <a:solidFill>
                  <a:schemeClr val="bg1"/>
                </a:solidFill>
              </a:rPr>
              <a:t>	</a:t>
            </a:r>
            <a:r>
              <a:rPr lang="en-US" altLang="en-US" sz="1000" i="1" dirty="0">
                <a:solidFill>
                  <a:schemeClr val="bg1"/>
                </a:solidFill>
              </a:rPr>
              <a:t>		</a:t>
            </a:r>
            <a:r>
              <a:rPr lang="de-DE" altLang="en-US" sz="800" i="1" dirty="0">
                <a:solidFill>
                  <a:schemeClr val="bg1"/>
                </a:solidFill>
              </a:rPr>
              <a:t>© Donald F. Ferguson, 2024</a:t>
            </a:r>
            <a:endParaRPr lang="en-US" altLang="en-US" sz="80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1444695665"/>
      </p:ext>
    </p:extLst>
  </p:cSld>
  <p:clrMap bg1="lt1" tx1="dk1" bg2="lt2" tx2="dk2" accent1="accent1" accent2="accent2" accent3="accent3" accent4="accent4" accent5="accent5" accent6="accent6" hlink="hlink" folHlink="folHlink"/>
  <p:sldLayoutIdLst>
    <p:sldLayoutId id="2147493860" r:id="rId1"/>
    <p:sldLayoutId id="2147493861" r:id="rId2"/>
    <p:sldLayoutId id="2147493862" r:id="rId3"/>
    <p:sldLayoutId id="2147493863" r:id="rId4"/>
    <p:sldLayoutId id="2147493864" r:id="rId5"/>
    <p:sldLayoutId id="2147493865" r:id="rId6"/>
    <p:sldLayoutId id="2147493866" r:id="rId7"/>
    <p:sldLayoutId id="2147493867" r:id="rId8"/>
    <p:sldLayoutId id="2147493868"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814388"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pPr>
              <a:defRPr/>
            </a:pPr>
            <a:fld id="{D13E6E76-F12E-4D1B-9B56-009C721BF777}" type="slidenum">
              <a:rPr lang="en-US" altLang="en-US" smtClean="0"/>
              <a:pPr>
                <a:defRPr/>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15.</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C51EB6E8-DB40-47B3-A1ED-7368CB8F40A8}"/>
              </a:ext>
            </a:extLst>
          </p:cNvPr>
          <p:cNvPicPr>
            <a:picLocks noChangeAspect="1" noChangeArrowheads="1"/>
          </p:cNvPicPr>
          <p:nvPr userDrawn="1"/>
        </p:nvPicPr>
        <p:blipFill>
          <a:blip r:embed="rId16"/>
          <a:stretch>
            <a:fillRect/>
          </a:stretch>
        </p:blipFill>
        <p:spPr bwMode="auto">
          <a:xfrm>
            <a:off x="2304" y="1"/>
            <a:ext cx="812084" cy="777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8207566"/>
      </p:ext>
    </p:extLst>
  </p:cSld>
  <p:clrMap bg1="lt1" tx1="dk1" bg2="lt2" tx2="dk2" accent1="accent1" accent2="accent2" accent3="accent3" accent4="accent4" accent5="accent5" accent6="accent6" hlink="hlink" folHlink="folHlink"/>
  <p:sldLayoutIdLst>
    <p:sldLayoutId id="2147493633" r:id="rId1"/>
    <p:sldLayoutId id="2147493634" r:id="rId2"/>
    <p:sldLayoutId id="2147493635" r:id="rId3"/>
    <p:sldLayoutId id="2147493636" r:id="rId4"/>
    <p:sldLayoutId id="2147493637" r:id="rId5"/>
    <p:sldLayoutId id="2147493638" r:id="rId6"/>
    <p:sldLayoutId id="2147493639" r:id="rId7"/>
    <p:sldLayoutId id="2147493640" r:id="rId8"/>
    <p:sldLayoutId id="2147493641" r:id="rId9"/>
    <p:sldLayoutId id="2147493642" r:id="rId10"/>
    <p:sldLayoutId id="2147493643" r:id="rId11"/>
    <p:sldLayoutId id="2147493644" r:id="rId12"/>
    <p:sldLayoutId id="2147493645" r:id="rId13"/>
    <p:sldLayoutId id="2147493646" r:id="rId14"/>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(F23): </a:t>
            </a:r>
            <a:r>
              <a:rPr lang="en-US" altLang="en-US" sz="900" i="1" dirty="0">
                <a:solidFill>
                  <a:schemeClr val="bg1"/>
                </a:solidFill>
              </a:rPr>
              <a:t>Lecture 6: ER, Relational, SQL V, Applications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3030720091"/>
      </p:ext>
    </p:extLst>
  </p:cSld>
  <p:clrMap bg1="lt1" tx1="dk1" bg2="lt2" tx2="dk2" accent1="accent1" accent2="accent2" accent3="accent3" accent4="accent4" accent5="accent5" accent6="accent6" hlink="hlink" folHlink="folHlink"/>
  <p:sldLayoutIdLst>
    <p:sldLayoutId id="2147493648" r:id="rId1"/>
    <p:sldLayoutId id="2147493649" r:id="rId2"/>
    <p:sldLayoutId id="2147493650" r:id="rId3"/>
    <p:sldLayoutId id="2147493651" r:id="rId4"/>
    <p:sldLayoutId id="2147493652" r:id="rId5"/>
    <p:sldLayoutId id="2147493653" r:id="rId6"/>
    <p:sldLayoutId id="2147493654" r:id="rId7"/>
    <p:sldLayoutId id="2147493655"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984972B-0779-A547-A931-A7CB859786CC}"/>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23940" name="Text Box 4">
            <a:extLst>
              <a:ext uri="{FF2B5EF4-FFF2-40B4-BE49-F238E27FC236}">
                <a16:creationId xmlns:a16="http://schemas.microsoft.com/office/drawing/2014/main" id="{9AA1738C-D88B-484C-9923-2BA840D97BB8}"/>
              </a:ext>
            </a:extLst>
          </p:cNvPr>
          <p:cNvSpPr txBox="1">
            <a:spLocks noChangeArrowheads="1"/>
          </p:cNvSpPr>
          <p:nvPr/>
        </p:nvSpPr>
        <p:spPr bwMode="auto">
          <a:xfrm>
            <a:off x="7025878" y="4960144"/>
            <a:ext cx="1854995" cy="207749"/>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a:defRPr sz="1600">
                <a:solidFill>
                  <a:schemeClr val="tx1"/>
                </a:solidFill>
                <a:latin typeface="Helvetica" pitchFamily="2" charset="0"/>
                <a:ea typeface="ＭＳ Ｐゴシック" panose="020B0600070205080204" pitchFamily="34" charset="-128"/>
              </a:defRPr>
            </a:lvl3pPr>
            <a:lvl4pPr>
              <a:defRPr sz="1600">
                <a:solidFill>
                  <a:schemeClr val="tx1"/>
                </a:solidFill>
                <a:latin typeface="Helvetica" pitchFamily="2" charset="0"/>
                <a:ea typeface="ＭＳ Ｐゴシック" panose="020B0600070205080204" pitchFamily="34" charset="-128"/>
              </a:defRPr>
            </a:lvl4pPr>
            <a:lvl5pPr>
              <a:defRPr sz="1600">
                <a:solidFill>
                  <a:schemeClr val="tx1"/>
                </a:solidFill>
                <a:latin typeface="Helvetica" pitchFamily="2"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lgn="ctr">
              <a:spcBef>
                <a:spcPct val="50000"/>
              </a:spcBef>
              <a:defRPr/>
            </a:pPr>
            <a:r>
              <a:rPr lang="en-US" altLang="en-US" sz="750" b="1">
                <a:solidFill>
                  <a:srgbClr val="000099"/>
                </a:solidFill>
              </a:rPr>
              <a:t>©Silberschatz, Korth and Sudarshan</a:t>
            </a:r>
          </a:p>
        </p:txBody>
      </p:sp>
      <p:sp>
        <p:nvSpPr>
          <p:cNvPr id="423941" name="Text Box 5">
            <a:extLst>
              <a:ext uri="{FF2B5EF4-FFF2-40B4-BE49-F238E27FC236}">
                <a16:creationId xmlns:a16="http://schemas.microsoft.com/office/drawing/2014/main" id="{F8F81DC0-8D31-0540-832E-472972B696A3}"/>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lgn="ctr">
              <a:spcBef>
                <a:spcPct val="50000"/>
              </a:spcBef>
            </a:pPr>
            <a:r>
              <a:rPr lang="en-US" altLang="en-US" sz="750" b="1">
                <a:solidFill>
                  <a:srgbClr val="000099"/>
                </a:solidFill>
              </a:rPr>
              <a:t>20.</a:t>
            </a:r>
            <a:fld id="{45CAC434-9ADB-DA49-B40F-91D1AA528327}" type="slidenum">
              <a:rPr lang="en-US" altLang="en-US" sz="750" b="1">
                <a:solidFill>
                  <a:srgbClr val="000099"/>
                </a:solidFill>
              </a:rPr>
              <a:pPr algn="ctr">
                <a:spcBef>
                  <a:spcPct val="50000"/>
                </a:spcBef>
              </a:pPr>
              <a:t>‹#›</a:t>
            </a:fld>
            <a:endParaRPr lang="en-US" altLang="en-US" sz="750" b="1">
              <a:solidFill>
                <a:srgbClr val="000099"/>
              </a:solidFill>
            </a:endParaRPr>
          </a:p>
        </p:txBody>
      </p:sp>
      <p:sp>
        <p:nvSpPr>
          <p:cNvPr id="423942" name="Rectangle 6">
            <a:extLst>
              <a:ext uri="{FF2B5EF4-FFF2-40B4-BE49-F238E27FC236}">
                <a16:creationId xmlns:a16="http://schemas.microsoft.com/office/drawing/2014/main" id="{E0716F33-0535-3A41-B7F2-A5D3B0E510A2}"/>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423943" name="Text Box 7">
            <a:extLst>
              <a:ext uri="{FF2B5EF4-FFF2-40B4-BE49-F238E27FC236}">
                <a16:creationId xmlns:a16="http://schemas.microsoft.com/office/drawing/2014/main" id="{D6B67FAC-1EC5-7548-9FBC-16A36A3FAA95}"/>
              </a:ext>
            </a:extLst>
          </p:cNvPr>
          <p:cNvSpPr txBox="1">
            <a:spLocks noChangeArrowheads="1"/>
          </p:cNvSpPr>
          <p:nvPr/>
        </p:nvSpPr>
        <p:spPr bwMode="auto">
          <a:xfrm>
            <a:off x="0" y="4960144"/>
            <a:ext cx="1996059" cy="207749"/>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a:defRPr sz="1600">
                <a:solidFill>
                  <a:schemeClr val="tx1"/>
                </a:solidFill>
                <a:latin typeface="Helvetica" pitchFamily="2" charset="0"/>
                <a:ea typeface="ＭＳ Ｐゴシック" panose="020B0600070205080204" pitchFamily="34" charset="-128"/>
              </a:defRPr>
            </a:lvl3pPr>
            <a:lvl4pPr>
              <a:defRPr sz="1600">
                <a:solidFill>
                  <a:schemeClr val="tx1"/>
                </a:solidFill>
                <a:latin typeface="Helvetica" pitchFamily="2" charset="0"/>
                <a:ea typeface="ＭＳ Ｐゴシック" panose="020B0600070205080204" pitchFamily="34" charset="-128"/>
              </a:defRPr>
            </a:lvl4pPr>
            <a:lvl5pPr>
              <a:defRPr sz="1600">
                <a:solidFill>
                  <a:schemeClr val="tx1"/>
                </a:solidFill>
                <a:latin typeface="Helvetica" pitchFamily="2"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spcBef>
                <a:spcPct val="50000"/>
              </a:spcBef>
              <a:defRPr/>
            </a:pPr>
            <a:r>
              <a:rPr lang="en-US" altLang="en-US" sz="750" b="1">
                <a:solidFill>
                  <a:srgbClr val="000099"/>
                </a:solidFill>
              </a:rPr>
              <a:t>Database System Concepts - 6</a:t>
            </a:r>
            <a:r>
              <a:rPr lang="en-US" altLang="en-US" sz="750" b="1" baseline="30000">
                <a:solidFill>
                  <a:srgbClr val="000099"/>
                </a:solidFill>
              </a:rPr>
              <a:t>th</a:t>
            </a:r>
            <a:r>
              <a:rPr lang="en-US" altLang="en-US" sz="750" b="1">
                <a:solidFill>
                  <a:srgbClr val="000099"/>
                </a:solidFill>
              </a:rPr>
              <a:t> Edition</a:t>
            </a:r>
          </a:p>
        </p:txBody>
      </p:sp>
      <p:sp>
        <p:nvSpPr>
          <p:cNvPr id="1031" name="Freeform 8">
            <a:extLst>
              <a:ext uri="{FF2B5EF4-FFF2-40B4-BE49-F238E27FC236}">
                <a16:creationId xmlns:a16="http://schemas.microsoft.com/office/drawing/2014/main" id="{AFC99BFE-31DC-5F4D-ADC0-C78C50493E98}"/>
              </a:ext>
            </a:extLst>
          </p:cNvPr>
          <p:cNvSpPr>
            <a:spLocks/>
          </p:cNvSpPr>
          <p:nvPr/>
        </p:nvSpPr>
        <p:spPr bwMode="auto">
          <a:xfrm>
            <a:off x="8916988" y="4083844"/>
            <a:ext cx="227012" cy="35719"/>
          </a:xfrm>
          <a:custGeom>
            <a:avLst/>
            <a:gdLst>
              <a:gd name="T0" fmla="*/ 0 w 285"/>
              <a:gd name="T1" fmla="*/ 46064 h 61"/>
              <a:gd name="T2" fmla="*/ 1593 w 285"/>
              <a:gd name="T3" fmla="*/ 37475 h 61"/>
              <a:gd name="T4" fmla="*/ 7169 w 285"/>
              <a:gd name="T5" fmla="*/ 26545 h 61"/>
              <a:gd name="T6" fmla="*/ 13541 w 285"/>
              <a:gd name="T7" fmla="*/ 19518 h 61"/>
              <a:gd name="T8" fmla="*/ 23896 w 285"/>
              <a:gd name="T9" fmla="*/ 13273 h 61"/>
              <a:gd name="T10" fmla="*/ 35844 w 285"/>
              <a:gd name="T11" fmla="*/ 7807 h 61"/>
              <a:gd name="T12" fmla="*/ 45402 w 285"/>
              <a:gd name="T13" fmla="*/ 4684 h 61"/>
              <a:gd name="T14" fmla="*/ 55757 w 285"/>
              <a:gd name="T15" fmla="*/ 1561 h 61"/>
              <a:gd name="T16" fmla="*/ 67705 w 285"/>
              <a:gd name="T17" fmla="*/ 0 h 61"/>
              <a:gd name="T18" fmla="*/ 79653 w 285"/>
              <a:gd name="T19" fmla="*/ 0 h 61"/>
              <a:gd name="T20" fmla="*/ 93991 w 285"/>
              <a:gd name="T21" fmla="*/ 0 h 61"/>
              <a:gd name="T22" fmla="*/ 109125 w 285"/>
              <a:gd name="T23" fmla="*/ 0 h 61"/>
              <a:gd name="T24" fmla="*/ 122666 w 285"/>
              <a:gd name="T25" fmla="*/ 1561 h 61"/>
              <a:gd name="T26" fmla="*/ 137800 w 285"/>
              <a:gd name="T27" fmla="*/ 4684 h 61"/>
              <a:gd name="T28" fmla="*/ 152934 w 285"/>
              <a:gd name="T29" fmla="*/ 6246 h 61"/>
              <a:gd name="T30" fmla="*/ 166475 w 285"/>
              <a:gd name="T31" fmla="*/ 9369 h 61"/>
              <a:gd name="T32" fmla="*/ 178423 w 285"/>
              <a:gd name="T33" fmla="*/ 11711 h 61"/>
              <a:gd name="T34" fmla="*/ 190371 w 285"/>
              <a:gd name="T35" fmla="*/ 14834 h 61"/>
              <a:gd name="T36" fmla="*/ 202319 w 285"/>
              <a:gd name="T37" fmla="*/ 17957 h 61"/>
              <a:gd name="T38" fmla="*/ 211878 w 285"/>
              <a:gd name="T39" fmla="*/ 19518 h 61"/>
              <a:gd name="T40" fmla="*/ 217454 w 285"/>
              <a:gd name="T41" fmla="*/ 21080 h 61"/>
              <a:gd name="T42" fmla="*/ 225419 w 285"/>
              <a:gd name="T43" fmla="*/ 24203 h 61"/>
              <a:gd name="T44" fmla="*/ 222233 w 285"/>
              <a:gd name="T45" fmla="*/ 34352 h 61"/>
              <a:gd name="T46" fmla="*/ 217454 w 285"/>
              <a:gd name="T47" fmla="*/ 32791 h 61"/>
              <a:gd name="T48" fmla="*/ 207099 w 285"/>
              <a:gd name="T49" fmla="*/ 31230 h 61"/>
              <a:gd name="T50" fmla="*/ 191965 w 285"/>
              <a:gd name="T51" fmla="*/ 28107 h 61"/>
              <a:gd name="T52" fmla="*/ 183203 w 285"/>
              <a:gd name="T53" fmla="*/ 26545 h 61"/>
              <a:gd name="T54" fmla="*/ 173644 w 285"/>
              <a:gd name="T55" fmla="*/ 24984 h 61"/>
              <a:gd name="T56" fmla="*/ 164882 w 285"/>
              <a:gd name="T57" fmla="*/ 24203 h 61"/>
              <a:gd name="T58" fmla="*/ 156121 w 285"/>
              <a:gd name="T59" fmla="*/ 22641 h 61"/>
              <a:gd name="T60" fmla="*/ 144969 w 285"/>
              <a:gd name="T61" fmla="*/ 21080 h 61"/>
              <a:gd name="T62" fmla="*/ 137800 w 285"/>
              <a:gd name="T63" fmla="*/ 19518 h 61"/>
              <a:gd name="T64" fmla="*/ 129835 w 285"/>
              <a:gd name="T65" fmla="*/ 17957 h 61"/>
              <a:gd name="T66" fmla="*/ 122666 w 285"/>
              <a:gd name="T67" fmla="*/ 16395 h 61"/>
              <a:gd name="T68" fmla="*/ 113108 w 285"/>
              <a:gd name="T69" fmla="*/ 14834 h 61"/>
              <a:gd name="T70" fmla="*/ 87619 w 285"/>
              <a:gd name="T71" fmla="*/ 11711 h 61"/>
              <a:gd name="T72" fmla="*/ 66112 w 285"/>
              <a:gd name="T73" fmla="*/ 16395 h 61"/>
              <a:gd name="T74" fmla="*/ 46995 w 285"/>
              <a:gd name="T75" fmla="*/ 22641 h 61"/>
              <a:gd name="T76" fmla="*/ 42216 w 285"/>
              <a:gd name="T77" fmla="*/ 24203 h 61"/>
              <a:gd name="T78" fmla="*/ 34251 w 285"/>
              <a:gd name="T79" fmla="*/ 26545 h 61"/>
              <a:gd name="T80" fmla="*/ 25489 w 285"/>
              <a:gd name="T81" fmla="*/ 29668 h 61"/>
              <a:gd name="T82" fmla="*/ 18320 w 285"/>
              <a:gd name="T83" fmla="*/ 34352 h 61"/>
              <a:gd name="T84" fmla="*/ 5576 w 285"/>
              <a:gd name="T85" fmla="*/ 42941 h 61"/>
              <a:gd name="T86" fmla="*/ 1593 w 285"/>
              <a:gd name="T87" fmla="*/ 47625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1032" name="Picture 9" descr="Cover-6Ed">
            <a:extLst>
              <a:ext uri="{FF2B5EF4-FFF2-40B4-BE49-F238E27FC236}">
                <a16:creationId xmlns:a16="http://schemas.microsoft.com/office/drawing/2014/main" id="{970D54E9-3BDC-7B49-AB37-9A340226894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75" y="1"/>
            <a:ext cx="668338"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1717876"/>
      </p:ext>
    </p:extLst>
  </p:cSld>
  <p:clrMap bg1="lt1" tx1="dk1" bg2="lt2" tx2="dk2" accent1="accent1" accent2="accent2" accent3="accent3" accent4="accent4" accent5="accent5" accent6="accent6" hlink="hlink" folHlink="folHlink"/>
  <p:sldLayoutIdLst>
    <p:sldLayoutId id="2147493680" r:id="rId1"/>
    <p:sldLayoutId id="2147493681" r:id="rId2"/>
    <p:sldLayoutId id="2147493682" r:id="rId3"/>
    <p:sldLayoutId id="2147493683" r:id="rId4"/>
    <p:sldLayoutId id="2147493684" r:id="rId5"/>
    <p:sldLayoutId id="2147493685" r:id="rId6"/>
    <p:sldLayoutId id="2147493686" r:id="rId7"/>
    <p:sldLayoutId id="2147493687" r:id="rId8"/>
    <p:sldLayoutId id="2147493688" r:id="rId9"/>
    <p:sldLayoutId id="2147493689" r:id="rId10"/>
    <p:sldLayoutId id="2147493690" r:id="rId11"/>
    <p:sldLayoutId id="2147493691" r:id="rId12"/>
    <p:sldLayoutId id="2147493692" r:id="rId13"/>
  </p:sldLayoutIdLst>
  <p:txStyles>
    <p:titleStyle>
      <a:lvl1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mj-lt"/>
          <a:ea typeface="ＭＳ Ｐゴシック" panose="020B0600070205080204" pitchFamily="34" charset="-128"/>
          <a:cs typeface="+mj-cs"/>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chemeClr val="tx2"/>
        </a:buClr>
        <a:buSzPct val="90000"/>
        <a:buFont typeface="Monotype Sorts" pitchFamily="2" charset="2"/>
        <a:buChar char="n"/>
        <a:defRPr kumimoji="1">
          <a:solidFill>
            <a:schemeClr val="tx1"/>
          </a:solidFill>
          <a:latin typeface="+mn-lt"/>
          <a:ea typeface="ＭＳ Ｐゴシック" panose="020B0600070205080204" pitchFamily="34" charset="-128"/>
          <a:cs typeface="+mn-cs"/>
        </a:defRPr>
      </a:lvl1pPr>
      <a:lvl2pPr marL="557213" indent="-214313" algn="l" rtl="0" eaLnBrk="0" fontAlgn="base" hangingPunct="0">
        <a:spcBef>
          <a:spcPct val="35000"/>
        </a:spcBef>
        <a:spcAft>
          <a:spcPct val="0"/>
        </a:spcAft>
        <a:buClr>
          <a:schemeClr val="folHlink"/>
        </a:buClr>
        <a:buSzPct val="80000"/>
        <a:buFont typeface="Monotype Sorts" pitchFamily="2" charset="2"/>
        <a:buChar char="l"/>
        <a:defRPr kumimoji="1">
          <a:solidFill>
            <a:schemeClr val="tx1"/>
          </a:solidFill>
          <a:latin typeface="+mn-lt"/>
          <a:ea typeface="ＭＳ Ｐゴシック" charset="-128"/>
        </a:defRPr>
      </a:lvl2pPr>
      <a:lvl3pPr marL="814388" indent="-171450" algn="l" rtl="0" eaLnBrk="0" fontAlgn="base" hangingPunct="0">
        <a:spcBef>
          <a:spcPct val="35000"/>
        </a:spcBef>
        <a:spcAft>
          <a:spcPct val="0"/>
        </a:spcAft>
        <a:buClr>
          <a:srgbClr val="33CC33"/>
        </a:buClr>
        <a:buSzPct val="75000"/>
        <a:buFont typeface="Webdings" pitchFamily="2" charset="2"/>
        <a:buChar char="4"/>
        <a:defRPr kumimoji="1">
          <a:solidFill>
            <a:schemeClr val="tx1"/>
          </a:solidFill>
          <a:latin typeface="+mn-lt"/>
          <a:ea typeface="ＭＳ Ｐゴシック"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a:solidFill>
            <a:schemeClr val="tx1"/>
          </a:solidFill>
          <a:latin typeface="+mn-lt"/>
          <a:ea typeface="ＭＳ Ｐゴシック" charset="-128"/>
        </a:defRPr>
      </a:lvl4pPr>
      <a:lvl5pPr marL="13287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(S23): </a:t>
            </a:r>
            <a:r>
              <a:rPr lang="en-US" altLang="en-US" sz="900" i="1" dirty="0">
                <a:solidFill>
                  <a:schemeClr val="bg1"/>
                </a:solidFill>
              </a:rPr>
              <a:t>Lecture 12: Transactions, Normalization, Scalability, REST, Big Data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113627221"/>
      </p:ext>
    </p:extLst>
  </p:cSld>
  <p:clrMap bg1="lt1" tx1="dk1" bg2="lt2" tx2="dk2" accent1="accent1" accent2="accent2" accent3="accent3" accent4="accent4" accent5="accent5" accent6="accent6" hlink="hlink" folHlink="folHlink"/>
  <p:sldLayoutIdLst>
    <p:sldLayoutId id="2147493719" r:id="rId1"/>
    <p:sldLayoutId id="2147493720" r:id="rId2"/>
    <p:sldLayoutId id="2147493721" r:id="rId3"/>
    <p:sldLayoutId id="2147493722" r:id="rId4"/>
    <p:sldLayoutId id="2147493723" r:id="rId5"/>
    <p:sldLayoutId id="2147493724" r:id="rId6"/>
    <p:sldLayoutId id="2147493725" r:id="rId7"/>
    <p:sldLayoutId id="2147493726" r:id="rId8"/>
    <p:sldLayoutId id="2147493727" r:id="rId9"/>
    <p:sldLayoutId id="2147493728" r:id="rId10"/>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|W4111-2024F-HW3b4b-Normalization-Transactions-ModuleIV</a:t>
            </a:r>
            <a:r>
              <a:rPr lang="en-US" altLang="en-US" sz="1050" i="0" dirty="0">
                <a:solidFill>
                  <a:schemeClr val="bg1"/>
                </a:solidFill>
              </a:rPr>
              <a:t>		</a:t>
            </a: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3028618419"/>
      </p:ext>
    </p:extLst>
  </p:cSld>
  <p:clrMap bg1="lt1" tx1="dk1" bg2="lt2" tx2="dk2" accent1="accent1" accent2="accent2" accent3="accent3" accent4="accent4" accent5="accent5" accent6="accent6" hlink="hlink" folHlink="folHlink"/>
  <p:sldLayoutIdLst>
    <p:sldLayoutId id="2147493730" r:id="rId1"/>
    <p:sldLayoutId id="2147493731" r:id="rId2"/>
    <p:sldLayoutId id="2147493732" r:id="rId3"/>
    <p:sldLayoutId id="2147493733" r:id="rId4"/>
    <p:sldLayoutId id="2147493734" r:id="rId5"/>
    <p:sldLayoutId id="2147493735" r:id="rId6"/>
    <p:sldLayoutId id="2147493736" r:id="rId7"/>
    <p:sldLayoutId id="2147493737" r:id="rId8"/>
    <p:sldLayoutId id="2147493738" r:id="rId9"/>
    <p:sldLayoutId id="2147493739" r:id="rId10"/>
    <p:sldLayoutId id="2147493740" r:id="rId11"/>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W4111-2024F-11-HW3b4b-Normalization-Transactions-ModuleIV</a:t>
            </a:r>
            <a:r>
              <a:rPr lang="en-US" altLang="en-US" sz="1050" b="1" i="1" baseline="0" dirty="0">
                <a:solidFill>
                  <a:schemeClr val="bg1"/>
                </a:solidFill>
              </a:rPr>
              <a:t>		</a:t>
            </a: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214949935"/>
      </p:ext>
    </p:extLst>
  </p:cSld>
  <p:clrMap bg1="lt1" tx1="dk1" bg2="lt2" tx2="dk2" accent1="accent1" accent2="accent2" accent3="accent3" accent4="accent4" accent5="accent5" accent6="accent6" hlink="hlink" folHlink="folHlink"/>
  <p:sldLayoutIdLst>
    <p:sldLayoutId id="2147493742" r:id="rId1"/>
    <p:sldLayoutId id="2147493743" r:id="rId2"/>
    <p:sldLayoutId id="2147493744" r:id="rId3"/>
    <p:sldLayoutId id="2147493745" r:id="rId4"/>
    <p:sldLayoutId id="2147493746" r:id="rId5"/>
    <p:sldLayoutId id="2147493747" r:id="rId6"/>
    <p:sldLayoutId id="2147493748" r:id="rId7"/>
    <p:sldLayoutId id="2147493749" r:id="rId8"/>
    <p:sldLayoutId id="2147493750" r:id="rId9"/>
    <p:sldLayoutId id="2147493751" r:id="rId10"/>
    <p:sldLayoutId id="2147493752" r:id="rId11"/>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fld id="{B11C6810-CB31-4E30-9B86-57880A05BB4E}" type="slidenum">
              <a:rPr lang="en-US" altLang="en-US" smtClean="0"/>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17.</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A69B54C0-8EB7-4834-9342-A9C86C117E2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448717"/>
      </p:ext>
    </p:extLst>
  </p:cSld>
  <p:clrMap bg1="lt1" tx1="dk1" bg2="lt2" tx2="dk2" accent1="accent1" accent2="accent2" accent3="accent3" accent4="accent4" accent5="accent5" accent6="accent6" hlink="hlink" folHlink="folHlink"/>
  <p:sldLayoutIdLst>
    <p:sldLayoutId id="2147493754" r:id="rId1"/>
    <p:sldLayoutId id="2147493755" r:id="rId2"/>
    <p:sldLayoutId id="2147493756" r:id="rId3"/>
    <p:sldLayoutId id="2147493757" r:id="rId4"/>
    <p:sldLayoutId id="2147493758" r:id="rId5"/>
    <p:sldLayoutId id="2147493759" r:id="rId6"/>
    <p:sldLayoutId id="2147493760" r:id="rId7"/>
    <p:sldLayoutId id="2147493761" r:id="rId8"/>
    <p:sldLayoutId id="2147493762" r:id="rId9"/>
    <p:sldLayoutId id="2147493763" r:id="rId10"/>
    <p:sldLayoutId id="2147493764" r:id="rId11"/>
    <p:sldLayoutId id="2147493765" r:id="rId12"/>
    <p:sldLayoutId id="2147493766" r:id="rId13"/>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8200" y="314325"/>
            <a:ext cx="7772400"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838200" y="1485900"/>
            <a:ext cx="7772400"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ChangeArrowheads="1"/>
          </p:cNvSpPr>
          <p:nvPr/>
        </p:nvSpPr>
        <p:spPr bwMode="auto">
          <a:xfrm>
            <a:off x="92076" y="4864740"/>
            <a:ext cx="4240745"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defTabSz="914400" eaLnBrk="0" hangingPunct="0"/>
            <a:r>
              <a:rPr lang="en-US" altLang="en-US" sz="1050">
                <a:solidFill>
                  <a:srgbClr val="005400"/>
                </a:solidFill>
                <a:latin typeface="Book Antiqua" charset="0"/>
                <a:ea typeface=""/>
              </a:rPr>
              <a:t>Database Management Systems 3ed,  R. Ramakrishnan and J. Gehrke</a:t>
            </a:r>
          </a:p>
        </p:txBody>
      </p:sp>
      <p:sp>
        <p:nvSpPr>
          <p:cNvPr id="1029" name="Rectangle 5"/>
          <p:cNvSpPr>
            <a:spLocks noChangeArrowheads="1"/>
          </p:cNvSpPr>
          <p:nvPr/>
        </p:nvSpPr>
        <p:spPr bwMode="auto">
          <a:xfrm>
            <a:off x="8743347" y="4864740"/>
            <a:ext cx="308579"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algn="r" defTabSz="914400" eaLnBrk="0" hangingPunct="0"/>
            <a:fld id="{4D2F033A-C844-BE4C-9F79-A0407238FB93}" type="slidenum">
              <a:rPr lang="en-US" altLang="en-US" sz="1050" smtClean="0">
                <a:solidFill>
                  <a:srgbClr val="005400"/>
                </a:solidFill>
                <a:latin typeface="Book Antiqua" charset="0"/>
                <a:ea typeface=""/>
              </a:rPr>
              <a:pPr algn="r" defTabSz="914400" eaLnBrk="0" hangingPunct="0"/>
              <a:t>‹#›</a:t>
            </a:fld>
            <a:endParaRPr lang="en-US" altLang="en-US" sz="1050">
              <a:solidFill>
                <a:srgbClr val="005400"/>
              </a:solidFill>
              <a:latin typeface="Book Antiqua" charset="0"/>
              <a:ea typeface=""/>
            </a:endParaRPr>
          </a:p>
        </p:txBody>
      </p:sp>
      <p:pic>
        <p:nvPicPr>
          <p:cNvPr id="1030" name="Picture 6"/>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83500" y="-114300"/>
            <a:ext cx="1485900"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303098591"/>
      </p:ext>
    </p:extLst>
  </p:cSld>
  <p:clrMap bg1="lt1" tx1="dk1" bg2="lt2" tx2="dk2" accent1="accent1" accent2="accent2" accent3="accent3" accent4="accent4" accent5="accent5" accent6="accent6" hlink="hlink" folHlink="folHlink"/>
  <p:sldLayoutIdLst>
    <p:sldLayoutId id="2147493768" r:id="rId1"/>
    <p:sldLayoutId id="2147493769" r:id="rId2"/>
    <p:sldLayoutId id="2147493770" r:id="rId3"/>
    <p:sldLayoutId id="2147493771" r:id="rId4"/>
    <p:sldLayoutId id="2147493772" r:id="rId5"/>
    <p:sldLayoutId id="2147493773" r:id="rId6"/>
    <p:sldLayoutId id="2147493774" r:id="rId7"/>
    <p:sldLayoutId id="2147493775" r:id="rId8"/>
    <p:sldLayoutId id="2147493776" r:id="rId9"/>
    <p:sldLayoutId id="2147493777" r:id="rId10"/>
    <p:sldLayoutId id="2147493778" r:id="rId11"/>
  </p:sldLayoutIdLst>
  <p:txStyles>
    <p:titleStyle>
      <a:lvl1pPr algn="l" rtl="0" eaLnBrk="0" fontAlgn="base" hangingPunct="0">
        <a:spcBef>
          <a:spcPct val="0"/>
        </a:spcBef>
        <a:spcAft>
          <a:spcPct val="0"/>
        </a:spcAft>
        <a:defRPr sz="3000" i="1" kern="1200">
          <a:solidFill>
            <a:schemeClr val="tx2"/>
          </a:solidFill>
          <a:latin typeface="+mj-lt"/>
          <a:ea typeface="+mj-ea"/>
          <a:cs typeface="+mj-cs"/>
        </a:defRPr>
      </a:lvl1pPr>
      <a:lvl2pPr algn="l" rtl="0" eaLnBrk="0" fontAlgn="base" hangingPunct="0">
        <a:spcBef>
          <a:spcPct val="0"/>
        </a:spcBef>
        <a:spcAft>
          <a:spcPct val="0"/>
        </a:spcAft>
        <a:defRPr sz="3000" i="1">
          <a:solidFill>
            <a:schemeClr val="tx2"/>
          </a:solidFill>
          <a:latin typeface="Book Antiqua" charset="0"/>
        </a:defRPr>
      </a:lvl2pPr>
      <a:lvl3pPr algn="l" rtl="0" eaLnBrk="0" fontAlgn="base" hangingPunct="0">
        <a:spcBef>
          <a:spcPct val="0"/>
        </a:spcBef>
        <a:spcAft>
          <a:spcPct val="0"/>
        </a:spcAft>
        <a:defRPr sz="3000" i="1">
          <a:solidFill>
            <a:schemeClr val="tx2"/>
          </a:solidFill>
          <a:latin typeface="Book Antiqua" charset="0"/>
        </a:defRPr>
      </a:lvl3pPr>
      <a:lvl4pPr algn="l" rtl="0" eaLnBrk="0" fontAlgn="base" hangingPunct="0">
        <a:spcBef>
          <a:spcPct val="0"/>
        </a:spcBef>
        <a:spcAft>
          <a:spcPct val="0"/>
        </a:spcAft>
        <a:defRPr sz="3000" i="1">
          <a:solidFill>
            <a:schemeClr val="tx2"/>
          </a:solidFill>
          <a:latin typeface="Book Antiqua" charset="0"/>
        </a:defRPr>
      </a:lvl4pPr>
      <a:lvl5pPr algn="l" rtl="0" eaLnBrk="0" fontAlgn="base" hangingPunct="0">
        <a:spcBef>
          <a:spcPct val="0"/>
        </a:spcBef>
        <a:spcAft>
          <a:spcPct val="0"/>
        </a:spcAft>
        <a:defRPr sz="3000" i="1">
          <a:solidFill>
            <a:schemeClr val="tx2"/>
          </a:solidFill>
          <a:latin typeface="Book Antiqua" charset="0"/>
        </a:defRPr>
      </a:lvl5pPr>
      <a:lvl6pPr marL="342900" algn="l" rtl="0" eaLnBrk="0" fontAlgn="base" hangingPunct="0">
        <a:spcBef>
          <a:spcPct val="0"/>
        </a:spcBef>
        <a:spcAft>
          <a:spcPct val="0"/>
        </a:spcAft>
        <a:defRPr sz="3000" i="1">
          <a:solidFill>
            <a:schemeClr val="tx2"/>
          </a:solidFill>
          <a:latin typeface="Book Antiqua" charset="0"/>
        </a:defRPr>
      </a:lvl6pPr>
      <a:lvl7pPr marL="685800" algn="l" rtl="0" eaLnBrk="0" fontAlgn="base" hangingPunct="0">
        <a:spcBef>
          <a:spcPct val="0"/>
        </a:spcBef>
        <a:spcAft>
          <a:spcPct val="0"/>
        </a:spcAft>
        <a:defRPr sz="3000" i="1">
          <a:solidFill>
            <a:schemeClr val="tx2"/>
          </a:solidFill>
          <a:latin typeface="Book Antiqua" charset="0"/>
        </a:defRPr>
      </a:lvl7pPr>
      <a:lvl8pPr marL="1028700" algn="l" rtl="0" eaLnBrk="0" fontAlgn="base" hangingPunct="0">
        <a:spcBef>
          <a:spcPct val="0"/>
        </a:spcBef>
        <a:spcAft>
          <a:spcPct val="0"/>
        </a:spcAft>
        <a:defRPr sz="3000" i="1">
          <a:solidFill>
            <a:schemeClr val="tx2"/>
          </a:solidFill>
          <a:latin typeface="Book Antiqua" charset="0"/>
        </a:defRPr>
      </a:lvl8pPr>
      <a:lvl9pPr marL="1371600" algn="l" rtl="0" eaLnBrk="0" fontAlgn="base" hangingPunct="0">
        <a:spcBef>
          <a:spcPct val="0"/>
        </a:spcBef>
        <a:spcAft>
          <a:spcPct val="0"/>
        </a:spcAft>
        <a:defRPr sz="3000" i="1">
          <a:solidFill>
            <a:schemeClr val="tx2"/>
          </a:solidFill>
          <a:latin typeface="Book Antiqua" charset="0"/>
        </a:defRPr>
      </a:lvl9pPr>
    </p:titleStyle>
    <p:bodyStyle>
      <a:lvl1pPr marL="257175" indent="-257175" algn="l" rtl="0" eaLnBrk="0" fontAlgn="base" hangingPunct="0">
        <a:spcBef>
          <a:spcPct val="20000"/>
        </a:spcBef>
        <a:spcAft>
          <a:spcPct val="0"/>
        </a:spcAft>
        <a:buClr>
          <a:schemeClr val="tx1"/>
        </a:buClr>
        <a:buSzPct val="75000"/>
        <a:buFont typeface="Wingdings" charset="2"/>
        <a:buChar char="v"/>
        <a:defRPr sz="2100" kern="1200">
          <a:solidFill>
            <a:schemeClr val="tx1"/>
          </a:solidFill>
          <a:latin typeface="+mn-lt"/>
          <a:ea typeface="+mn-ea"/>
          <a:cs typeface="+mn-cs"/>
        </a:defRPr>
      </a:lvl1pPr>
      <a:lvl2pPr marL="557213" indent="-214313" algn="l" rtl="0" eaLnBrk="0" fontAlgn="base" hangingPunct="0">
        <a:spcBef>
          <a:spcPct val="20000"/>
        </a:spcBef>
        <a:spcAft>
          <a:spcPct val="0"/>
        </a:spcAft>
        <a:buClr>
          <a:schemeClr val="tx1"/>
        </a:buClr>
        <a:buFont typeface="Wingdings" charset="2"/>
        <a:buChar char="§"/>
        <a:defRPr sz="1800" kern="1200">
          <a:solidFill>
            <a:schemeClr val="tx1"/>
          </a:solidFill>
          <a:latin typeface="+mn-lt"/>
          <a:ea typeface="+mn-ea"/>
          <a:cs typeface="+mn-cs"/>
        </a:defRPr>
      </a:lvl2pPr>
      <a:lvl3pPr marL="857250" indent="-171450" algn="l" rtl="0" eaLnBrk="0" fontAlgn="base" hangingPunct="0">
        <a:spcBef>
          <a:spcPct val="20000"/>
        </a:spcBef>
        <a:spcAft>
          <a:spcPct val="0"/>
        </a:spcAft>
        <a:buClr>
          <a:schemeClr val="tx1"/>
        </a:buClr>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4pPr>
      <a:lvl5pPr marL="15430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0.xml"/></Relationships>
</file>

<file path=ppt/slides/_rels/slide10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100.xml"/><Relationship Id="rId4" Type="http://schemas.openxmlformats.org/officeDocument/2006/relationships/image" Target="../media/image63.sv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0.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0.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0.xml"/></Relationships>
</file>

<file path=ppt/slides/_rels/slide10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100.xml"/><Relationship Id="rId4" Type="http://schemas.openxmlformats.org/officeDocument/2006/relationships/image" Target="../media/image65.sv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0.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0.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0.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0.xml"/></Relationships>
</file>

<file path=ppt/slides/_rels/slide11.xml.rels><?xml version="1.0" encoding="UTF-8" standalone="yes"?>
<Relationships xmlns="http://schemas.openxmlformats.org/package/2006/relationships"><Relationship Id="rId3" Type="http://schemas.openxmlformats.org/officeDocument/2006/relationships/hyperlink" Target="https://www.datacamp.com/tutorial/normalization-in-sql" TargetMode="External"/><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0.xml"/></Relationships>
</file>

<file path=ppt/slides/_rels/slide11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0.xml"/><Relationship Id="rId1" Type="http://schemas.openxmlformats.org/officeDocument/2006/relationships/slideLayout" Target="../slideLayouts/slideLayout100.xml"/><Relationship Id="rId4" Type="http://schemas.openxmlformats.org/officeDocument/2006/relationships/image" Target="../media/image63.sv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0.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0.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0.xml"/></Relationships>
</file>

<file path=ppt/slides/_rels/slide115.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54.xml"/><Relationship Id="rId1" Type="http://schemas.openxmlformats.org/officeDocument/2006/relationships/slideLayout" Target="../slideLayouts/slideLayout100.xml"/><Relationship Id="rId4" Type="http://schemas.openxmlformats.org/officeDocument/2006/relationships/image" Target="../media/image67.emf"/></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0.xml"/></Relationships>
</file>

<file path=ppt/slides/_rels/slide1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15.xml"/></Relationships>
</file>

<file path=ppt/slides/_rels/slide11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png"/><Relationship Id="rId1" Type="http://schemas.openxmlformats.org/officeDocument/2006/relationships/slideLayout" Target="../slideLayouts/slideLayout12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6.xml"/></Relationships>
</file>

<file path=ppt/slides/_rels/slide123.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60.xml"/><Relationship Id="rId1" Type="http://schemas.openxmlformats.org/officeDocument/2006/relationships/slideLayout" Target="../slideLayouts/slideLayout76.xml"/><Relationship Id="rId4" Type="http://schemas.openxmlformats.org/officeDocument/2006/relationships/image" Target="../media/image71.emf"/></Relationships>
</file>

<file path=ppt/slides/_rels/slide124.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61.xml"/><Relationship Id="rId1" Type="http://schemas.openxmlformats.org/officeDocument/2006/relationships/slideLayout" Target="../slideLayouts/slideLayout7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6.xml"/></Relationships>
</file>

<file path=ppt/slides/_rels/slide126.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63.xml"/><Relationship Id="rId1" Type="http://schemas.openxmlformats.org/officeDocument/2006/relationships/slideLayout" Target="../slideLayouts/slideLayout76.xml"/></Relationships>
</file>

<file path=ppt/slides/_rels/slide127.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64.xml"/><Relationship Id="rId1" Type="http://schemas.openxmlformats.org/officeDocument/2006/relationships/slideLayout" Target="../slideLayouts/slideLayout76.xml"/></Relationships>
</file>

<file path=ppt/slides/_rels/slide128.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65.xml"/><Relationship Id="rId1" Type="http://schemas.openxmlformats.org/officeDocument/2006/relationships/slideLayout" Target="../slideLayouts/slideLayout76.xml"/></Relationships>
</file>

<file path=ppt/slides/_rels/slide129.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66.xml"/><Relationship Id="rId1" Type="http://schemas.openxmlformats.org/officeDocument/2006/relationships/slideLayout" Target="../slideLayouts/slideLayout76.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emf"/></Relationships>
</file>

<file path=ppt/slides/_rels/slide130.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67.xml"/><Relationship Id="rId1" Type="http://schemas.openxmlformats.org/officeDocument/2006/relationships/slideLayout" Target="../slideLayouts/slideLayout7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6.xml"/></Relationships>
</file>

<file path=ppt/slides/_rels/slide13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1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136.xml.rels><?xml version="1.0" encoding="UTF-8" standalone="yes"?>
<Relationships xmlns="http://schemas.openxmlformats.org/package/2006/relationships"><Relationship Id="rId2" Type="http://schemas.openxmlformats.org/officeDocument/2006/relationships/image" Target="../media/image78.tiff"/><Relationship Id="rId1" Type="http://schemas.openxmlformats.org/officeDocument/2006/relationships/slideLayout" Target="../slideLayouts/slideLayout113.xml"/></Relationships>
</file>

<file path=ppt/slides/_rels/slide137.xml.rels><?xml version="1.0" encoding="UTF-8" standalone="yes"?>
<Relationships xmlns="http://schemas.openxmlformats.org/package/2006/relationships"><Relationship Id="rId2" Type="http://schemas.openxmlformats.org/officeDocument/2006/relationships/image" Target="../media/image79.tiff"/><Relationship Id="rId1" Type="http://schemas.openxmlformats.org/officeDocument/2006/relationships/slideLayout" Target="../slideLayouts/slideLayout113.xml"/></Relationships>
</file>

<file path=ppt/slides/_rels/slide138.xml.rels><?xml version="1.0" encoding="UTF-8" standalone="yes"?>
<Relationships xmlns="http://schemas.openxmlformats.org/package/2006/relationships"><Relationship Id="rId2" Type="http://schemas.openxmlformats.org/officeDocument/2006/relationships/image" Target="../media/image80.tiff"/><Relationship Id="rId1" Type="http://schemas.openxmlformats.org/officeDocument/2006/relationships/slideLayout" Target="../slideLayouts/slideLayout113.xml"/></Relationships>
</file>

<file path=ppt/slides/_rels/slide1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png"/><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7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6.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6.xml"/></Relationships>
</file>

<file path=ppt/slides/_rels/slide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8.xml"/><Relationship Id="rId1" Type="http://schemas.openxmlformats.org/officeDocument/2006/relationships/slideLayout" Target="../slideLayouts/slideLayout71.xml"/><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7.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7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7.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70.xml"/></Relationships>
</file>

<file path=ppt/slides/_rels/slide3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9.xml"/><Relationship Id="rId1" Type="http://schemas.openxmlformats.org/officeDocument/2006/relationships/slideLayout" Target="../slideLayouts/slideLayout71.xml"/><Relationship Id="rId4" Type="http://schemas.openxmlformats.org/officeDocument/2006/relationships/image" Target="../media/image1.emf"/></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3.xml"/></Relationships>
</file>

<file path=ppt/slides/_rels/slide41.xml.rels><?xml version="1.0" encoding="UTF-8" standalone="yes"?>
<Relationships xmlns="http://schemas.openxmlformats.org/package/2006/relationships"><Relationship Id="rId8" Type="http://schemas.openxmlformats.org/officeDocument/2006/relationships/hyperlink" Target="https://en.wikipedia.org/wiki/Transactional_memory" TargetMode="External"/><Relationship Id="rId13" Type="http://schemas.openxmlformats.org/officeDocument/2006/relationships/hyperlink" Target="https://en.wikipedia.org/wiki/Isolation_(computer_science)" TargetMode="External"/><Relationship Id="rId3" Type="http://schemas.openxmlformats.org/officeDocument/2006/relationships/hyperlink" Target="https://en.wikipedia.org/wiki/Database" TargetMode="External"/><Relationship Id="rId7" Type="http://schemas.openxmlformats.org/officeDocument/2006/relationships/hyperlink" Target="https://en.wikipedia.org/wiki/Database_transaction" TargetMode="External"/><Relationship Id="rId12" Type="http://schemas.openxmlformats.org/officeDocument/2006/relationships/hyperlink" Target="https://en.wikipedia.org/wiki/Schedule_(computer_science)" TargetMode="External"/><Relationship Id="rId2" Type="http://schemas.openxmlformats.org/officeDocument/2006/relationships/hyperlink" Target="https://en.wikipedia.org/wiki/Concurrency_control" TargetMode="External"/><Relationship Id="rId1" Type="http://schemas.openxmlformats.org/officeDocument/2006/relationships/slideLayout" Target="../slideLayouts/slideLayout53.xml"/><Relationship Id="rId6" Type="http://schemas.openxmlformats.org/officeDocument/2006/relationships/hyperlink" Target="https://en.wikipedia.org/wiki/Transaction_processing" TargetMode="External"/><Relationship Id="rId11" Type="http://schemas.openxmlformats.org/officeDocument/2006/relationships/hyperlink" Target="https://en.wikipedia.org/wiki/Distributed_computing" TargetMode="External"/><Relationship Id="rId5" Type="http://schemas.openxmlformats.org/officeDocument/2006/relationships/hyperlink" Target="https://en.wikipedia.org/wiki/Serializability#cite_note-Weikum01-2" TargetMode="External"/><Relationship Id="rId10" Type="http://schemas.openxmlformats.org/officeDocument/2006/relationships/hyperlink" Target="https://en.wikipedia.org/wiki/Software_transactional_memory" TargetMode="External"/><Relationship Id="rId4" Type="http://schemas.openxmlformats.org/officeDocument/2006/relationships/hyperlink" Target="https://en.wikipedia.org/wiki/Serializability#cite_note-Bernstein87-1" TargetMode="External"/><Relationship Id="rId9" Type="http://schemas.openxmlformats.org/officeDocument/2006/relationships/hyperlink" Target="https://en.wikipedia.org/wiki/Serializability#cite_note-Herlihy1993-3"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3.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3.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3.xml"/></Relationships>
</file>

<file path=ppt/slides/_rels/slide45.xml.rels><?xml version="1.0" encoding="UTF-8" standalone="yes"?>
<Relationships xmlns="http://schemas.openxmlformats.org/package/2006/relationships"><Relationship Id="rId3" Type="http://schemas.openxmlformats.org/officeDocument/2006/relationships/hyperlink" Target="https://en.wikipedia.org/wiki/Isolation_(database_systems)" TargetMode="External"/><Relationship Id="rId2" Type="http://schemas.openxmlformats.org/officeDocument/2006/relationships/hyperlink" Target="https://en.wikipedia.org/wiki/Schedule_(computer_science)" TargetMode="External"/><Relationship Id="rId1" Type="http://schemas.openxmlformats.org/officeDocument/2006/relationships/slideLayout" Target="../slideLayouts/slideLayout53.xml"/><Relationship Id="rId4" Type="http://schemas.openxmlformats.org/officeDocument/2006/relationships/hyperlink" Target="https://en.wikipedia.org/wiki/Database_transaction"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9.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3.xml"/></Relationships>
</file>

<file path=ppt/slides/_rels/slide49.xml.rels><?xml version="1.0" encoding="UTF-8" standalone="yes"?>
<Relationships xmlns="http://schemas.openxmlformats.org/package/2006/relationships"><Relationship Id="rId8" Type="http://schemas.openxmlformats.org/officeDocument/2006/relationships/hyperlink" Target="https://en.wikipedia.org/wiki/Isolation_(database_systems)#Non-repeatable_reads" TargetMode="External"/><Relationship Id="rId3" Type="http://schemas.openxmlformats.org/officeDocument/2006/relationships/hyperlink" Target="https://en.wikipedia.org/wiki/Serializability" TargetMode="External"/><Relationship Id="rId7" Type="http://schemas.openxmlformats.org/officeDocument/2006/relationships/hyperlink" Target="https://en.wikipedia.org/wiki/Isolation_(database_systems)#cite_note-4" TargetMode="External"/><Relationship Id="rId2" Type="http://schemas.openxmlformats.org/officeDocument/2006/relationships/hyperlink" Target="https://en.wikipedia.org/wiki/Concurrency_control" TargetMode="External"/><Relationship Id="rId1" Type="http://schemas.openxmlformats.org/officeDocument/2006/relationships/slideLayout" Target="../slideLayouts/slideLayout53.xml"/><Relationship Id="rId6" Type="http://schemas.openxmlformats.org/officeDocument/2006/relationships/hyperlink" Target="https://en.wikipedia.org/wiki/Isolation_(database_systems)#cite_note-3" TargetMode="External"/><Relationship Id="rId5" Type="http://schemas.openxmlformats.org/officeDocument/2006/relationships/hyperlink" Target="https://en.wikipedia.org/wiki/Isolation_(database_systems)#Phantom_reads" TargetMode="External"/><Relationship Id="rId4" Type="http://schemas.openxmlformats.org/officeDocument/2006/relationships/hyperlink" Target="https://en.wikipedia.org/wiki/Select_(SQL)" TargetMode="External"/><Relationship Id="rId9" Type="http://schemas.openxmlformats.org/officeDocument/2006/relationships/hyperlink" Target="https://en.wikipedia.org/wiki/Isolation_(database_systems)#Dirty_read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3.xml"/></Relationships>
</file>

<file path=ppt/slides/_rels/slide5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2.xml"/><Relationship Id="rId1" Type="http://schemas.openxmlformats.org/officeDocument/2006/relationships/slideLayout" Target="../slideLayouts/slideLayout53.xml"/><Relationship Id="rId4" Type="http://schemas.openxmlformats.org/officeDocument/2006/relationships/image" Target="../media/image1.emf"/></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3.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3.xml"/></Relationships>
</file>

<file path=ppt/slides/_rels/slide54.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png"/><Relationship Id="rId1" Type="http://schemas.openxmlformats.org/officeDocument/2006/relationships/slideLayout" Target="../slideLayouts/slideLayout53.xml"/></Relationships>
</file>

<file path=ppt/slides/_rels/slide5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7.xml"/></Relationships>
</file>

<file path=ppt/slides/_rels/slide5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6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7.xml"/></Relationships>
</file>

<file path=ppt/slides/_rels/slide62.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146.xml"/></Relationships>
</file>

<file path=ppt/slides/_rels/slide63.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146.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3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6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46.xml"/><Relationship Id="rId5" Type="http://schemas.openxmlformats.org/officeDocument/2006/relationships/image" Target="../media/image35.tiff"/><Relationship Id="rId4" Type="http://schemas.openxmlformats.org/officeDocument/2006/relationships/image" Target="../media/image34.png"/></Relationships>
</file>

<file path=ppt/slides/_rels/slide6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4.xml"/><Relationship Id="rId1" Type="http://schemas.openxmlformats.org/officeDocument/2006/relationships/slideLayout" Target="../slideLayouts/slideLayout162.xml"/><Relationship Id="rId4" Type="http://schemas.openxmlformats.org/officeDocument/2006/relationships/image" Target="../media/image1.emf"/></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9.xml"/></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149.xml"/><Relationship Id="rId4" Type="http://schemas.openxmlformats.org/officeDocument/2006/relationships/image" Target="../media/image37.sv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7.xml"/><Relationship Id="rId1" Type="http://schemas.openxmlformats.org/officeDocument/2006/relationships/slideLayout" Target="../slideLayouts/slideLayout149.xml"/></Relationships>
</file>

<file path=ppt/slides/_rels/slide7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149.xml"/><Relationship Id="rId4" Type="http://schemas.openxmlformats.org/officeDocument/2006/relationships/image" Target="../media/image40.sv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9.xml"/></Relationships>
</file>

<file path=ppt/slides/_rels/slide7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149.xml"/><Relationship Id="rId5" Type="http://schemas.openxmlformats.org/officeDocument/2006/relationships/image" Target="../media/image43.png"/><Relationship Id="rId4" Type="http://schemas.openxmlformats.org/officeDocument/2006/relationships/image" Target="../media/image42.svg"/></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7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9.xml"/></Relationships>
</file>

<file path=ppt/slides/_rels/slide7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49.xml"/></Relationships>
</file>

<file path=ppt/slides/_rels/slide7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49.xml"/></Relationships>
</file>

<file path=ppt/slides/_rels/slide7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49.xml"/></Relationships>
</file>

<file path=ppt/slides/_rels/slide7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4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49.xml"/></Relationships>
</file>

<file path=ppt/slides/_rels/slide8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149.xml"/><Relationship Id="rId4" Type="http://schemas.openxmlformats.org/officeDocument/2006/relationships/image" Target="../media/image51.svg"/></Relationships>
</file>

<file path=ppt/slides/_rels/slide8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149.xml"/><Relationship Id="rId4" Type="http://schemas.openxmlformats.org/officeDocument/2006/relationships/image" Target="../media/image53.svg"/></Relationships>
</file>

<file path=ppt/slides/_rels/slide8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1.emf"/></Relationships>
</file>

<file path=ppt/slides/_rels/slide8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1.emf"/></Relationships>
</file>

<file path=ppt/slides/_rels/slide8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9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5.xml"/><Relationship Id="rId1" Type="http://schemas.openxmlformats.org/officeDocument/2006/relationships/slideLayout" Target="../slideLayouts/slideLayout9.xml"/><Relationship Id="rId4" Type="http://schemas.openxmlformats.org/officeDocument/2006/relationships/image" Target="../media/image1.em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2.xml"/></Relationships>
</file>

<file path=ppt/slides/_rels/slide9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2.xml"/></Relationships>
</file>

<file path=ppt/slides/_rels/slide94.xml.rels><?xml version="1.0" encoding="UTF-8" standalone="yes"?>
<Relationships xmlns="http://schemas.openxmlformats.org/package/2006/relationships"><Relationship Id="rId2" Type="http://schemas.openxmlformats.org/officeDocument/2006/relationships/image" Target="../media/image59.tiff"/><Relationship Id="rId1" Type="http://schemas.openxmlformats.org/officeDocument/2006/relationships/slideLayout" Target="../slideLayouts/slideLayout22.xml"/></Relationships>
</file>

<file path=ppt/slides/_rels/slide95.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22.xml"/></Relationships>
</file>

<file path=ppt/slides/_rels/slide96.xml.rels><?xml version="1.0" encoding="UTF-8" standalone="yes"?>
<Relationships xmlns="http://schemas.openxmlformats.org/package/2006/relationships"><Relationship Id="rId3" Type="http://schemas.openxmlformats.org/officeDocument/2006/relationships/hyperlink" Target="http://localhost:5001/f23_imdb_clean/name_basics?deathYear=2023&amp;birthyear=1960" TargetMode="External"/><Relationship Id="rId2" Type="http://schemas.openxmlformats.org/officeDocument/2006/relationships/hyperlink" Target="http://localhost:5001/f23_imdb_clean/name_basics/nm0000158" TargetMode="External"/><Relationship Id="rId1" Type="http://schemas.openxmlformats.org/officeDocument/2006/relationships/slideLayout" Target="../slideLayouts/slideLayout24.xml"/></Relationships>
</file>

<file path=ppt/slides/_rels/slide9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6.xml"/><Relationship Id="rId1" Type="http://schemas.openxmlformats.org/officeDocument/2006/relationships/slideLayout" Target="../slideLayouts/slideLayout22.xml"/><Relationship Id="rId4" Type="http://schemas.openxmlformats.org/officeDocument/2006/relationships/image" Target="../media/image1.emf"/></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0.xml"/></Relationships>
</file>

<file path=ppt/slides/_rels/slide99.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38.xml"/><Relationship Id="rId1" Type="http://schemas.openxmlformats.org/officeDocument/2006/relationships/slideLayout" Target="../slideLayouts/slideLayout10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1" y="438150"/>
            <a:ext cx="9143999"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W4111 – Introduction to Databases</a:t>
            </a:r>
            <a:br>
              <a:rPr lang="en-US" altLang="en-US" sz="3200" i="1" dirty="0"/>
            </a:br>
            <a:r>
              <a:rPr lang="en-US" altLang="en-US" sz="3200" i="1" dirty="0"/>
              <a:t>Lecture 11: Module II (4), NoSQL (4)</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CD268E-DC0D-A064-261D-D6F9B3A7FE49}"/>
            </a:ext>
          </a:extLst>
        </p:cNvPr>
        <p:cNvGrpSpPr/>
        <p:nvPr/>
      </p:nvGrpSpPr>
      <p:grpSpPr>
        <a:xfrm>
          <a:off x="0" y="0"/>
          <a:ext cx="0" cy="0"/>
          <a:chOff x="0" y="0"/>
          <a:chExt cx="0" cy="0"/>
        </a:xfrm>
      </p:grpSpPr>
      <p:sp>
        <p:nvSpPr>
          <p:cNvPr id="793602" name="Rectangle 2">
            <a:extLst>
              <a:ext uri="{FF2B5EF4-FFF2-40B4-BE49-F238E27FC236}">
                <a16:creationId xmlns:a16="http://schemas.microsoft.com/office/drawing/2014/main" id="{33BD7D75-D129-E473-DEA2-57C67CF5145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Denormalization for Performance</a:t>
            </a:r>
          </a:p>
        </p:txBody>
      </p:sp>
      <p:sp>
        <p:nvSpPr>
          <p:cNvPr id="102402" name="Rectangle 3">
            <a:extLst>
              <a:ext uri="{FF2B5EF4-FFF2-40B4-BE49-F238E27FC236}">
                <a16:creationId xmlns:a16="http://schemas.microsoft.com/office/drawing/2014/main" id="{DB900C8D-4800-125F-867E-4CFEFEA1B32B}"/>
              </a:ext>
            </a:extLst>
          </p:cNvPr>
          <p:cNvSpPr>
            <a:spLocks noGrp="1" noChangeArrowheads="1"/>
          </p:cNvSpPr>
          <p:nvPr>
            <p:ph type="body" idx="1"/>
          </p:nvPr>
        </p:nvSpPr>
        <p:spPr>
          <a:xfrm>
            <a:off x="228600" y="858441"/>
            <a:ext cx="8001000" cy="3094434"/>
          </a:xfrm>
        </p:spPr>
        <p:txBody>
          <a:bodyPr/>
          <a:lstStyle/>
          <a:p>
            <a:r>
              <a:rPr lang="en-US" altLang="en-US" dirty="0"/>
              <a:t>May want to use non-normalized schema for performance</a:t>
            </a:r>
          </a:p>
          <a:p>
            <a:r>
              <a:rPr lang="en-US" altLang="en-US" dirty="0"/>
              <a:t>For example, displaying </a:t>
            </a:r>
            <a:r>
              <a:rPr lang="en-US" altLang="en-US" i="1" dirty="0" err="1"/>
              <a:t>prereqs</a:t>
            </a:r>
            <a:r>
              <a:rPr lang="en-US" altLang="en-US" dirty="0"/>
              <a:t> along with </a:t>
            </a:r>
            <a:r>
              <a:rPr lang="en-US" altLang="en-US" i="1" dirty="0" err="1"/>
              <a:t>course_id</a:t>
            </a:r>
            <a:r>
              <a:rPr lang="en-US" altLang="en-US" i="1" dirty="0"/>
              <a:t>, </a:t>
            </a:r>
            <a:r>
              <a:rPr lang="en-US" altLang="en-US" dirty="0"/>
              <a:t> and </a:t>
            </a:r>
            <a:r>
              <a:rPr lang="en-US" altLang="en-US" i="1" dirty="0"/>
              <a:t>title</a:t>
            </a:r>
            <a:r>
              <a:rPr lang="en-US" altLang="en-US" dirty="0"/>
              <a:t> requires join of </a:t>
            </a:r>
            <a:r>
              <a:rPr lang="en-US" altLang="en-US" i="1" dirty="0"/>
              <a:t>course</a:t>
            </a:r>
            <a:r>
              <a:rPr lang="en-US" altLang="en-US" dirty="0"/>
              <a:t> with </a:t>
            </a:r>
            <a:r>
              <a:rPr lang="en-US" altLang="en-US" i="1" dirty="0" err="1"/>
              <a:t>prereq</a:t>
            </a:r>
            <a:endParaRPr lang="en-US" altLang="en-US" i="1" dirty="0"/>
          </a:p>
          <a:p>
            <a:r>
              <a:rPr lang="en-US" altLang="en-US" dirty="0"/>
              <a:t>Alternative 1:  Use denormalized relation containing attributes of </a:t>
            </a:r>
            <a:r>
              <a:rPr lang="en-US" altLang="en-US" i="1" dirty="0"/>
              <a:t>course</a:t>
            </a:r>
            <a:r>
              <a:rPr lang="en-US" altLang="en-US" dirty="0"/>
              <a:t> as well as </a:t>
            </a:r>
            <a:r>
              <a:rPr lang="en-US" altLang="en-US" i="1" dirty="0" err="1"/>
              <a:t>prereq</a:t>
            </a:r>
            <a:r>
              <a:rPr lang="en-US" altLang="en-US" dirty="0"/>
              <a:t> with all above attributes</a:t>
            </a:r>
          </a:p>
          <a:p>
            <a:pPr lvl="1"/>
            <a:r>
              <a:rPr lang="en-US" altLang="en-US" dirty="0">
                <a:ea typeface="ＭＳ Ｐゴシック" panose="020B0600070205080204" pitchFamily="34" charset="-128"/>
              </a:rPr>
              <a:t>faster lookup</a:t>
            </a:r>
          </a:p>
          <a:p>
            <a:pPr lvl="1"/>
            <a:r>
              <a:rPr lang="en-US" altLang="en-US" dirty="0">
                <a:ea typeface="ＭＳ Ｐゴシック" panose="020B0600070205080204" pitchFamily="34" charset="-128"/>
              </a:rPr>
              <a:t>extra space and extra execution time for updates</a:t>
            </a:r>
          </a:p>
          <a:p>
            <a:pPr lvl="1"/>
            <a:r>
              <a:rPr lang="en-US" altLang="en-US" dirty="0">
                <a:ea typeface="ＭＳ Ｐゴシック" panose="020B0600070205080204" pitchFamily="34" charset="-128"/>
              </a:rPr>
              <a:t>extra coding work for programmer and possibility of error in extra code</a:t>
            </a:r>
          </a:p>
          <a:p>
            <a:r>
              <a:rPr lang="en-US" altLang="en-US" dirty="0"/>
              <a:t>Alternative 2: use a materialized view defined a </a:t>
            </a:r>
            <a:r>
              <a:rPr lang="en-US" altLang="en-US" i="1" dirty="0"/>
              <a:t>course</a:t>
            </a:r>
            <a:r>
              <a:rPr lang="en-US" altLang="en-US" dirty="0"/>
              <a:t>      </a:t>
            </a:r>
            <a:r>
              <a:rPr lang="en-US" altLang="en-US" i="1" dirty="0" err="1"/>
              <a:t>prereq</a:t>
            </a:r>
            <a:endParaRPr lang="en-US" altLang="en-US" i="1" dirty="0"/>
          </a:p>
          <a:p>
            <a:pPr lvl="1"/>
            <a:r>
              <a:rPr lang="en-US" altLang="en-US" dirty="0">
                <a:ea typeface="ＭＳ Ｐゴシック" panose="020B0600070205080204" pitchFamily="34" charset="-128"/>
              </a:rPr>
              <a:t>Benefits and drawbacks same as above, except no extra coding work for programmer and avoids possible errors</a:t>
            </a:r>
          </a:p>
        </p:txBody>
      </p:sp>
      <p:sp>
        <p:nvSpPr>
          <p:cNvPr id="102403" name="Freeform 4">
            <a:extLst>
              <a:ext uri="{FF2B5EF4-FFF2-40B4-BE49-F238E27FC236}">
                <a16:creationId xmlns:a16="http://schemas.microsoft.com/office/drawing/2014/main" id="{983912C5-929E-98E9-4148-199131124D4D}"/>
              </a:ext>
            </a:extLst>
          </p:cNvPr>
          <p:cNvSpPr>
            <a:spLocks/>
          </p:cNvSpPr>
          <p:nvPr/>
        </p:nvSpPr>
        <p:spPr bwMode="auto">
          <a:xfrm>
            <a:off x="6248400" y="3790950"/>
            <a:ext cx="107156" cy="107156"/>
          </a:xfrm>
          <a:custGeom>
            <a:avLst/>
            <a:gdLst>
              <a:gd name="T0" fmla="*/ 0 w 182"/>
              <a:gd name="T1" fmla="*/ 0 h 182"/>
              <a:gd name="T2" fmla="*/ 0 w 182"/>
              <a:gd name="T3" fmla="*/ 2147483646 h 182"/>
              <a:gd name="T4" fmla="*/ 2147483646 w 182"/>
              <a:gd name="T5" fmla="*/ 0 h 182"/>
              <a:gd name="T6" fmla="*/ 2147483646 w 182"/>
              <a:gd name="T7" fmla="*/ 2147483646 h 182"/>
              <a:gd name="T8" fmla="*/ 0 w 182"/>
              <a:gd name="T9" fmla="*/ 0 h 182"/>
              <a:gd name="T10" fmla="*/ 0 60000 65536"/>
              <a:gd name="T11" fmla="*/ 0 60000 65536"/>
              <a:gd name="T12" fmla="*/ 0 60000 65536"/>
              <a:gd name="T13" fmla="*/ 0 60000 65536"/>
              <a:gd name="T14" fmla="*/ 0 60000 65536"/>
              <a:gd name="T15" fmla="*/ 0 w 182"/>
              <a:gd name="T16" fmla="*/ 0 h 182"/>
              <a:gd name="T17" fmla="*/ 182 w 182"/>
              <a:gd name="T18" fmla="*/ 182 h 182"/>
            </a:gdLst>
            <a:ahLst/>
            <a:cxnLst>
              <a:cxn ang="T10">
                <a:pos x="T0" y="T1"/>
              </a:cxn>
              <a:cxn ang="T11">
                <a:pos x="T2" y="T3"/>
              </a:cxn>
              <a:cxn ang="T12">
                <a:pos x="T4" y="T5"/>
              </a:cxn>
              <a:cxn ang="T13">
                <a:pos x="T6" y="T7"/>
              </a:cxn>
              <a:cxn ang="T14">
                <a:pos x="T8" y="T9"/>
              </a:cxn>
            </a:cxnLst>
            <a:rect l="T15" t="T16" r="T17" b="T18"/>
            <a:pathLst>
              <a:path w="182" h="182">
                <a:moveTo>
                  <a:pt x="0" y="0"/>
                </a:moveTo>
                <a:lnTo>
                  <a:pt x="0" y="182"/>
                </a:lnTo>
                <a:lnTo>
                  <a:pt x="182" y="0"/>
                </a:lnTo>
                <a:lnTo>
                  <a:pt x="182" y="182"/>
                </a:lnTo>
                <a:lnTo>
                  <a:pt x="0" y="0"/>
                </a:lnTo>
                <a:close/>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Tree>
    <p:extLst>
      <p:ext uri="{BB962C8B-B14F-4D97-AF65-F5344CB8AC3E}">
        <p14:creationId xmlns:p14="http://schemas.microsoft.com/office/powerpoint/2010/main" val="16901758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Lock-Based Protocols (Cont.)</a:t>
            </a:r>
          </a:p>
        </p:txBody>
      </p:sp>
      <p:sp>
        <p:nvSpPr>
          <p:cNvPr id="8195" name="Rectangle 3"/>
          <p:cNvSpPr>
            <a:spLocks noGrp="1" noChangeArrowheads="1"/>
          </p:cNvSpPr>
          <p:nvPr>
            <p:ph idx="1"/>
          </p:nvPr>
        </p:nvSpPr>
        <p:spPr>
          <a:xfrm>
            <a:off x="1662344" y="826873"/>
            <a:ext cx="6114819" cy="4025979"/>
          </a:xfrm>
        </p:spPr>
        <p:txBody>
          <a:bodyPr/>
          <a:lstStyle/>
          <a:p>
            <a:r>
              <a:rPr lang="en-US" altLang="en-US" dirty="0"/>
              <a:t>Example of a transaction performing locking:</a:t>
            </a:r>
          </a:p>
          <a:p>
            <a:pPr>
              <a:buFont typeface="Monotype Sorts" charset="2"/>
              <a:buNone/>
            </a:pPr>
            <a:r>
              <a:rPr lang="en-US" altLang="en-US" dirty="0"/>
              <a:t>                       </a:t>
            </a:r>
            <a:r>
              <a:rPr lang="en-US" altLang="en-US" i="1" dirty="0"/>
              <a:t>T</a:t>
            </a:r>
            <a:r>
              <a:rPr lang="en-US" altLang="en-US" i="1" baseline="-25000" dirty="0"/>
              <a:t>2</a:t>
            </a:r>
            <a:r>
              <a:rPr lang="en-US" altLang="en-US" dirty="0"/>
              <a:t>:</a:t>
            </a:r>
            <a:r>
              <a:rPr lang="en-US" altLang="en-US" b="1" dirty="0"/>
              <a:t> lock-S</a:t>
            </a:r>
            <a:r>
              <a:rPr lang="en-US" altLang="en-US" i="1" dirty="0"/>
              <a:t>(A)</a:t>
            </a:r>
            <a:r>
              <a:rPr lang="en-US" altLang="en-US" dirty="0"/>
              <a:t>;</a:t>
            </a:r>
          </a:p>
          <a:p>
            <a:pPr>
              <a:buFont typeface="Monotype Sorts" charset="2"/>
              <a:buNone/>
            </a:pPr>
            <a:r>
              <a:rPr lang="en-US" altLang="en-US" b="1" dirty="0"/>
              <a:t>                             read </a:t>
            </a:r>
            <a:r>
              <a:rPr lang="en-US" altLang="en-US" i="1" dirty="0"/>
              <a:t>(A)</a:t>
            </a:r>
            <a:r>
              <a:rPr lang="en-US" altLang="en-US" dirty="0"/>
              <a:t>;</a:t>
            </a:r>
          </a:p>
          <a:p>
            <a:pPr>
              <a:buFont typeface="Monotype Sorts" charset="2"/>
              <a:buNone/>
            </a:pPr>
            <a:r>
              <a:rPr lang="en-US" altLang="en-US" b="1" dirty="0"/>
              <a:t>                             unlock</a:t>
            </a:r>
            <a:r>
              <a:rPr lang="en-US" altLang="en-US" i="1" dirty="0"/>
              <a:t>(A)</a:t>
            </a:r>
            <a:r>
              <a:rPr lang="en-US" altLang="en-US" dirty="0"/>
              <a:t>;</a:t>
            </a:r>
          </a:p>
          <a:p>
            <a:pPr>
              <a:buFont typeface="Monotype Sorts" charset="2"/>
              <a:buNone/>
            </a:pPr>
            <a:endParaRPr lang="en-US" altLang="en-US" dirty="0"/>
          </a:p>
          <a:p>
            <a:pPr>
              <a:buFont typeface="Monotype Sorts" charset="2"/>
              <a:buNone/>
            </a:pPr>
            <a:r>
              <a:rPr lang="en-US" altLang="en-US" b="1" dirty="0"/>
              <a:t>                             lock-S</a:t>
            </a:r>
            <a:r>
              <a:rPr lang="en-US" altLang="en-US" i="1" dirty="0"/>
              <a:t>(B)</a:t>
            </a:r>
            <a:r>
              <a:rPr lang="en-US" altLang="en-US" dirty="0"/>
              <a:t>;</a:t>
            </a:r>
          </a:p>
          <a:p>
            <a:pPr>
              <a:buFont typeface="Monotype Sorts" charset="2"/>
              <a:buNone/>
            </a:pPr>
            <a:r>
              <a:rPr lang="en-US" altLang="en-US" b="1" dirty="0"/>
              <a:t>                             read </a:t>
            </a:r>
            <a:r>
              <a:rPr lang="en-US" altLang="en-US" i="1" dirty="0"/>
              <a:t>(B)</a:t>
            </a:r>
            <a:r>
              <a:rPr lang="en-US" altLang="en-US" dirty="0"/>
              <a:t>;</a:t>
            </a:r>
          </a:p>
          <a:p>
            <a:pPr>
              <a:buFont typeface="Monotype Sorts" charset="2"/>
              <a:buNone/>
            </a:pPr>
            <a:r>
              <a:rPr lang="en-US" altLang="en-US" b="1" dirty="0"/>
              <a:t>                             unlock</a:t>
            </a:r>
            <a:r>
              <a:rPr lang="en-US" altLang="en-US" i="1" dirty="0"/>
              <a:t>(B)</a:t>
            </a:r>
            <a:r>
              <a:rPr lang="en-US" altLang="en-US" dirty="0"/>
              <a:t>;</a:t>
            </a:r>
          </a:p>
          <a:p>
            <a:pPr>
              <a:buFont typeface="Monotype Sorts" charset="2"/>
              <a:buNone/>
            </a:pPr>
            <a:r>
              <a:rPr lang="en-US" altLang="en-US" b="1" dirty="0"/>
              <a:t>                             display</a:t>
            </a:r>
            <a:r>
              <a:rPr lang="en-US" altLang="en-US" i="1" dirty="0"/>
              <a:t>(A+B)</a:t>
            </a:r>
          </a:p>
          <a:p>
            <a:r>
              <a:rPr lang="en-US" altLang="en-US" dirty="0"/>
              <a:t>Locking as above is </a:t>
            </a:r>
            <a:r>
              <a:rPr lang="en-US" altLang="en-US" i="1" u="sng" dirty="0"/>
              <a:t>not sufficient </a:t>
            </a:r>
            <a:r>
              <a:rPr lang="en-US" altLang="en-US" dirty="0"/>
              <a:t>to guarantee serializability</a:t>
            </a:r>
          </a:p>
        </p:txBody>
      </p:sp>
    </p:spTree>
    <p:extLst>
      <p:ext uri="{BB962C8B-B14F-4D97-AF65-F5344CB8AC3E}">
        <p14:creationId xmlns:p14="http://schemas.microsoft.com/office/powerpoint/2010/main" val="2558145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9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19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19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195">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195">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195">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195">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19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uiExpand="1"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Deadlock</a:t>
            </a:r>
          </a:p>
        </p:txBody>
      </p:sp>
      <p:sp>
        <p:nvSpPr>
          <p:cNvPr id="9219" name="Rectangle 3"/>
          <p:cNvSpPr>
            <a:spLocks noGrp="1" noChangeArrowheads="1"/>
          </p:cNvSpPr>
          <p:nvPr>
            <p:ph idx="1"/>
          </p:nvPr>
        </p:nvSpPr>
        <p:spPr>
          <a:xfrm>
            <a:off x="1662343" y="826873"/>
            <a:ext cx="5699465" cy="4025979"/>
          </a:xfrm>
        </p:spPr>
        <p:txBody>
          <a:bodyPr/>
          <a:lstStyle/>
          <a:p>
            <a:pPr>
              <a:lnSpc>
                <a:spcPct val="90000"/>
              </a:lnSpc>
            </a:pPr>
            <a:r>
              <a:rPr lang="en-US" altLang="en-US" dirty="0"/>
              <a:t>Consider the partial schedule</a:t>
            </a:r>
          </a:p>
          <a:p>
            <a:pPr>
              <a:lnSpc>
                <a:spcPct val="90000"/>
              </a:lnSpc>
            </a:pPr>
            <a:endParaRPr lang="en-US" altLang="en-US" dirty="0"/>
          </a:p>
          <a:p>
            <a:pPr>
              <a:lnSpc>
                <a:spcPct val="90000"/>
              </a:lnSpc>
            </a:pPr>
            <a:endParaRPr lang="en-US" altLang="en-US" dirty="0"/>
          </a:p>
          <a:p>
            <a:pPr>
              <a:lnSpc>
                <a:spcPct val="90000"/>
              </a:lnSpc>
            </a:pPr>
            <a:endParaRPr lang="en-US" altLang="en-US" dirty="0"/>
          </a:p>
          <a:p>
            <a:pPr>
              <a:lnSpc>
                <a:spcPct val="90000"/>
              </a:lnSpc>
              <a:buFont typeface="Monotype Sorts" charset="2"/>
              <a:buNone/>
            </a:pPr>
            <a:br>
              <a:rPr lang="en-US" altLang="en-US" dirty="0"/>
            </a:br>
            <a:endParaRPr lang="en-US" altLang="en-US" dirty="0"/>
          </a:p>
          <a:p>
            <a:pPr marL="0" indent="0">
              <a:lnSpc>
                <a:spcPct val="90000"/>
              </a:lnSpc>
              <a:buNone/>
            </a:pPr>
            <a:endParaRPr lang="en-US" altLang="en-US" dirty="0"/>
          </a:p>
          <a:p>
            <a:pPr>
              <a:lnSpc>
                <a:spcPct val="90000"/>
              </a:lnSpc>
              <a:buFont typeface="Monotype Sorts" charset="2"/>
              <a:buNone/>
            </a:pPr>
            <a:endParaRPr lang="en-US" altLang="en-US" dirty="0"/>
          </a:p>
          <a:p>
            <a:pPr>
              <a:lnSpc>
                <a:spcPct val="90000"/>
              </a:lnSpc>
              <a:buFont typeface="Monotype Sorts" charset="2"/>
              <a:buNone/>
            </a:pPr>
            <a:endParaRPr lang="en-US" altLang="en-US" dirty="0"/>
          </a:p>
          <a:p>
            <a:pPr>
              <a:lnSpc>
                <a:spcPct val="90000"/>
              </a:lnSpc>
            </a:pPr>
            <a:r>
              <a:rPr lang="en-US" altLang="en-US" dirty="0"/>
              <a:t>Neither </a:t>
            </a:r>
            <a:r>
              <a:rPr lang="en-US" altLang="en-US" i="1" dirty="0"/>
              <a:t>T</a:t>
            </a:r>
            <a:r>
              <a:rPr lang="en-US" altLang="en-US" i="1" baseline="-25000" dirty="0"/>
              <a:t>3</a:t>
            </a:r>
            <a:r>
              <a:rPr lang="en-US" altLang="en-US" dirty="0"/>
              <a:t> nor </a:t>
            </a:r>
            <a:r>
              <a:rPr lang="en-US" altLang="en-US" i="1" dirty="0"/>
              <a:t>T</a:t>
            </a:r>
            <a:r>
              <a:rPr lang="en-US" altLang="en-US" i="1" baseline="-25000" dirty="0"/>
              <a:t>4</a:t>
            </a:r>
            <a:r>
              <a:rPr lang="en-US" altLang="en-US" dirty="0"/>
              <a:t> can make progress — executing  </a:t>
            </a:r>
            <a:r>
              <a:rPr lang="en-US" altLang="en-US" b="1" dirty="0"/>
              <a:t>lock-S</a:t>
            </a:r>
            <a:r>
              <a:rPr lang="en-US" altLang="en-US" i="1" dirty="0"/>
              <a:t>(B)</a:t>
            </a:r>
            <a:r>
              <a:rPr lang="en-US" altLang="en-US" dirty="0"/>
              <a:t> causes </a:t>
            </a:r>
            <a:r>
              <a:rPr lang="en-US" altLang="en-US" i="1" dirty="0"/>
              <a:t>T</a:t>
            </a:r>
            <a:r>
              <a:rPr lang="en-US" altLang="en-US" i="1" baseline="-25000" dirty="0"/>
              <a:t>4</a:t>
            </a:r>
            <a:r>
              <a:rPr lang="en-US" altLang="en-US" dirty="0"/>
              <a:t> to wait for </a:t>
            </a:r>
            <a:r>
              <a:rPr lang="en-US" altLang="en-US" i="1" dirty="0"/>
              <a:t>T</a:t>
            </a:r>
            <a:r>
              <a:rPr lang="en-US" altLang="en-US" i="1" baseline="-25000" dirty="0"/>
              <a:t>3</a:t>
            </a:r>
            <a:r>
              <a:rPr lang="en-US" altLang="en-US" dirty="0"/>
              <a:t> to release its lock on </a:t>
            </a:r>
            <a:r>
              <a:rPr lang="en-US" altLang="en-US" i="1" dirty="0"/>
              <a:t>B</a:t>
            </a:r>
            <a:r>
              <a:rPr lang="en-US" altLang="en-US" dirty="0"/>
              <a:t>, while executing  </a:t>
            </a:r>
            <a:r>
              <a:rPr lang="en-US" altLang="en-US" b="1" dirty="0"/>
              <a:t>lock-X</a:t>
            </a:r>
            <a:r>
              <a:rPr lang="en-US" altLang="en-US" i="1" dirty="0"/>
              <a:t>(A)</a:t>
            </a:r>
            <a:r>
              <a:rPr lang="en-US" altLang="en-US" dirty="0"/>
              <a:t> causes </a:t>
            </a:r>
            <a:r>
              <a:rPr lang="en-US" altLang="en-US" i="1" dirty="0"/>
              <a:t>T</a:t>
            </a:r>
            <a:r>
              <a:rPr lang="en-US" altLang="en-US" i="1" baseline="-25000" dirty="0"/>
              <a:t>3</a:t>
            </a:r>
            <a:r>
              <a:rPr lang="en-US" altLang="en-US" i="1" dirty="0"/>
              <a:t> </a:t>
            </a:r>
            <a:r>
              <a:rPr lang="en-US" altLang="en-US" dirty="0"/>
              <a:t> to wait for </a:t>
            </a:r>
            <a:r>
              <a:rPr lang="en-US" altLang="en-US" i="1" dirty="0"/>
              <a:t>T</a:t>
            </a:r>
            <a:r>
              <a:rPr lang="en-US" altLang="en-US" i="1" baseline="-25000" dirty="0"/>
              <a:t>4</a:t>
            </a:r>
            <a:r>
              <a:rPr lang="en-US" altLang="en-US" dirty="0"/>
              <a:t> to release its lock on </a:t>
            </a:r>
            <a:r>
              <a:rPr lang="en-US" altLang="en-US" i="1" dirty="0"/>
              <a:t>A</a:t>
            </a:r>
            <a:r>
              <a:rPr lang="en-US" altLang="en-US" dirty="0"/>
              <a:t>.</a:t>
            </a:r>
          </a:p>
          <a:p>
            <a:pPr>
              <a:lnSpc>
                <a:spcPct val="90000"/>
              </a:lnSpc>
            </a:pPr>
            <a:r>
              <a:rPr lang="en-US" altLang="en-US" dirty="0"/>
              <a:t>Such a situation is called a </a:t>
            </a:r>
            <a:r>
              <a:rPr lang="en-US" altLang="en-US" b="1" dirty="0">
                <a:solidFill>
                  <a:srgbClr val="002060"/>
                </a:solidFill>
              </a:rPr>
              <a:t>deadlock</a:t>
            </a:r>
            <a:r>
              <a:rPr lang="en-US" altLang="en-US" dirty="0"/>
              <a:t>. </a:t>
            </a:r>
          </a:p>
          <a:p>
            <a:pPr lvl="1">
              <a:lnSpc>
                <a:spcPct val="90000"/>
              </a:lnSpc>
            </a:pPr>
            <a:r>
              <a:rPr lang="en-US" altLang="en-US" dirty="0"/>
              <a:t>To handle a deadlock one of </a:t>
            </a:r>
            <a:r>
              <a:rPr lang="en-US" altLang="en-US" i="1" dirty="0"/>
              <a:t>T</a:t>
            </a:r>
            <a:r>
              <a:rPr lang="en-US" altLang="en-US" i="1" baseline="-25000" dirty="0"/>
              <a:t>3</a:t>
            </a:r>
            <a:r>
              <a:rPr lang="en-US" altLang="en-US" dirty="0"/>
              <a:t> or </a:t>
            </a:r>
            <a:r>
              <a:rPr lang="en-US" altLang="en-US" i="1" dirty="0"/>
              <a:t>T</a:t>
            </a:r>
            <a:r>
              <a:rPr lang="en-US" altLang="en-US" i="1" baseline="-25000" dirty="0"/>
              <a:t>4</a:t>
            </a:r>
            <a:r>
              <a:rPr lang="en-US" altLang="en-US" dirty="0"/>
              <a:t> must be rolled back </a:t>
            </a:r>
            <a:br>
              <a:rPr lang="en-US" altLang="en-US" dirty="0"/>
            </a:br>
            <a:r>
              <a:rPr lang="en-US" altLang="en-US" dirty="0"/>
              <a:t>and its locks released.</a:t>
            </a:r>
          </a:p>
        </p:txBody>
      </p:sp>
      <p:pic>
        <p:nvPicPr>
          <p:cNvPr id="5" name="Graphic 4">
            <a:extLst>
              <a:ext uri="{FF2B5EF4-FFF2-40B4-BE49-F238E27FC236}">
                <a16:creationId xmlns:a16="http://schemas.microsoft.com/office/drawing/2014/main" id="{D106EC28-4654-4E10-A473-7E719F7E70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21293" y="1032388"/>
            <a:ext cx="1984724" cy="1974440"/>
          </a:xfrm>
          <a:prstGeom prst="rect">
            <a:avLst/>
          </a:prstGeom>
        </p:spPr>
      </p:pic>
    </p:spTree>
    <p:extLst>
      <p:ext uri="{BB962C8B-B14F-4D97-AF65-F5344CB8AC3E}">
        <p14:creationId xmlns:p14="http://schemas.microsoft.com/office/powerpoint/2010/main" val="98706113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Deadlock (Cont.)</a:t>
            </a:r>
          </a:p>
        </p:txBody>
      </p:sp>
      <p:sp>
        <p:nvSpPr>
          <p:cNvPr id="10243" name="Rectangle 3"/>
          <p:cNvSpPr>
            <a:spLocks noGrp="1" noChangeArrowheads="1"/>
          </p:cNvSpPr>
          <p:nvPr>
            <p:ph idx="1"/>
          </p:nvPr>
        </p:nvSpPr>
        <p:spPr>
          <a:xfrm>
            <a:off x="1669002" y="826873"/>
            <a:ext cx="5766047" cy="4025979"/>
          </a:xfrm>
        </p:spPr>
        <p:txBody>
          <a:bodyPr/>
          <a:lstStyle/>
          <a:p>
            <a:r>
              <a:rPr lang="en-US" altLang="en-US" dirty="0"/>
              <a:t>The potential for deadlock exists in most locking protocols. Deadlocks are a necessary evil.</a:t>
            </a:r>
          </a:p>
          <a:p>
            <a:r>
              <a:rPr lang="en-US" altLang="en-US" b="1" dirty="0">
                <a:solidFill>
                  <a:srgbClr val="002060"/>
                </a:solidFill>
              </a:rPr>
              <a:t>Starvation</a:t>
            </a:r>
            <a:r>
              <a:rPr lang="en-US" altLang="en-US" dirty="0"/>
              <a:t> is also possible if concurrency control manager is badly designed. For example:</a:t>
            </a:r>
          </a:p>
          <a:p>
            <a:pPr lvl="1"/>
            <a:r>
              <a:rPr lang="en-US" altLang="en-US" dirty="0"/>
              <a:t>A transaction may be waiting for an X-lock on an item, while a sequence of other transactions request and are granted an S-lock on the same item.  </a:t>
            </a:r>
          </a:p>
          <a:p>
            <a:pPr lvl="1"/>
            <a:r>
              <a:rPr lang="en-US" altLang="en-US" dirty="0"/>
              <a:t>The same transaction is repeatedly rolled back due to deadlocks.</a:t>
            </a:r>
          </a:p>
          <a:p>
            <a:r>
              <a:rPr lang="en-US" altLang="en-US" dirty="0"/>
              <a:t>Concurrency control manager can be designed to prevent starvation.</a:t>
            </a:r>
          </a:p>
        </p:txBody>
      </p:sp>
    </p:spTree>
    <p:extLst>
      <p:ext uri="{BB962C8B-B14F-4D97-AF65-F5344CB8AC3E}">
        <p14:creationId xmlns:p14="http://schemas.microsoft.com/office/powerpoint/2010/main" val="53320772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The Two-Phase Locking Protocol</a:t>
            </a:r>
          </a:p>
        </p:txBody>
      </p:sp>
      <p:sp>
        <p:nvSpPr>
          <p:cNvPr id="11267" name="Rectangle 3"/>
          <p:cNvSpPr>
            <a:spLocks noGrp="1" noChangeArrowheads="1"/>
          </p:cNvSpPr>
          <p:nvPr>
            <p:ph idx="1"/>
          </p:nvPr>
        </p:nvSpPr>
        <p:spPr>
          <a:xfrm>
            <a:off x="1652134" y="826873"/>
            <a:ext cx="3597948" cy="4025979"/>
          </a:xfrm>
        </p:spPr>
        <p:txBody>
          <a:bodyPr/>
          <a:lstStyle/>
          <a:p>
            <a:r>
              <a:rPr lang="en-US" altLang="en-US" dirty="0"/>
              <a:t>A protocol which ensures conflict-serializable schedules.</a:t>
            </a:r>
          </a:p>
          <a:p>
            <a:r>
              <a:rPr lang="en-US" altLang="en-US" dirty="0"/>
              <a:t>Phase 1: </a:t>
            </a:r>
            <a:r>
              <a:rPr lang="en-US" altLang="en-US" b="1" dirty="0">
                <a:solidFill>
                  <a:srgbClr val="002060"/>
                </a:solidFill>
              </a:rPr>
              <a:t>Growing Phase</a:t>
            </a:r>
          </a:p>
          <a:p>
            <a:pPr lvl="1"/>
            <a:r>
              <a:rPr lang="en-US" altLang="en-US" dirty="0"/>
              <a:t>Transaction may obtain locks </a:t>
            </a:r>
          </a:p>
          <a:p>
            <a:pPr lvl="1"/>
            <a:r>
              <a:rPr lang="en-US" altLang="en-US" dirty="0"/>
              <a:t>Transaction may not release locks</a:t>
            </a:r>
          </a:p>
          <a:p>
            <a:r>
              <a:rPr lang="en-US" altLang="en-US" dirty="0"/>
              <a:t>Phase 2: </a:t>
            </a:r>
            <a:r>
              <a:rPr lang="en-US" altLang="en-US" b="1" dirty="0">
                <a:solidFill>
                  <a:srgbClr val="002060"/>
                </a:solidFill>
              </a:rPr>
              <a:t>Shrinking Phase</a:t>
            </a:r>
          </a:p>
          <a:p>
            <a:pPr lvl="1"/>
            <a:r>
              <a:rPr lang="en-US" altLang="en-US" dirty="0"/>
              <a:t>Transaction may release locks</a:t>
            </a:r>
          </a:p>
          <a:p>
            <a:pPr lvl="1"/>
            <a:r>
              <a:rPr lang="en-US" altLang="en-US" dirty="0"/>
              <a:t>Transaction may not obtain locks</a:t>
            </a:r>
          </a:p>
          <a:p>
            <a:pPr>
              <a:lnSpc>
                <a:spcPct val="120000"/>
              </a:lnSpc>
            </a:pPr>
            <a:r>
              <a:rPr lang="en-US" altLang="en-US" dirty="0"/>
              <a:t>The protocol assures serializability. It can be proved that the transactions can be serialized in the order of their </a:t>
            </a:r>
            <a:r>
              <a:rPr lang="en-US" altLang="en-US" b="1" dirty="0">
                <a:solidFill>
                  <a:srgbClr val="002060"/>
                </a:solidFill>
              </a:rPr>
              <a:t>lock points</a:t>
            </a:r>
            <a:r>
              <a:rPr lang="en-US" altLang="en-US" i="1" dirty="0">
                <a:solidFill>
                  <a:srgbClr val="002060"/>
                </a:solidFill>
              </a:rPr>
              <a:t> </a:t>
            </a:r>
            <a:r>
              <a:rPr lang="en-US" altLang="en-US" dirty="0">
                <a:solidFill>
                  <a:srgbClr val="002060"/>
                </a:solidFill>
              </a:rPr>
              <a:t> </a:t>
            </a:r>
            <a:r>
              <a:rPr lang="en-US" altLang="en-US" dirty="0"/>
              <a:t>(i.e., the point where a transaction acquired its final lock). </a:t>
            </a:r>
          </a:p>
        </p:txBody>
      </p:sp>
      <p:grpSp>
        <p:nvGrpSpPr>
          <p:cNvPr id="22" name="Group 21">
            <a:extLst>
              <a:ext uri="{FF2B5EF4-FFF2-40B4-BE49-F238E27FC236}">
                <a16:creationId xmlns:a16="http://schemas.microsoft.com/office/drawing/2014/main" id="{C26EAA91-4667-40F7-8DA5-75028B5E0C2D}"/>
              </a:ext>
            </a:extLst>
          </p:cNvPr>
          <p:cNvGrpSpPr/>
          <p:nvPr/>
        </p:nvGrpSpPr>
        <p:grpSpPr>
          <a:xfrm>
            <a:off x="5319451" y="1456362"/>
            <a:ext cx="2457711" cy="1344412"/>
            <a:chOff x="5712939" y="1541124"/>
            <a:chExt cx="3276949" cy="1792549"/>
          </a:xfrm>
        </p:grpSpPr>
        <p:cxnSp>
          <p:nvCxnSpPr>
            <p:cNvPr id="3" name="Straight Connector 2">
              <a:extLst>
                <a:ext uri="{FF2B5EF4-FFF2-40B4-BE49-F238E27FC236}">
                  <a16:creationId xmlns:a16="http://schemas.microsoft.com/office/drawing/2014/main" id="{0FB54162-306B-4489-8B81-698E913A8D5B}"/>
                </a:ext>
              </a:extLst>
            </p:cNvPr>
            <p:cNvCxnSpPr>
              <a:cxnSpLocks/>
            </p:cNvCxnSpPr>
            <p:nvPr/>
          </p:nvCxnSpPr>
          <p:spPr bwMode="auto">
            <a:xfrm flipV="1">
              <a:off x="6298054" y="1931542"/>
              <a:ext cx="637498" cy="89385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 name="Straight Connector 4">
              <a:extLst>
                <a:ext uri="{FF2B5EF4-FFF2-40B4-BE49-F238E27FC236}">
                  <a16:creationId xmlns:a16="http://schemas.microsoft.com/office/drawing/2014/main" id="{1E3CB620-AC29-4FAC-95E2-262B87721642}"/>
                </a:ext>
              </a:extLst>
            </p:cNvPr>
            <p:cNvCxnSpPr>
              <a:cxnSpLocks/>
            </p:cNvCxnSpPr>
            <p:nvPr/>
          </p:nvCxnSpPr>
          <p:spPr bwMode="auto">
            <a:xfrm>
              <a:off x="6935552" y="1931542"/>
              <a:ext cx="65679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 name="Straight Connector 6">
              <a:extLst>
                <a:ext uri="{FF2B5EF4-FFF2-40B4-BE49-F238E27FC236}">
                  <a16:creationId xmlns:a16="http://schemas.microsoft.com/office/drawing/2014/main" id="{95C9845F-53B5-42CF-9DED-577E128BCBD8}"/>
                </a:ext>
              </a:extLst>
            </p:cNvPr>
            <p:cNvCxnSpPr>
              <a:cxnSpLocks/>
            </p:cNvCxnSpPr>
            <p:nvPr/>
          </p:nvCxnSpPr>
          <p:spPr bwMode="auto">
            <a:xfrm>
              <a:off x="7592351" y="1931541"/>
              <a:ext cx="1017142" cy="89385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Straight Connector 8">
              <a:extLst>
                <a:ext uri="{FF2B5EF4-FFF2-40B4-BE49-F238E27FC236}">
                  <a16:creationId xmlns:a16="http://schemas.microsoft.com/office/drawing/2014/main" id="{EED83627-5621-4B13-9C3D-3A3022EAABA8}"/>
                </a:ext>
              </a:extLst>
            </p:cNvPr>
            <p:cNvCxnSpPr/>
            <p:nvPr/>
          </p:nvCxnSpPr>
          <p:spPr bwMode="auto">
            <a:xfrm>
              <a:off x="6174763" y="1541124"/>
              <a:ext cx="0" cy="128426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177ADCCD-4ADA-470C-8D85-8D1F7DB228BB}"/>
                </a:ext>
              </a:extLst>
            </p:cNvPr>
            <p:cNvCxnSpPr>
              <a:cxnSpLocks/>
            </p:cNvCxnSpPr>
            <p:nvPr/>
          </p:nvCxnSpPr>
          <p:spPr bwMode="auto">
            <a:xfrm>
              <a:off x="6185037" y="2825393"/>
              <a:ext cx="2804851"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3" name="TextBox 12">
              <a:extLst>
                <a:ext uri="{FF2B5EF4-FFF2-40B4-BE49-F238E27FC236}">
                  <a16:creationId xmlns:a16="http://schemas.microsoft.com/office/drawing/2014/main" id="{D3A1DDE4-522C-445C-B280-368903635744}"/>
                </a:ext>
              </a:extLst>
            </p:cNvPr>
            <p:cNvSpPr txBox="1"/>
            <p:nvPr/>
          </p:nvSpPr>
          <p:spPr>
            <a:xfrm>
              <a:off x="6935552" y="2964341"/>
              <a:ext cx="801385" cy="369332"/>
            </a:xfrm>
            <a:prstGeom prst="rect">
              <a:avLst/>
            </a:prstGeom>
            <a:noFill/>
          </p:spPr>
          <p:txBody>
            <a:bodyPr wrap="square" rtlCol="0">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IN"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Time</a:t>
              </a:r>
            </a:p>
          </p:txBody>
        </p:sp>
        <p:sp>
          <p:nvSpPr>
            <p:cNvPr id="19" name="TextBox 18">
              <a:extLst>
                <a:ext uri="{FF2B5EF4-FFF2-40B4-BE49-F238E27FC236}">
                  <a16:creationId xmlns:a16="http://schemas.microsoft.com/office/drawing/2014/main" id="{63CE1A40-51CB-4ABA-9E17-4CFF2435A163}"/>
                </a:ext>
              </a:extLst>
            </p:cNvPr>
            <p:cNvSpPr txBox="1"/>
            <p:nvPr/>
          </p:nvSpPr>
          <p:spPr>
            <a:xfrm rot="16200000">
              <a:off x="5496912" y="1885499"/>
              <a:ext cx="801385" cy="369332"/>
            </a:xfrm>
            <a:prstGeom prst="rect">
              <a:avLst/>
            </a:prstGeom>
            <a:noFill/>
          </p:spPr>
          <p:txBody>
            <a:bodyPr wrap="square" rtlCol="0">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IN"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Locks</a:t>
              </a:r>
            </a:p>
          </p:txBody>
        </p:sp>
        <p:cxnSp>
          <p:nvCxnSpPr>
            <p:cNvPr id="18" name="Straight Arrow Connector 17">
              <a:extLst>
                <a:ext uri="{FF2B5EF4-FFF2-40B4-BE49-F238E27FC236}">
                  <a16:creationId xmlns:a16="http://schemas.microsoft.com/office/drawing/2014/main" id="{8E4B3A32-79FE-4DB8-A614-AF9F0FFCEB08}"/>
                </a:ext>
              </a:extLst>
            </p:cNvPr>
            <p:cNvCxnSpPr>
              <a:cxnSpLocks/>
            </p:cNvCxnSpPr>
            <p:nvPr/>
          </p:nvCxnSpPr>
          <p:spPr bwMode="auto">
            <a:xfrm>
              <a:off x="6832309" y="2964343"/>
              <a:ext cx="863283"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2CED7774-56BB-4BC7-AD39-7011E54C9342}"/>
                </a:ext>
              </a:extLst>
            </p:cNvPr>
            <p:cNvCxnSpPr/>
            <p:nvPr/>
          </p:nvCxnSpPr>
          <p:spPr bwMode="auto">
            <a:xfrm flipV="1">
              <a:off x="6066882" y="1715668"/>
              <a:ext cx="0" cy="70899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cxnSp>
        <p:nvCxnSpPr>
          <p:cNvPr id="24" name="Straight Arrow Connector 23">
            <a:extLst>
              <a:ext uri="{FF2B5EF4-FFF2-40B4-BE49-F238E27FC236}">
                <a16:creationId xmlns:a16="http://schemas.microsoft.com/office/drawing/2014/main" id="{15CEAF51-B2DF-4A38-8239-209AFA7E8E75}"/>
              </a:ext>
            </a:extLst>
          </p:cNvPr>
          <p:cNvCxnSpPr>
            <a:cxnSpLocks/>
          </p:cNvCxnSpPr>
          <p:nvPr/>
        </p:nvCxnSpPr>
        <p:spPr bwMode="auto">
          <a:xfrm>
            <a:off x="3892859" y="1395943"/>
            <a:ext cx="2266120" cy="457200"/>
          </a:xfrm>
          <a:prstGeom prst="straightConnector1">
            <a:avLst/>
          </a:prstGeom>
          <a:ln w="9525"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Straight Arrow Connector 26">
            <a:extLst>
              <a:ext uri="{FF2B5EF4-FFF2-40B4-BE49-F238E27FC236}">
                <a16:creationId xmlns:a16="http://schemas.microsoft.com/office/drawing/2014/main" id="{3A9857D5-A3B4-4348-AD13-80AB0BFB7FD3}"/>
              </a:ext>
            </a:extLst>
          </p:cNvPr>
          <p:cNvCxnSpPr>
            <a:cxnSpLocks/>
          </p:cNvCxnSpPr>
          <p:nvPr/>
        </p:nvCxnSpPr>
        <p:spPr bwMode="auto">
          <a:xfrm flipV="1">
            <a:off x="4045999" y="1937964"/>
            <a:ext cx="2853650" cy="279235"/>
          </a:xfrm>
          <a:prstGeom prst="straightConnector1">
            <a:avLst/>
          </a:prstGeom>
          <a:ln w="9525"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E1F32B76-916B-43B1-BB7A-6C852A73927C}"/>
              </a:ext>
            </a:extLst>
          </p:cNvPr>
          <p:cNvCxnSpPr>
            <a:cxnSpLocks/>
          </p:cNvCxnSpPr>
          <p:nvPr/>
        </p:nvCxnSpPr>
        <p:spPr bwMode="auto">
          <a:xfrm flipV="1">
            <a:off x="5084686" y="2119017"/>
            <a:ext cx="1466055" cy="1303325"/>
          </a:xfrm>
          <a:prstGeom prst="straightConnector1">
            <a:avLst/>
          </a:prstGeom>
          <a:ln w="9525"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447134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The Two-Phase Locking Protocol (Cont.)</a:t>
            </a:r>
          </a:p>
        </p:txBody>
      </p:sp>
      <p:sp>
        <p:nvSpPr>
          <p:cNvPr id="12291" name="Rectangle 3"/>
          <p:cNvSpPr>
            <a:spLocks noGrp="1" noChangeArrowheads="1"/>
          </p:cNvSpPr>
          <p:nvPr>
            <p:ph idx="1"/>
          </p:nvPr>
        </p:nvSpPr>
        <p:spPr>
          <a:xfrm>
            <a:off x="1669002" y="826873"/>
            <a:ext cx="5726097" cy="4025979"/>
          </a:xfrm>
        </p:spPr>
        <p:txBody>
          <a:bodyPr/>
          <a:lstStyle/>
          <a:p>
            <a:r>
              <a:rPr lang="en-US" altLang="en-US" dirty="0"/>
              <a:t>Two-phase locking </a:t>
            </a:r>
            <a:r>
              <a:rPr lang="en-US" altLang="en-US" i="1" dirty="0"/>
              <a:t>does not</a:t>
            </a:r>
            <a:r>
              <a:rPr lang="en-US" altLang="en-US" dirty="0"/>
              <a:t> ensure freedom from deadlocks</a:t>
            </a:r>
          </a:p>
          <a:p>
            <a:pPr>
              <a:lnSpc>
                <a:spcPct val="110000"/>
              </a:lnSpc>
            </a:pPr>
            <a:r>
              <a:rPr lang="en-US" altLang="en-US" dirty="0"/>
              <a:t>Extensions to basic two-phase locking needed to ensure recoverability of freedom from cascading roll-back</a:t>
            </a:r>
          </a:p>
          <a:p>
            <a:pPr lvl="1">
              <a:lnSpc>
                <a:spcPct val="110000"/>
              </a:lnSpc>
            </a:pPr>
            <a:r>
              <a:rPr lang="en-US" altLang="en-US" b="1" dirty="0">
                <a:solidFill>
                  <a:srgbClr val="002060"/>
                </a:solidFill>
              </a:rPr>
              <a:t>Strict two-phase locking: </a:t>
            </a:r>
            <a:r>
              <a:rPr lang="en-US" altLang="en-US" dirty="0"/>
              <a:t>a transaction must hold all its exclusive locks till it commits/aborts.</a:t>
            </a:r>
          </a:p>
          <a:p>
            <a:pPr lvl="2">
              <a:lnSpc>
                <a:spcPct val="110000"/>
              </a:lnSpc>
            </a:pPr>
            <a:r>
              <a:rPr lang="en-US" altLang="en-US" dirty="0"/>
              <a:t>Ensures recoverability and avoids cascading roll-backs</a:t>
            </a:r>
          </a:p>
          <a:p>
            <a:pPr lvl="1">
              <a:lnSpc>
                <a:spcPct val="110000"/>
              </a:lnSpc>
            </a:pPr>
            <a:r>
              <a:rPr lang="en-US" altLang="en-US" b="1" dirty="0">
                <a:solidFill>
                  <a:srgbClr val="002060"/>
                </a:solidFill>
              </a:rPr>
              <a:t>Rigorous two-phase locking</a:t>
            </a:r>
            <a:r>
              <a:rPr lang="en-US" altLang="en-US" dirty="0"/>
              <a:t>: a transaction must hold </a:t>
            </a:r>
            <a:r>
              <a:rPr lang="en-US" altLang="en-US" i="1" dirty="0"/>
              <a:t>all </a:t>
            </a:r>
            <a:r>
              <a:rPr lang="en-US" altLang="en-US" dirty="0"/>
              <a:t>locks till commit/abort. </a:t>
            </a:r>
          </a:p>
          <a:p>
            <a:pPr lvl="2">
              <a:lnSpc>
                <a:spcPct val="110000"/>
              </a:lnSpc>
            </a:pPr>
            <a:r>
              <a:rPr lang="en-US" altLang="en-US" dirty="0"/>
              <a:t>Transactions can be serialized in the order in which they commit.</a:t>
            </a:r>
          </a:p>
          <a:p>
            <a:pPr>
              <a:lnSpc>
                <a:spcPct val="110000"/>
              </a:lnSpc>
            </a:pPr>
            <a:r>
              <a:rPr lang="en-US" altLang="en-US" dirty="0"/>
              <a:t>Most databases implement rigorous two-phase locking, </a:t>
            </a:r>
            <a:r>
              <a:rPr lang="en-US" altLang="en-US" i="1" dirty="0"/>
              <a:t>but refer to it as simply two-phase locking</a:t>
            </a:r>
          </a:p>
        </p:txBody>
      </p:sp>
    </p:spTree>
    <p:extLst>
      <p:ext uri="{BB962C8B-B14F-4D97-AF65-F5344CB8AC3E}">
        <p14:creationId xmlns:p14="http://schemas.microsoft.com/office/powerpoint/2010/main" val="333083299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The Two-Phase Locking Protocol (Cont.)</a:t>
            </a:r>
          </a:p>
        </p:txBody>
      </p:sp>
      <p:sp>
        <p:nvSpPr>
          <p:cNvPr id="13315" name="Rectangle 3"/>
          <p:cNvSpPr>
            <a:spLocks noGrp="1" noChangeArrowheads="1"/>
          </p:cNvSpPr>
          <p:nvPr>
            <p:ph idx="1"/>
          </p:nvPr>
        </p:nvSpPr>
        <p:spPr>
          <a:xfrm>
            <a:off x="1652646" y="830105"/>
            <a:ext cx="3205660" cy="3850437"/>
          </a:xfrm>
        </p:spPr>
        <p:txBody>
          <a:bodyPr/>
          <a:lstStyle/>
          <a:p>
            <a:r>
              <a:rPr lang="en-US" altLang="en-US" dirty="0"/>
              <a:t>Two-phase locking is not a necessary condition for serializability</a:t>
            </a:r>
          </a:p>
          <a:p>
            <a:pPr lvl="1"/>
            <a:r>
              <a:rPr lang="en-US" altLang="en-US" dirty="0"/>
              <a:t>There are conflict serializable schedules that cannot be obtained if the two-phase locking protocol is used.  </a:t>
            </a:r>
          </a:p>
          <a:p>
            <a:r>
              <a:rPr lang="en-US" altLang="en-US" dirty="0"/>
              <a:t>In the absence of extra information (e.g., ordering of  access to data), two-phase locking is necessary for conflict serializability </a:t>
            </a:r>
            <a:r>
              <a:rPr lang="en-US" altLang="en-US" i="1" dirty="0"/>
              <a:t>in the following sense</a:t>
            </a:r>
            <a:r>
              <a:rPr lang="en-US" altLang="en-US" dirty="0"/>
              <a:t>:</a:t>
            </a:r>
          </a:p>
          <a:p>
            <a:pPr lvl="1"/>
            <a:r>
              <a:rPr lang="en-US" altLang="en-US" i="1" dirty="0"/>
              <a:t>Given a transaction </a:t>
            </a:r>
            <a:r>
              <a:rPr lang="en-US" altLang="en-US" i="1" dirty="0" err="1"/>
              <a:t>T</a:t>
            </a:r>
            <a:r>
              <a:rPr lang="en-US" altLang="en-US" i="1" baseline="-25000" dirty="0" err="1"/>
              <a:t>i</a:t>
            </a:r>
            <a:r>
              <a:rPr lang="en-US" altLang="en-US" i="1" dirty="0"/>
              <a:t> that does not follow two-phase locking, we can find a transaction </a:t>
            </a:r>
            <a:r>
              <a:rPr lang="en-US" altLang="en-US" i="1" dirty="0" err="1"/>
              <a:t>T</a:t>
            </a:r>
            <a:r>
              <a:rPr lang="en-US" altLang="en-US" i="1" baseline="-25000" dirty="0" err="1"/>
              <a:t>j</a:t>
            </a:r>
            <a:r>
              <a:rPr lang="en-US" altLang="en-US" i="1" dirty="0"/>
              <a:t> that uses two-phase locking, and a schedule for </a:t>
            </a:r>
            <a:r>
              <a:rPr lang="en-US" altLang="en-US" i="1" dirty="0" err="1"/>
              <a:t>T</a:t>
            </a:r>
            <a:r>
              <a:rPr lang="en-US" altLang="en-US" i="1" baseline="-25000" dirty="0" err="1"/>
              <a:t>i</a:t>
            </a:r>
            <a:r>
              <a:rPr lang="en-US" altLang="en-US" i="1" dirty="0"/>
              <a:t> and </a:t>
            </a:r>
            <a:r>
              <a:rPr lang="en-US" altLang="en-US" i="1" dirty="0" err="1"/>
              <a:t>T</a:t>
            </a:r>
            <a:r>
              <a:rPr lang="en-US" altLang="en-US" i="1" baseline="-25000" dirty="0" err="1"/>
              <a:t>j</a:t>
            </a:r>
            <a:r>
              <a:rPr lang="en-US" altLang="en-US" i="1" dirty="0"/>
              <a:t> that is not conflict serializable.</a:t>
            </a:r>
          </a:p>
          <a:p>
            <a:pPr lvl="1"/>
            <a:endParaRPr lang="en-US" altLang="en-US" dirty="0"/>
          </a:p>
        </p:txBody>
      </p:sp>
      <p:pic>
        <p:nvPicPr>
          <p:cNvPr id="4" name="Graphic 3">
            <a:extLst>
              <a:ext uri="{FF2B5EF4-FFF2-40B4-BE49-F238E27FC236}">
                <a16:creationId xmlns:a16="http://schemas.microsoft.com/office/drawing/2014/main" id="{FB425639-A7C9-4745-9067-3FEACF8F6A3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6" r="51213"/>
          <a:stretch/>
        </p:blipFill>
        <p:spPr>
          <a:xfrm>
            <a:off x="5326526" y="451808"/>
            <a:ext cx="2098212" cy="4513533"/>
          </a:xfrm>
          <a:prstGeom prst="rect">
            <a:avLst/>
          </a:prstGeom>
        </p:spPr>
      </p:pic>
    </p:spTree>
    <p:extLst>
      <p:ext uri="{BB962C8B-B14F-4D97-AF65-F5344CB8AC3E}">
        <p14:creationId xmlns:p14="http://schemas.microsoft.com/office/powerpoint/2010/main" val="24032976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Locking Protocols</a:t>
            </a:r>
          </a:p>
        </p:txBody>
      </p:sp>
      <p:sp>
        <p:nvSpPr>
          <p:cNvPr id="13315" name="Rectangle 3"/>
          <p:cNvSpPr>
            <a:spLocks noGrp="1" noChangeArrowheads="1"/>
          </p:cNvSpPr>
          <p:nvPr>
            <p:ph idx="1"/>
          </p:nvPr>
        </p:nvSpPr>
        <p:spPr>
          <a:xfrm>
            <a:off x="1662344" y="826873"/>
            <a:ext cx="5706122" cy="4025979"/>
          </a:xfrm>
        </p:spPr>
        <p:txBody>
          <a:bodyPr/>
          <a:lstStyle/>
          <a:p>
            <a:r>
              <a:rPr lang="en-US" altLang="en-US" dirty="0"/>
              <a:t>Given a locking protocol (such as 2PL)</a:t>
            </a:r>
          </a:p>
          <a:p>
            <a:pPr lvl="1"/>
            <a:r>
              <a:rPr lang="en-US" altLang="en-US" dirty="0"/>
              <a:t>A schedule S is </a:t>
            </a:r>
            <a:r>
              <a:rPr lang="en-US" altLang="en-US" b="1" dirty="0">
                <a:solidFill>
                  <a:srgbClr val="002060"/>
                </a:solidFill>
              </a:rPr>
              <a:t>legal</a:t>
            </a:r>
            <a:r>
              <a:rPr lang="en-US" altLang="en-US" dirty="0"/>
              <a:t> under a locking protocol if it can be generated by a set of transactions that follow the protocol </a:t>
            </a:r>
          </a:p>
          <a:p>
            <a:pPr lvl="1"/>
            <a:r>
              <a:rPr lang="en-US" altLang="en-US" dirty="0"/>
              <a:t>A protocol </a:t>
            </a:r>
            <a:r>
              <a:rPr lang="en-US" altLang="en-US" b="1" dirty="0">
                <a:solidFill>
                  <a:srgbClr val="002060"/>
                </a:solidFill>
              </a:rPr>
              <a:t>ensures</a:t>
            </a:r>
            <a:r>
              <a:rPr lang="en-US" altLang="en-US" dirty="0"/>
              <a:t> serializability if all legal schedules under that protocol are serializable</a:t>
            </a:r>
          </a:p>
          <a:p>
            <a:pPr lvl="1"/>
            <a:endParaRPr lang="en-US" altLang="en-US" dirty="0"/>
          </a:p>
        </p:txBody>
      </p:sp>
    </p:spTree>
    <p:extLst>
      <p:ext uri="{BB962C8B-B14F-4D97-AF65-F5344CB8AC3E}">
        <p14:creationId xmlns:p14="http://schemas.microsoft.com/office/powerpoint/2010/main" val="38099943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Lock Conversions</a:t>
            </a:r>
          </a:p>
        </p:txBody>
      </p:sp>
      <p:sp>
        <p:nvSpPr>
          <p:cNvPr id="14339" name="Rectangle 4"/>
          <p:cNvSpPr>
            <a:spLocks noGrp="1" noChangeArrowheads="1"/>
          </p:cNvSpPr>
          <p:nvPr>
            <p:ph idx="1"/>
          </p:nvPr>
        </p:nvSpPr>
        <p:spPr>
          <a:xfrm>
            <a:off x="1662344" y="826873"/>
            <a:ext cx="6114819" cy="4025979"/>
          </a:xfrm>
          <a:noFill/>
        </p:spPr>
        <p:txBody>
          <a:bodyPr/>
          <a:lstStyle/>
          <a:p>
            <a:r>
              <a:rPr lang="en-US" altLang="en-US" dirty="0"/>
              <a:t>Two-phase locking protocol with lock conversions:</a:t>
            </a:r>
          </a:p>
          <a:p>
            <a:pPr>
              <a:buFont typeface="Monotype Sorts" charset="2"/>
              <a:buNone/>
            </a:pPr>
            <a:r>
              <a:rPr lang="en-US" altLang="en-US" dirty="0"/>
              <a:t>     –   Growing Phase:        </a:t>
            </a:r>
          </a:p>
          <a:p>
            <a:pPr lvl="1"/>
            <a:r>
              <a:rPr lang="en-US" altLang="en-US" dirty="0"/>
              <a:t>can acquire a lock-S on item</a:t>
            </a:r>
          </a:p>
          <a:p>
            <a:pPr lvl="1"/>
            <a:r>
              <a:rPr lang="en-US" altLang="en-US" dirty="0"/>
              <a:t>can acquire a lock-X on item</a:t>
            </a:r>
          </a:p>
          <a:p>
            <a:pPr lvl="1"/>
            <a:r>
              <a:rPr lang="en-US" altLang="en-US" dirty="0"/>
              <a:t>can </a:t>
            </a:r>
            <a:r>
              <a:rPr lang="en-US" altLang="en-US" b="1" dirty="0">
                <a:solidFill>
                  <a:srgbClr val="002060"/>
                </a:solidFill>
              </a:rPr>
              <a:t>convert</a:t>
            </a:r>
            <a:r>
              <a:rPr lang="en-US" altLang="en-US" dirty="0"/>
              <a:t> a lock-S to a lock-X (</a:t>
            </a:r>
            <a:r>
              <a:rPr lang="en-US" altLang="en-US" b="1" dirty="0">
                <a:solidFill>
                  <a:srgbClr val="002060"/>
                </a:solidFill>
              </a:rPr>
              <a:t>upgrade</a:t>
            </a:r>
            <a:r>
              <a:rPr lang="en-US" altLang="en-US" dirty="0"/>
              <a:t>)</a:t>
            </a:r>
          </a:p>
          <a:p>
            <a:pPr>
              <a:buFont typeface="Monotype Sorts" charset="2"/>
              <a:buNone/>
            </a:pPr>
            <a:r>
              <a:rPr lang="en-US" altLang="en-US" dirty="0"/>
              <a:t>     –   Shrinking Phase:</a:t>
            </a:r>
          </a:p>
          <a:p>
            <a:pPr lvl="1"/>
            <a:r>
              <a:rPr lang="en-US" altLang="en-US" dirty="0"/>
              <a:t>can release a lock-S</a:t>
            </a:r>
          </a:p>
          <a:p>
            <a:pPr lvl="1"/>
            <a:r>
              <a:rPr lang="en-US" altLang="en-US" dirty="0"/>
              <a:t>can release a lock-X</a:t>
            </a:r>
          </a:p>
          <a:p>
            <a:pPr lvl="1"/>
            <a:r>
              <a:rPr lang="en-US" altLang="en-US" dirty="0"/>
              <a:t>can convert a lock-X to a lock-S  (</a:t>
            </a:r>
            <a:r>
              <a:rPr lang="en-US" altLang="en-US" b="1" dirty="0">
                <a:solidFill>
                  <a:srgbClr val="002060"/>
                </a:solidFill>
              </a:rPr>
              <a:t>downgrade</a:t>
            </a:r>
            <a:r>
              <a:rPr lang="en-US" altLang="en-US" dirty="0"/>
              <a:t>)</a:t>
            </a:r>
          </a:p>
          <a:p>
            <a:r>
              <a:rPr lang="en-US" altLang="en-US" dirty="0"/>
              <a:t>This protocol ensures serializability</a:t>
            </a:r>
          </a:p>
        </p:txBody>
      </p:sp>
    </p:spTree>
    <p:extLst>
      <p:ext uri="{BB962C8B-B14F-4D97-AF65-F5344CB8AC3E}">
        <p14:creationId xmlns:p14="http://schemas.microsoft.com/office/powerpoint/2010/main" val="41720370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Automatic Acquisition of Locks</a:t>
            </a:r>
          </a:p>
        </p:txBody>
      </p:sp>
      <p:sp>
        <p:nvSpPr>
          <p:cNvPr id="15363" name="Rectangle 3"/>
          <p:cNvSpPr>
            <a:spLocks noGrp="1" noChangeArrowheads="1"/>
          </p:cNvSpPr>
          <p:nvPr>
            <p:ph idx="1"/>
          </p:nvPr>
        </p:nvSpPr>
        <p:spPr>
          <a:xfrm>
            <a:off x="1655686" y="826873"/>
            <a:ext cx="5666174" cy="4025979"/>
          </a:xfrm>
        </p:spPr>
        <p:txBody>
          <a:bodyPr/>
          <a:lstStyle/>
          <a:p>
            <a:pPr>
              <a:lnSpc>
                <a:spcPct val="110000"/>
              </a:lnSpc>
            </a:pPr>
            <a:r>
              <a:rPr lang="en-US" altLang="en-US" dirty="0"/>
              <a:t>A transaction </a:t>
            </a:r>
            <a:r>
              <a:rPr lang="en-US" altLang="en-US" i="1" dirty="0"/>
              <a:t>T</a:t>
            </a:r>
            <a:r>
              <a:rPr lang="en-US" altLang="en-US" baseline="-25000" dirty="0"/>
              <a:t>i</a:t>
            </a:r>
            <a:r>
              <a:rPr lang="en-US" altLang="en-US" dirty="0"/>
              <a:t> issues the standard read/write instruction, without explicit locking calls.</a:t>
            </a:r>
          </a:p>
          <a:p>
            <a:r>
              <a:rPr lang="en-US" altLang="en-US" dirty="0"/>
              <a:t>The operation </a:t>
            </a:r>
            <a:r>
              <a:rPr lang="en-US" altLang="en-US" b="1" dirty="0"/>
              <a:t>read</a:t>
            </a:r>
            <a:r>
              <a:rPr lang="en-US" altLang="en-US" dirty="0"/>
              <a:t>(</a:t>
            </a:r>
            <a:r>
              <a:rPr lang="en-US" altLang="en-US" i="1" dirty="0"/>
              <a:t>D</a:t>
            </a:r>
            <a:r>
              <a:rPr lang="en-US" altLang="en-US" dirty="0"/>
              <a:t>) is processed as:</a:t>
            </a:r>
          </a:p>
          <a:p>
            <a:pPr>
              <a:buFont typeface="Monotype Sorts" charset="2"/>
              <a:buNone/>
            </a:pPr>
            <a:r>
              <a:rPr lang="en-US" altLang="en-US" dirty="0"/>
              <a:t>                      </a:t>
            </a:r>
            <a:r>
              <a:rPr lang="en-US" altLang="en-US" b="1" dirty="0"/>
              <a:t>if</a:t>
            </a:r>
            <a:r>
              <a:rPr lang="en-US" altLang="en-US" dirty="0"/>
              <a:t> </a:t>
            </a:r>
            <a:r>
              <a:rPr lang="en-US" altLang="en-US" i="1" dirty="0"/>
              <a:t>T</a:t>
            </a:r>
            <a:r>
              <a:rPr lang="en-US" altLang="en-US" i="1" baseline="-25000" dirty="0"/>
              <a:t>i</a:t>
            </a:r>
            <a:r>
              <a:rPr lang="en-US" altLang="en-US" dirty="0"/>
              <a:t> has a lock on </a:t>
            </a:r>
            <a:r>
              <a:rPr lang="en-US" altLang="en-US" i="1" dirty="0"/>
              <a:t>D</a:t>
            </a:r>
            <a:endParaRPr lang="en-US" altLang="en-US" dirty="0"/>
          </a:p>
          <a:p>
            <a:pPr>
              <a:buFont typeface="Monotype Sorts" charset="2"/>
              <a:buNone/>
            </a:pPr>
            <a:r>
              <a:rPr lang="en-US" altLang="en-US" dirty="0"/>
              <a:t>                         </a:t>
            </a:r>
            <a:r>
              <a:rPr lang="en-US" altLang="en-US" b="1" dirty="0"/>
              <a:t>then</a:t>
            </a:r>
            <a:endParaRPr lang="en-US" altLang="en-US" dirty="0"/>
          </a:p>
          <a:p>
            <a:pPr>
              <a:buFont typeface="Monotype Sorts" charset="2"/>
              <a:buNone/>
            </a:pPr>
            <a:r>
              <a:rPr lang="en-US" altLang="en-US" dirty="0"/>
              <a:t>                                read(</a:t>
            </a:r>
            <a:r>
              <a:rPr lang="en-US" altLang="en-US" i="1" dirty="0"/>
              <a:t>D</a:t>
            </a:r>
            <a:r>
              <a:rPr lang="en-US" altLang="en-US" dirty="0"/>
              <a:t>) </a:t>
            </a:r>
          </a:p>
          <a:p>
            <a:pPr>
              <a:lnSpc>
                <a:spcPct val="80000"/>
              </a:lnSpc>
              <a:buFont typeface="Monotype Sorts" charset="2"/>
              <a:buNone/>
            </a:pPr>
            <a:r>
              <a:rPr lang="en-US" altLang="en-US" b="1" dirty="0"/>
              <a:t>                         else begin</a:t>
            </a:r>
            <a:r>
              <a:rPr lang="en-US" altLang="en-US" dirty="0"/>
              <a:t> </a:t>
            </a:r>
          </a:p>
          <a:p>
            <a:pPr>
              <a:buFont typeface="Monotype Sorts" charset="2"/>
              <a:buNone/>
            </a:pPr>
            <a:r>
              <a:rPr lang="en-US" altLang="en-US" dirty="0"/>
              <a:t>                                   if necessary wait until no other  </a:t>
            </a:r>
          </a:p>
          <a:p>
            <a:pPr>
              <a:lnSpc>
                <a:spcPct val="80000"/>
              </a:lnSpc>
              <a:buFont typeface="Monotype Sorts" charset="2"/>
              <a:buNone/>
            </a:pPr>
            <a:r>
              <a:rPr lang="en-US" altLang="en-US" dirty="0"/>
              <a:t>                                       transaction has a </a:t>
            </a:r>
            <a:r>
              <a:rPr lang="en-US" altLang="en-US" b="1" dirty="0"/>
              <a:t>lock-X</a:t>
            </a:r>
            <a:r>
              <a:rPr lang="en-US" altLang="en-US" dirty="0"/>
              <a:t> on </a:t>
            </a:r>
            <a:r>
              <a:rPr lang="en-US" altLang="en-US" i="1" dirty="0"/>
              <a:t>D</a:t>
            </a:r>
            <a:endParaRPr lang="en-US" altLang="en-US" dirty="0"/>
          </a:p>
          <a:p>
            <a:pPr>
              <a:lnSpc>
                <a:spcPct val="90000"/>
              </a:lnSpc>
              <a:buFont typeface="Monotype Sorts" charset="2"/>
              <a:buNone/>
            </a:pPr>
            <a:r>
              <a:rPr lang="en-US" altLang="en-US" dirty="0"/>
              <a:t>                                   grant </a:t>
            </a:r>
            <a:r>
              <a:rPr lang="en-US" altLang="en-US" i="1" dirty="0"/>
              <a:t>T</a:t>
            </a:r>
            <a:r>
              <a:rPr lang="en-US" altLang="en-US" i="1" baseline="-25000" dirty="0"/>
              <a:t>i</a:t>
            </a:r>
            <a:r>
              <a:rPr lang="en-US" altLang="en-US" dirty="0"/>
              <a:t> a </a:t>
            </a:r>
            <a:r>
              <a:rPr lang="en-US" altLang="en-US" b="1" dirty="0"/>
              <a:t> lock-S</a:t>
            </a:r>
            <a:r>
              <a:rPr lang="en-US" altLang="en-US" dirty="0"/>
              <a:t> on </a:t>
            </a:r>
            <a:r>
              <a:rPr lang="en-US" altLang="en-US" i="1" dirty="0"/>
              <a:t>D</a:t>
            </a:r>
            <a:r>
              <a:rPr lang="en-US" altLang="en-US" dirty="0"/>
              <a:t>;</a:t>
            </a:r>
          </a:p>
          <a:p>
            <a:pPr>
              <a:buFont typeface="Monotype Sorts" charset="2"/>
              <a:buNone/>
            </a:pPr>
            <a:r>
              <a:rPr lang="en-US" altLang="en-US" dirty="0"/>
              <a:t>                                   read(</a:t>
            </a:r>
            <a:r>
              <a:rPr lang="en-US" altLang="en-US" i="1" dirty="0"/>
              <a:t>D</a:t>
            </a:r>
            <a:r>
              <a:rPr lang="en-US" altLang="en-US" dirty="0"/>
              <a:t>)</a:t>
            </a:r>
          </a:p>
          <a:p>
            <a:pPr>
              <a:lnSpc>
                <a:spcPct val="70000"/>
              </a:lnSpc>
              <a:buFont typeface="Monotype Sorts" charset="2"/>
              <a:buNone/>
            </a:pPr>
            <a:r>
              <a:rPr lang="en-US" altLang="en-US" b="1" dirty="0"/>
              <a:t>                                end</a:t>
            </a:r>
            <a:endParaRPr lang="en-US" altLang="en-US" dirty="0"/>
          </a:p>
        </p:txBody>
      </p:sp>
    </p:spTree>
    <p:extLst>
      <p:ext uri="{BB962C8B-B14F-4D97-AF65-F5344CB8AC3E}">
        <p14:creationId xmlns:p14="http://schemas.microsoft.com/office/powerpoint/2010/main" val="81907542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Automatic Acquisition of Locks (Cont.)</a:t>
            </a:r>
          </a:p>
        </p:txBody>
      </p:sp>
      <p:sp>
        <p:nvSpPr>
          <p:cNvPr id="16387" name="Rectangle 3"/>
          <p:cNvSpPr>
            <a:spLocks noGrp="1" noChangeArrowheads="1"/>
          </p:cNvSpPr>
          <p:nvPr>
            <p:ph idx="1"/>
          </p:nvPr>
        </p:nvSpPr>
        <p:spPr>
          <a:xfrm>
            <a:off x="1635712" y="826873"/>
            <a:ext cx="5626223" cy="4025979"/>
          </a:xfrm>
        </p:spPr>
        <p:txBody>
          <a:bodyPr/>
          <a:lstStyle/>
          <a:p>
            <a:r>
              <a:rPr lang="en-US" altLang="en-US" dirty="0"/>
              <a:t>The operation </a:t>
            </a:r>
            <a:r>
              <a:rPr lang="en-US" altLang="en-US" b="1" dirty="0"/>
              <a:t>write</a:t>
            </a:r>
            <a:r>
              <a:rPr lang="en-US" altLang="en-US" i="1" dirty="0"/>
              <a:t>(D)</a:t>
            </a:r>
            <a:r>
              <a:rPr lang="en-US" altLang="en-US" dirty="0"/>
              <a:t> is processed as:</a:t>
            </a:r>
          </a:p>
          <a:p>
            <a:pPr>
              <a:buFont typeface="Monotype Sorts" charset="2"/>
              <a:buNone/>
            </a:pPr>
            <a:r>
              <a:rPr lang="en-US" altLang="en-US" dirty="0"/>
              <a:t>     </a:t>
            </a:r>
            <a:r>
              <a:rPr lang="en-US" altLang="en-US" b="1" dirty="0"/>
              <a:t>if </a:t>
            </a:r>
            <a:r>
              <a:rPr lang="en-US" altLang="en-US" i="1" dirty="0"/>
              <a:t>T</a:t>
            </a:r>
            <a:r>
              <a:rPr lang="en-US" altLang="en-US" i="1" baseline="-25000" dirty="0"/>
              <a:t>i</a:t>
            </a:r>
            <a:r>
              <a:rPr lang="en-US" altLang="en-US" dirty="0"/>
              <a:t> has a  </a:t>
            </a:r>
            <a:r>
              <a:rPr lang="en-US" altLang="en-US" b="1" dirty="0"/>
              <a:t>lock-X</a:t>
            </a:r>
            <a:r>
              <a:rPr lang="en-US" altLang="en-US" dirty="0"/>
              <a:t> on </a:t>
            </a:r>
            <a:r>
              <a:rPr lang="en-US" altLang="en-US" i="1" dirty="0"/>
              <a:t>D</a:t>
            </a:r>
            <a:r>
              <a:rPr lang="en-US" altLang="en-US" dirty="0"/>
              <a:t> </a:t>
            </a:r>
          </a:p>
          <a:p>
            <a:pPr>
              <a:lnSpc>
                <a:spcPct val="70000"/>
              </a:lnSpc>
              <a:buFont typeface="Monotype Sorts" charset="2"/>
              <a:buNone/>
            </a:pPr>
            <a:r>
              <a:rPr lang="en-US" altLang="en-US" b="1" dirty="0"/>
              <a:t>        then</a:t>
            </a:r>
            <a:r>
              <a:rPr lang="en-US" altLang="en-US" dirty="0"/>
              <a:t> </a:t>
            </a:r>
          </a:p>
          <a:p>
            <a:pPr>
              <a:lnSpc>
                <a:spcPct val="60000"/>
              </a:lnSpc>
              <a:buFont typeface="Monotype Sorts" charset="2"/>
              <a:buNone/>
            </a:pPr>
            <a:r>
              <a:rPr lang="en-US" altLang="en-US" dirty="0"/>
              <a:t>          write(</a:t>
            </a:r>
            <a:r>
              <a:rPr lang="en-US" altLang="en-US" i="1" dirty="0"/>
              <a:t>D</a:t>
            </a:r>
            <a:r>
              <a:rPr lang="en-US" altLang="en-US" dirty="0"/>
              <a:t>)</a:t>
            </a:r>
          </a:p>
          <a:p>
            <a:pPr>
              <a:lnSpc>
                <a:spcPct val="70000"/>
              </a:lnSpc>
              <a:buFont typeface="Monotype Sorts" charset="2"/>
              <a:buNone/>
            </a:pPr>
            <a:r>
              <a:rPr lang="en-US" altLang="en-US" dirty="0"/>
              <a:t>       </a:t>
            </a:r>
            <a:r>
              <a:rPr lang="en-US" altLang="en-US" b="1" dirty="0"/>
              <a:t>else begin</a:t>
            </a:r>
            <a:endParaRPr lang="en-US" altLang="en-US" dirty="0"/>
          </a:p>
          <a:p>
            <a:pPr>
              <a:lnSpc>
                <a:spcPct val="80000"/>
              </a:lnSpc>
              <a:buFont typeface="Monotype Sorts" charset="2"/>
              <a:buNone/>
            </a:pPr>
            <a:r>
              <a:rPr lang="en-US" altLang="en-US" dirty="0"/>
              <a:t>            if necessary wait until no other trans. has any lock on </a:t>
            </a:r>
            <a:r>
              <a:rPr lang="en-US" altLang="en-US" i="1" dirty="0"/>
              <a:t>D</a:t>
            </a:r>
            <a:r>
              <a:rPr lang="en-US" altLang="en-US" dirty="0"/>
              <a:t>,</a:t>
            </a:r>
          </a:p>
          <a:p>
            <a:pPr>
              <a:lnSpc>
                <a:spcPct val="80000"/>
              </a:lnSpc>
              <a:buFont typeface="Monotype Sorts" charset="2"/>
              <a:buNone/>
            </a:pPr>
            <a:r>
              <a:rPr lang="en-US" altLang="en-US" dirty="0"/>
              <a:t>            if </a:t>
            </a:r>
            <a:r>
              <a:rPr lang="en-US" altLang="en-US" i="1" dirty="0"/>
              <a:t>T</a:t>
            </a:r>
            <a:r>
              <a:rPr lang="en-US" altLang="en-US" i="1" baseline="-25000" dirty="0"/>
              <a:t>i</a:t>
            </a:r>
            <a:r>
              <a:rPr lang="en-US" altLang="en-US" dirty="0"/>
              <a:t> has a </a:t>
            </a:r>
            <a:r>
              <a:rPr lang="en-US" altLang="en-US" b="1" dirty="0"/>
              <a:t>lock-S</a:t>
            </a:r>
            <a:r>
              <a:rPr lang="en-US" altLang="en-US" dirty="0"/>
              <a:t> on </a:t>
            </a:r>
            <a:r>
              <a:rPr lang="en-US" altLang="en-US" i="1" dirty="0"/>
              <a:t>D</a:t>
            </a:r>
            <a:endParaRPr lang="en-US" altLang="en-US" dirty="0"/>
          </a:p>
          <a:p>
            <a:pPr>
              <a:lnSpc>
                <a:spcPct val="70000"/>
              </a:lnSpc>
              <a:buFont typeface="Monotype Sorts" charset="2"/>
              <a:buNone/>
            </a:pPr>
            <a:r>
              <a:rPr lang="en-US" altLang="en-US" b="1" dirty="0"/>
              <a:t>                 then</a:t>
            </a:r>
            <a:endParaRPr lang="en-US" altLang="en-US" dirty="0"/>
          </a:p>
          <a:p>
            <a:pPr>
              <a:lnSpc>
                <a:spcPct val="70000"/>
              </a:lnSpc>
              <a:buFont typeface="Monotype Sorts" charset="2"/>
              <a:buNone/>
            </a:pPr>
            <a:r>
              <a:rPr lang="en-US" altLang="en-US" b="1" dirty="0"/>
              <a:t>                    upgrade</a:t>
            </a:r>
            <a:r>
              <a:rPr lang="en-US" altLang="en-US" dirty="0"/>
              <a:t> lock on </a:t>
            </a:r>
            <a:r>
              <a:rPr lang="en-US" altLang="en-US" i="1" dirty="0"/>
              <a:t>D</a:t>
            </a:r>
            <a:r>
              <a:rPr lang="en-US" altLang="en-US" dirty="0"/>
              <a:t>  to </a:t>
            </a:r>
            <a:r>
              <a:rPr lang="en-US" altLang="en-US" b="1" dirty="0"/>
              <a:t>lock-X</a:t>
            </a:r>
            <a:endParaRPr lang="en-US" altLang="en-US" dirty="0"/>
          </a:p>
          <a:p>
            <a:pPr>
              <a:lnSpc>
                <a:spcPct val="70000"/>
              </a:lnSpc>
              <a:buFont typeface="Monotype Sorts" charset="2"/>
              <a:buNone/>
            </a:pPr>
            <a:r>
              <a:rPr lang="en-US" altLang="en-US" b="1" dirty="0"/>
              <a:t>                else</a:t>
            </a:r>
            <a:endParaRPr lang="en-US" altLang="en-US" dirty="0"/>
          </a:p>
          <a:p>
            <a:pPr>
              <a:lnSpc>
                <a:spcPct val="70000"/>
              </a:lnSpc>
              <a:buFont typeface="Monotype Sorts" charset="2"/>
              <a:buNone/>
            </a:pPr>
            <a:r>
              <a:rPr lang="en-US" altLang="en-US" dirty="0"/>
              <a:t>                    grant </a:t>
            </a:r>
            <a:r>
              <a:rPr lang="en-US" altLang="en-US" i="1" dirty="0"/>
              <a:t>T</a:t>
            </a:r>
            <a:r>
              <a:rPr lang="en-US" altLang="en-US" i="1" baseline="-25000" dirty="0"/>
              <a:t>i</a:t>
            </a:r>
            <a:r>
              <a:rPr lang="en-US" altLang="en-US" dirty="0"/>
              <a:t> a </a:t>
            </a:r>
            <a:r>
              <a:rPr lang="en-US" altLang="en-US" b="1" dirty="0"/>
              <a:t>lock-X</a:t>
            </a:r>
            <a:r>
              <a:rPr lang="en-US" altLang="en-US" dirty="0"/>
              <a:t> on </a:t>
            </a:r>
            <a:r>
              <a:rPr lang="en-US" altLang="en-US" i="1" dirty="0"/>
              <a:t>D</a:t>
            </a:r>
            <a:endParaRPr lang="en-US" altLang="en-US" dirty="0"/>
          </a:p>
          <a:p>
            <a:pPr>
              <a:buFont typeface="Monotype Sorts" charset="2"/>
              <a:buNone/>
            </a:pPr>
            <a:r>
              <a:rPr lang="en-US" altLang="en-US" dirty="0"/>
              <a:t>                write(</a:t>
            </a:r>
            <a:r>
              <a:rPr lang="en-US" altLang="en-US" i="1" dirty="0"/>
              <a:t>D</a:t>
            </a:r>
            <a:r>
              <a:rPr lang="en-US" altLang="en-US" dirty="0"/>
              <a:t>)</a:t>
            </a:r>
          </a:p>
          <a:p>
            <a:pPr>
              <a:lnSpc>
                <a:spcPct val="50000"/>
              </a:lnSpc>
              <a:buFont typeface="Monotype Sorts" charset="2"/>
              <a:buNone/>
            </a:pPr>
            <a:r>
              <a:rPr lang="en-US" altLang="en-US" b="1" dirty="0"/>
              <a:t>         end</a:t>
            </a:r>
            <a:r>
              <a:rPr lang="en-US" altLang="en-US" dirty="0"/>
              <a:t>;</a:t>
            </a:r>
            <a:br>
              <a:rPr lang="en-US" altLang="en-US" dirty="0"/>
            </a:br>
            <a:endParaRPr lang="en-US" altLang="en-US" dirty="0"/>
          </a:p>
          <a:p>
            <a:r>
              <a:rPr lang="en-US" altLang="en-US" b="1" dirty="0"/>
              <a:t>All locks are released after commit or abort</a:t>
            </a:r>
          </a:p>
        </p:txBody>
      </p:sp>
    </p:spTree>
    <p:extLst>
      <p:ext uri="{BB962C8B-B14F-4D97-AF65-F5344CB8AC3E}">
        <p14:creationId xmlns:p14="http://schemas.microsoft.com/office/powerpoint/2010/main" val="3391072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8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38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38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38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38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87">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387">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387">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387">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387">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387">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387">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38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FF13B5-614E-2018-43F3-56EDB2C0885D}"/>
              </a:ext>
            </a:extLst>
          </p:cNvPr>
          <p:cNvSpPr>
            <a:spLocks noGrp="1"/>
          </p:cNvSpPr>
          <p:nvPr>
            <p:ph type="title"/>
          </p:nvPr>
        </p:nvSpPr>
        <p:spPr/>
        <p:txBody>
          <a:bodyPr/>
          <a:lstStyle/>
          <a:p>
            <a:r>
              <a:rPr lang="en-US" dirty="0"/>
              <a:t>Simple Explanations</a:t>
            </a:r>
          </a:p>
        </p:txBody>
      </p:sp>
      <p:pic>
        <p:nvPicPr>
          <p:cNvPr id="4" name="Picture 3">
            <a:extLst>
              <a:ext uri="{FF2B5EF4-FFF2-40B4-BE49-F238E27FC236}">
                <a16:creationId xmlns:a16="http://schemas.microsoft.com/office/drawing/2014/main" id="{BE6A3E6A-5FBD-5CB1-A7DC-7FB0E10ECFCE}"/>
              </a:ext>
            </a:extLst>
          </p:cNvPr>
          <p:cNvPicPr>
            <a:picLocks noChangeAspect="1"/>
          </p:cNvPicPr>
          <p:nvPr/>
        </p:nvPicPr>
        <p:blipFill>
          <a:blip r:embed="rId2"/>
          <a:stretch>
            <a:fillRect/>
          </a:stretch>
        </p:blipFill>
        <p:spPr>
          <a:xfrm>
            <a:off x="914400" y="1044843"/>
            <a:ext cx="6435302" cy="3628361"/>
          </a:xfrm>
          <a:prstGeom prst="rect">
            <a:avLst/>
          </a:prstGeom>
        </p:spPr>
      </p:pic>
      <p:sp>
        <p:nvSpPr>
          <p:cNvPr id="8" name="TextBox 7">
            <a:extLst>
              <a:ext uri="{FF2B5EF4-FFF2-40B4-BE49-F238E27FC236}">
                <a16:creationId xmlns:a16="http://schemas.microsoft.com/office/drawing/2014/main" id="{A15DF247-26AD-AA81-EF49-BF9C45730379}"/>
              </a:ext>
            </a:extLst>
          </p:cNvPr>
          <p:cNvSpPr txBox="1"/>
          <p:nvPr/>
        </p:nvSpPr>
        <p:spPr>
          <a:xfrm>
            <a:off x="172570" y="444319"/>
            <a:ext cx="6914030" cy="646331"/>
          </a:xfrm>
          <a:prstGeom prst="rect">
            <a:avLst/>
          </a:prstGeom>
          <a:noFill/>
        </p:spPr>
        <p:txBody>
          <a:bodyPr wrap="square">
            <a:spAutoFit/>
          </a:bodyPr>
          <a:lstStyle/>
          <a:p>
            <a:r>
              <a:rPr lang="en-US" dirty="0"/>
              <a:t>There are many good examples and tutorials on the web, e.g. </a:t>
            </a:r>
            <a:r>
              <a:rPr lang="en-US" dirty="0">
                <a:hlinkClick r:id="rId3"/>
              </a:rPr>
              <a:t>https://www.datacamp.com/tutorial/normalization-in-sql</a:t>
            </a:r>
            <a:r>
              <a:rPr lang="en-US" dirty="0"/>
              <a:t> </a:t>
            </a:r>
          </a:p>
        </p:txBody>
      </p:sp>
    </p:spTree>
    <p:extLst>
      <p:ext uri="{BB962C8B-B14F-4D97-AF65-F5344CB8AC3E}">
        <p14:creationId xmlns:p14="http://schemas.microsoft.com/office/powerpoint/2010/main" val="21284904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Implementation of Locking</a:t>
            </a:r>
          </a:p>
        </p:txBody>
      </p:sp>
      <p:sp>
        <p:nvSpPr>
          <p:cNvPr id="17411" name="Rectangle 3"/>
          <p:cNvSpPr>
            <a:spLocks noGrp="1" noChangeArrowheads="1"/>
          </p:cNvSpPr>
          <p:nvPr>
            <p:ph idx="1"/>
          </p:nvPr>
        </p:nvSpPr>
        <p:spPr>
          <a:xfrm>
            <a:off x="1662344" y="826873"/>
            <a:ext cx="5759389" cy="4025979"/>
          </a:xfrm>
        </p:spPr>
        <p:txBody>
          <a:bodyPr/>
          <a:lstStyle/>
          <a:p>
            <a:r>
              <a:rPr lang="en-US" altLang="en-US" dirty="0"/>
              <a:t>A</a:t>
            </a:r>
            <a:r>
              <a:rPr lang="en-US" altLang="en-US" b="1" dirty="0">
                <a:solidFill>
                  <a:schemeClr val="tx2"/>
                </a:solidFill>
              </a:rPr>
              <a:t> </a:t>
            </a:r>
            <a:r>
              <a:rPr lang="en-US" altLang="en-US" b="1" dirty="0">
                <a:solidFill>
                  <a:srgbClr val="002060"/>
                </a:solidFill>
              </a:rPr>
              <a:t>lock manager </a:t>
            </a:r>
            <a:r>
              <a:rPr lang="en-US" altLang="en-US" dirty="0"/>
              <a:t>can be implemented as a separate process </a:t>
            </a:r>
          </a:p>
          <a:p>
            <a:r>
              <a:rPr lang="en-US" altLang="en-US" dirty="0"/>
              <a:t>Transactions can send lock and unlock requests as messages</a:t>
            </a:r>
          </a:p>
          <a:p>
            <a:r>
              <a:rPr lang="en-US" altLang="en-US" dirty="0"/>
              <a:t>The lock manager replies to a lock request by sending a lock grant messages (or a message asking the transaction to roll back, in case of  a deadlock)</a:t>
            </a:r>
          </a:p>
          <a:p>
            <a:pPr lvl="1"/>
            <a:r>
              <a:rPr lang="en-US" altLang="en-US" dirty="0"/>
              <a:t>The requesting transaction waits until its request is answered</a:t>
            </a:r>
          </a:p>
          <a:p>
            <a:r>
              <a:rPr lang="en-US" altLang="en-US" dirty="0"/>
              <a:t>The lock manager maintains an in-memory data-structure called a </a:t>
            </a:r>
            <a:r>
              <a:rPr lang="en-US" altLang="en-US" b="1" dirty="0">
                <a:solidFill>
                  <a:srgbClr val="002060"/>
                </a:solidFill>
              </a:rPr>
              <a:t>lock table </a:t>
            </a:r>
            <a:r>
              <a:rPr lang="en-US" altLang="en-US" dirty="0"/>
              <a:t>to record granted locks and pending requests</a:t>
            </a:r>
          </a:p>
        </p:txBody>
      </p:sp>
    </p:spTree>
    <p:extLst>
      <p:ext uri="{BB962C8B-B14F-4D97-AF65-F5344CB8AC3E}">
        <p14:creationId xmlns:p14="http://schemas.microsoft.com/office/powerpoint/2010/main" val="22347511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Deadlock Handling</a:t>
            </a:r>
          </a:p>
        </p:txBody>
      </p:sp>
      <p:sp>
        <p:nvSpPr>
          <p:cNvPr id="22531" name="Rectangle 3"/>
          <p:cNvSpPr>
            <a:spLocks noGrp="1" noChangeArrowheads="1"/>
          </p:cNvSpPr>
          <p:nvPr>
            <p:ph idx="1"/>
          </p:nvPr>
        </p:nvSpPr>
        <p:spPr>
          <a:xfrm>
            <a:off x="1669002" y="826873"/>
            <a:ext cx="6108161" cy="4025979"/>
          </a:xfrm>
        </p:spPr>
        <p:txBody>
          <a:bodyPr/>
          <a:lstStyle/>
          <a:p>
            <a:r>
              <a:rPr lang="en-US" altLang="en-US" dirty="0"/>
              <a:t>System is </a:t>
            </a:r>
            <a:r>
              <a:rPr lang="en-US" altLang="en-US" b="1" dirty="0">
                <a:solidFill>
                  <a:srgbClr val="002060"/>
                </a:solidFill>
              </a:rPr>
              <a:t>deadlocked</a:t>
            </a:r>
            <a:r>
              <a:rPr lang="en-US" altLang="en-US" dirty="0"/>
              <a:t> if there is a set of transactions such that every transaction in the set is waiting for another transaction in the set.</a:t>
            </a:r>
          </a:p>
        </p:txBody>
      </p:sp>
      <p:pic>
        <p:nvPicPr>
          <p:cNvPr id="5" name="Graphic 4">
            <a:extLst>
              <a:ext uri="{FF2B5EF4-FFF2-40B4-BE49-F238E27FC236}">
                <a16:creationId xmlns:a16="http://schemas.microsoft.com/office/drawing/2014/main" id="{8AA52137-467D-461F-81B4-27A741A8CF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15731" y="1435883"/>
            <a:ext cx="2065012" cy="2054313"/>
          </a:xfrm>
          <a:prstGeom prst="rect">
            <a:avLst/>
          </a:prstGeom>
        </p:spPr>
      </p:pic>
    </p:spTree>
    <p:extLst>
      <p:ext uri="{BB962C8B-B14F-4D97-AF65-F5344CB8AC3E}">
        <p14:creationId xmlns:p14="http://schemas.microsoft.com/office/powerpoint/2010/main" val="98153478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Deadlock Handling</a:t>
            </a:r>
          </a:p>
        </p:txBody>
      </p:sp>
      <p:sp>
        <p:nvSpPr>
          <p:cNvPr id="23555" name="Rectangle 3"/>
          <p:cNvSpPr>
            <a:spLocks noGrp="1" noChangeArrowheads="1"/>
          </p:cNvSpPr>
          <p:nvPr>
            <p:ph idx="1"/>
          </p:nvPr>
        </p:nvSpPr>
        <p:spPr>
          <a:xfrm>
            <a:off x="1719262" y="826873"/>
            <a:ext cx="5675837" cy="4025979"/>
          </a:xfrm>
        </p:spPr>
        <p:txBody>
          <a:bodyPr/>
          <a:lstStyle/>
          <a:p>
            <a:r>
              <a:rPr lang="en-US" altLang="en-US" b="1" i="1" dirty="0">
                <a:solidFill>
                  <a:srgbClr val="002060"/>
                </a:solidFill>
              </a:rPr>
              <a:t>Deadlock prevention</a:t>
            </a:r>
            <a:r>
              <a:rPr lang="en-US" altLang="en-US" dirty="0">
                <a:solidFill>
                  <a:srgbClr val="002060"/>
                </a:solidFill>
              </a:rPr>
              <a:t> </a:t>
            </a:r>
            <a:r>
              <a:rPr lang="en-US" altLang="en-US" dirty="0"/>
              <a:t>protocols ensure that the system will </a:t>
            </a:r>
            <a:r>
              <a:rPr lang="en-US" altLang="en-US" i="1" dirty="0"/>
              <a:t>never</a:t>
            </a:r>
            <a:r>
              <a:rPr lang="en-US" altLang="en-US" dirty="0"/>
              <a:t> enter into a deadlock state. Some prevention strategies:</a:t>
            </a:r>
          </a:p>
          <a:p>
            <a:pPr lvl="1"/>
            <a:r>
              <a:rPr lang="en-US" altLang="en-US" dirty="0"/>
              <a:t>Require that each transaction locks all its data items before it begins execution (pre-declaration).</a:t>
            </a:r>
          </a:p>
          <a:p>
            <a:pPr lvl="1"/>
            <a:r>
              <a:rPr lang="en-US" altLang="en-US" dirty="0"/>
              <a:t>Impose partial ordering of all data items and require that a transaction can lock data items only in the order specified by the partial order (graph-based protocol).</a:t>
            </a:r>
          </a:p>
        </p:txBody>
      </p:sp>
    </p:spTree>
    <p:extLst>
      <p:ext uri="{BB962C8B-B14F-4D97-AF65-F5344CB8AC3E}">
        <p14:creationId xmlns:p14="http://schemas.microsoft.com/office/powerpoint/2010/main" val="233776776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More Deadlock Prevention Strategies</a:t>
            </a:r>
          </a:p>
        </p:txBody>
      </p:sp>
      <p:sp>
        <p:nvSpPr>
          <p:cNvPr id="24579" name="Rectangle 3"/>
          <p:cNvSpPr>
            <a:spLocks noGrp="1" noChangeArrowheads="1"/>
          </p:cNvSpPr>
          <p:nvPr>
            <p:ph idx="1"/>
          </p:nvPr>
        </p:nvSpPr>
        <p:spPr>
          <a:xfrm>
            <a:off x="1669002" y="826873"/>
            <a:ext cx="5726097" cy="4025979"/>
          </a:xfrm>
        </p:spPr>
        <p:txBody>
          <a:bodyPr/>
          <a:lstStyle/>
          <a:p>
            <a:r>
              <a:rPr lang="en-US" altLang="en-US" b="1" dirty="0">
                <a:solidFill>
                  <a:srgbClr val="002060"/>
                </a:solidFill>
              </a:rPr>
              <a:t>wait-die</a:t>
            </a:r>
            <a:r>
              <a:rPr lang="en-US" altLang="en-US" dirty="0"/>
              <a:t> scheme — non-preemptive</a:t>
            </a:r>
          </a:p>
          <a:p>
            <a:pPr lvl="1"/>
            <a:r>
              <a:rPr lang="en-US" altLang="en-US" dirty="0"/>
              <a:t>Older transaction may wait for younger one to release data item.</a:t>
            </a:r>
          </a:p>
          <a:p>
            <a:pPr lvl="1"/>
            <a:r>
              <a:rPr lang="en-US" altLang="en-US" dirty="0"/>
              <a:t>Younger transactions never wait for older ones; they are rolled back instead.</a:t>
            </a:r>
          </a:p>
          <a:p>
            <a:pPr lvl="1"/>
            <a:r>
              <a:rPr lang="en-US" altLang="en-US" dirty="0"/>
              <a:t>A transaction may die several times before acquiring a lock</a:t>
            </a:r>
          </a:p>
          <a:p>
            <a:r>
              <a:rPr lang="en-US" altLang="en-US" b="1" dirty="0">
                <a:solidFill>
                  <a:srgbClr val="002060"/>
                </a:solidFill>
              </a:rPr>
              <a:t>wound-wait</a:t>
            </a:r>
            <a:r>
              <a:rPr lang="en-US" altLang="en-US" dirty="0"/>
              <a:t> scheme — preemptive</a:t>
            </a:r>
          </a:p>
          <a:p>
            <a:pPr lvl="1"/>
            <a:r>
              <a:rPr lang="en-US" altLang="en-US" dirty="0"/>
              <a:t>Older transaction </a:t>
            </a:r>
            <a:r>
              <a:rPr lang="en-US" altLang="en-US" i="1" dirty="0"/>
              <a:t>wounds</a:t>
            </a:r>
            <a:r>
              <a:rPr lang="en-US" altLang="en-US" dirty="0"/>
              <a:t> (forces rollback) of younger transaction instead of waiting for it. </a:t>
            </a:r>
          </a:p>
          <a:p>
            <a:pPr lvl="1"/>
            <a:r>
              <a:rPr lang="en-US" altLang="en-US" dirty="0"/>
              <a:t>Younger transactions may wait for older ones.</a:t>
            </a:r>
          </a:p>
          <a:p>
            <a:pPr lvl="1"/>
            <a:r>
              <a:rPr lang="en-US" altLang="en-US" dirty="0"/>
              <a:t>Fewer rollbacks than </a:t>
            </a:r>
            <a:r>
              <a:rPr lang="en-US" altLang="en-US" i="1" dirty="0"/>
              <a:t>wait-die</a:t>
            </a:r>
            <a:r>
              <a:rPr lang="en-US" altLang="en-US" dirty="0"/>
              <a:t> scheme.</a:t>
            </a:r>
          </a:p>
          <a:p>
            <a:r>
              <a:rPr lang="en-US" altLang="en-US" dirty="0"/>
              <a:t>In both schemes, a rolled back transactions is restarted with its original timestamp. </a:t>
            </a:r>
          </a:p>
          <a:p>
            <a:pPr lvl="1"/>
            <a:r>
              <a:rPr lang="en-US" altLang="en-US" dirty="0"/>
              <a:t>Ensures that older transactions have precedence over newer ones, and starvation is thus avoided.</a:t>
            </a:r>
          </a:p>
          <a:p>
            <a:endParaRPr lang="en-US" altLang="en-US" dirty="0"/>
          </a:p>
        </p:txBody>
      </p:sp>
    </p:spTree>
    <p:extLst>
      <p:ext uri="{BB962C8B-B14F-4D97-AF65-F5344CB8AC3E}">
        <p14:creationId xmlns:p14="http://schemas.microsoft.com/office/powerpoint/2010/main" val="18849613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Deadlock prevention (Cont.)</a:t>
            </a:r>
          </a:p>
        </p:txBody>
      </p:sp>
      <p:sp>
        <p:nvSpPr>
          <p:cNvPr id="25603" name="Rectangle 3"/>
          <p:cNvSpPr>
            <a:spLocks noGrp="1" noChangeArrowheads="1"/>
          </p:cNvSpPr>
          <p:nvPr>
            <p:ph idx="1"/>
          </p:nvPr>
        </p:nvSpPr>
        <p:spPr>
          <a:xfrm>
            <a:off x="1669002" y="826873"/>
            <a:ext cx="5772705" cy="4025979"/>
          </a:xfrm>
        </p:spPr>
        <p:txBody>
          <a:bodyPr/>
          <a:lstStyle/>
          <a:p>
            <a:r>
              <a:rPr lang="en-US" altLang="en-US" b="1" dirty="0">
                <a:solidFill>
                  <a:srgbClr val="002060"/>
                </a:solidFill>
              </a:rPr>
              <a:t>Timeout-Based Schemes</a:t>
            </a:r>
            <a:r>
              <a:rPr lang="en-US" altLang="en-US" dirty="0"/>
              <a:t>:</a:t>
            </a:r>
          </a:p>
          <a:p>
            <a:pPr lvl="1"/>
            <a:r>
              <a:rPr lang="en-US" altLang="en-US" dirty="0"/>
              <a:t>A transaction waits for a lock only for a specified amount of time. After that, the wait times out and the transaction is rolled back.</a:t>
            </a:r>
          </a:p>
          <a:p>
            <a:pPr lvl="1"/>
            <a:r>
              <a:rPr lang="en-US" altLang="en-US" dirty="0"/>
              <a:t>Ensures that deadlocks get resolved by timeout if they occur</a:t>
            </a:r>
          </a:p>
          <a:p>
            <a:pPr lvl="1"/>
            <a:r>
              <a:rPr lang="en-US" altLang="en-US" dirty="0"/>
              <a:t>Simple to implement</a:t>
            </a:r>
          </a:p>
          <a:p>
            <a:pPr lvl="1"/>
            <a:r>
              <a:rPr lang="en-US" altLang="en-US" dirty="0"/>
              <a:t>But may roll back transaction unnecessarily in absence of deadlock</a:t>
            </a:r>
          </a:p>
          <a:p>
            <a:pPr lvl="2"/>
            <a:r>
              <a:rPr lang="en-US" altLang="en-US" dirty="0"/>
              <a:t>Difficult to determine good value of the timeout interval.</a:t>
            </a:r>
          </a:p>
          <a:p>
            <a:pPr lvl="1"/>
            <a:r>
              <a:rPr lang="en-US" altLang="en-US" dirty="0"/>
              <a:t>Starvation is also possible</a:t>
            </a:r>
          </a:p>
        </p:txBody>
      </p:sp>
    </p:spTree>
    <p:extLst>
      <p:ext uri="{BB962C8B-B14F-4D97-AF65-F5344CB8AC3E}">
        <p14:creationId xmlns:p14="http://schemas.microsoft.com/office/powerpoint/2010/main" val="10394989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Deadlock Detection</a:t>
            </a:r>
          </a:p>
        </p:txBody>
      </p:sp>
      <p:sp>
        <p:nvSpPr>
          <p:cNvPr id="26627" name="Rectangle 3"/>
          <p:cNvSpPr>
            <a:spLocks noGrp="1" noChangeArrowheads="1"/>
          </p:cNvSpPr>
          <p:nvPr>
            <p:ph idx="1"/>
          </p:nvPr>
        </p:nvSpPr>
        <p:spPr>
          <a:xfrm>
            <a:off x="1669002" y="826873"/>
            <a:ext cx="5812655" cy="4025979"/>
          </a:xfrm>
        </p:spPr>
        <p:txBody>
          <a:bodyPr/>
          <a:lstStyle/>
          <a:p>
            <a:r>
              <a:rPr lang="en-US" altLang="en-US" b="1" dirty="0">
                <a:solidFill>
                  <a:srgbClr val="002060"/>
                </a:solidFill>
              </a:rPr>
              <a:t>Wait-for graph</a:t>
            </a:r>
            <a:endParaRPr lang="en-US" altLang="en-US" dirty="0">
              <a:solidFill>
                <a:srgbClr val="002060"/>
              </a:solidFill>
            </a:endParaRPr>
          </a:p>
          <a:p>
            <a:pPr lvl="1"/>
            <a:r>
              <a:rPr lang="en-US" altLang="en-US" i="1" dirty="0"/>
              <a:t>Vertices: </a:t>
            </a:r>
            <a:r>
              <a:rPr lang="en-US" altLang="en-US" dirty="0"/>
              <a:t>transactions</a:t>
            </a:r>
          </a:p>
          <a:p>
            <a:pPr lvl="1"/>
            <a:r>
              <a:rPr lang="en-US" altLang="en-US" i="1" dirty="0"/>
              <a:t>Edge from</a:t>
            </a:r>
            <a:r>
              <a:rPr lang="en-US" altLang="en-US" dirty="0"/>
              <a:t> </a:t>
            </a:r>
            <a:r>
              <a:rPr lang="en-US" altLang="en-US" i="1" dirty="0" err="1"/>
              <a:t>T</a:t>
            </a:r>
            <a:r>
              <a:rPr lang="en-US" altLang="en-US" i="1" baseline="-25000" dirty="0" err="1"/>
              <a:t>i</a:t>
            </a:r>
            <a:r>
              <a:rPr lang="en-US" altLang="en-US" dirty="0"/>
              <a:t> </a:t>
            </a:r>
            <a:r>
              <a:rPr lang="en-US" altLang="en-US" dirty="0">
                <a:sym typeface="Symbol" panose="05050102010706020507" pitchFamily="18" charset="2"/>
              </a:rPr>
              <a:t></a:t>
            </a:r>
            <a:r>
              <a:rPr lang="en-US" altLang="en-US" i="1" dirty="0" err="1"/>
              <a:t>T</a:t>
            </a:r>
            <a:r>
              <a:rPr lang="en-US" altLang="en-US" i="1" baseline="-25000" dirty="0" err="1"/>
              <a:t>j</a:t>
            </a:r>
            <a:r>
              <a:rPr lang="en-US" altLang="en-US" dirty="0"/>
              <a:t>. : if </a:t>
            </a:r>
            <a:r>
              <a:rPr lang="en-US" altLang="en-US" i="1" dirty="0" err="1"/>
              <a:t>T</a:t>
            </a:r>
            <a:r>
              <a:rPr lang="en-US" altLang="en-US" i="1" baseline="-25000" dirty="0" err="1"/>
              <a:t>i</a:t>
            </a:r>
            <a:r>
              <a:rPr lang="en-US" altLang="en-US" dirty="0"/>
              <a:t> </a:t>
            </a:r>
            <a:r>
              <a:rPr lang="en-US" altLang="en-US" dirty="0">
                <a:sym typeface="Symbol" panose="05050102010706020507" pitchFamily="18" charset="2"/>
              </a:rPr>
              <a:t>is waiting for a lock held in conflicting mode </a:t>
            </a:r>
            <a:r>
              <a:rPr lang="en-US" altLang="en-US" dirty="0" err="1">
                <a:sym typeface="Symbol" panose="05050102010706020507" pitchFamily="18" charset="2"/>
              </a:rPr>
              <a:t>by</a:t>
            </a:r>
            <a:r>
              <a:rPr lang="en-US" altLang="en-US" i="1" dirty="0" err="1"/>
              <a:t>T</a:t>
            </a:r>
            <a:r>
              <a:rPr lang="en-US" altLang="en-US" i="1" baseline="-25000" dirty="0" err="1"/>
              <a:t>j</a:t>
            </a:r>
            <a:r>
              <a:rPr lang="en-US" altLang="en-US" i="1" baseline="-25000" dirty="0"/>
              <a:t> </a:t>
            </a:r>
            <a:endParaRPr lang="en-US" altLang="en-US" dirty="0"/>
          </a:p>
          <a:p>
            <a:r>
              <a:rPr lang="en-US" altLang="en-US" dirty="0"/>
              <a:t>The system is in a deadlock state if and only if the wait-for graph has a cycle.  </a:t>
            </a:r>
          </a:p>
          <a:p>
            <a:r>
              <a:rPr lang="en-US" altLang="en-US" dirty="0"/>
              <a:t>Invoke a deadlock-detection algorithm periodically to look for cycles.</a:t>
            </a:r>
          </a:p>
        </p:txBody>
      </p:sp>
      <p:sp>
        <p:nvSpPr>
          <p:cNvPr id="4" name="Text Box 3">
            <a:extLst>
              <a:ext uri="{FF2B5EF4-FFF2-40B4-BE49-F238E27FC236}">
                <a16:creationId xmlns:a16="http://schemas.microsoft.com/office/drawing/2014/main" id="{F7E65FA3-290F-45D6-96B1-EA520E859898}"/>
              </a:ext>
            </a:extLst>
          </p:cNvPr>
          <p:cNvSpPr txBox="1">
            <a:spLocks noChangeArrowheads="1"/>
          </p:cNvSpPr>
          <p:nvPr/>
        </p:nvSpPr>
        <p:spPr bwMode="auto">
          <a:xfrm>
            <a:off x="2147890" y="4146402"/>
            <a:ext cx="2334742"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Wait-for graph without a cycle</a:t>
            </a:r>
          </a:p>
        </p:txBody>
      </p:sp>
      <p:sp>
        <p:nvSpPr>
          <p:cNvPr id="5" name="Text Box 4">
            <a:extLst>
              <a:ext uri="{FF2B5EF4-FFF2-40B4-BE49-F238E27FC236}">
                <a16:creationId xmlns:a16="http://schemas.microsoft.com/office/drawing/2014/main" id="{6AFB0325-7D70-455E-B59A-5068769F0631}"/>
              </a:ext>
            </a:extLst>
          </p:cNvPr>
          <p:cNvSpPr txBox="1">
            <a:spLocks noChangeArrowheads="1"/>
          </p:cNvSpPr>
          <p:nvPr/>
        </p:nvSpPr>
        <p:spPr bwMode="auto">
          <a:xfrm>
            <a:off x="4881663" y="4178550"/>
            <a:ext cx="2151999"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Wait-for graph  with a cycle</a:t>
            </a:r>
          </a:p>
        </p:txBody>
      </p:sp>
      <p:pic>
        <p:nvPicPr>
          <p:cNvPr id="6" name="Picture 9">
            <a:extLst>
              <a:ext uri="{FF2B5EF4-FFF2-40B4-BE49-F238E27FC236}">
                <a16:creationId xmlns:a16="http://schemas.microsoft.com/office/drawing/2014/main" id="{9E6DE4A4-4D87-4010-AA01-AE17AA1E17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3169" y="2656726"/>
            <a:ext cx="1679972" cy="1238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0">
            <a:extLst>
              <a:ext uri="{FF2B5EF4-FFF2-40B4-BE49-F238E27FC236}">
                <a16:creationId xmlns:a16="http://schemas.microsoft.com/office/drawing/2014/main" id="{7883DCB0-CC17-40E2-9C93-AB7251DB7F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3525" y="2701956"/>
            <a:ext cx="1615082" cy="1181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463725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Deadlock Recovery</a:t>
            </a:r>
          </a:p>
        </p:txBody>
      </p:sp>
      <p:sp>
        <p:nvSpPr>
          <p:cNvPr id="28675" name="Rectangle 3"/>
          <p:cNvSpPr>
            <a:spLocks noGrp="1" noChangeArrowheads="1"/>
          </p:cNvSpPr>
          <p:nvPr>
            <p:ph idx="1"/>
          </p:nvPr>
        </p:nvSpPr>
        <p:spPr>
          <a:xfrm>
            <a:off x="1649027" y="826873"/>
            <a:ext cx="5759389" cy="4025979"/>
          </a:xfrm>
        </p:spPr>
        <p:txBody>
          <a:bodyPr/>
          <a:lstStyle/>
          <a:p>
            <a:r>
              <a:rPr lang="en-US" altLang="en-US" dirty="0"/>
              <a:t>When deadlock is  detected :</a:t>
            </a:r>
          </a:p>
          <a:p>
            <a:pPr lvl="1"/>
            <a:r>
              <a:rPr lang="en-US" altLang="en-US" dirty="0"/>
              <a:t>Some transaction will have to rolled back (made a </a:t>
            </a:r>
            <a:r>
              <a:rPr lang="en-US" altLang="en-US" b="1" dirty="0">
                <a:solidFill>
                  <a:srgbClr val="002060"/>
                </a:solidFill>
              </a:rPr>
              <a:t>victim</a:t>
            </a:r>
            <a:r>
              <a:rPr lang="en-US" altLang="en-US" dirty="0"/>
              <a:t>) to break deadlock cycle.  </a:t>
            </a:r>
          </a:p>
          <a:p>
            <a:pPr lvl="2"/>
            <a:r>
              <a:rPr lang="en-US" altLang="en-US" dirty="0"/>
              <a:t>Select that transaction as victim that will incur minimum cost</a:t>
            </a:r>
          </a:p>
          <a:p>
            <a:pPr lvl="1"/>
            <a:r>
              <a:rPr lang="en-US" altLang="en-US" dirty="0"/>
              <a:t>Rollback -- determine how far to roll back transaction</a:t>
            </a:r>
          </a:p>
          <a:p>
            <a:pPr lvl="2"/>
            <a:r>
              <a:rPr lang="en-US" altLang="en-US" b="1" dirty="0">
                <a:solidFill>
                  <a:srgbClr val="002060"/>
                </a:solidFill>
              </a:rPr>
              <a:t>Total rollback</a:t>
            </a:r>
            <a:r>
              <a:rPr lang="en-US" altLang="en-US" dirty="0"/>
              <a:t>: Abort the transaction and then restart it.</a:t>
            </a:r>
          </a:p>
          <a:p>
            <a:pPr lvl="2"/>
            <a:r>
              <a:rPr lang="en-US" altLang="en-US" b="1" dirty="0">
                <a:solidFill>
                  <a:srgbClr val="002060"/>
                </a:solidFill>
              </a:rPr>
              <a:t>Partial rollback</a:t>
            </a:r>
            <a:r>
              <a:rPr lang="en-US" altLang="en-US" dirty="0"/>
              <a:t>: Roll back victim transaction only as far as necessary to release locks that another transaction in cycle is waiting for</a:t>
            </a:r>
          </a:p>
          <a:p>
            <a:r>
              <a:rPr lang="en-US" altLang="en-US" dirty="0"/>
              <a:t>Starvation can happen (why?)</a:t>
            </a:r>
          </a:p>
          <a:p>
            <a:pPr lvl="1"/>
            <a:r>
              <a:rPr lang="en-US" altLang="en-US" dirty="0"/>
              <a:t>One solution: oldest transaction in the deadlock set is never chosen as victim</a:t>
            </a:r>
          </a:p>
        </p:txBody>
      </p:sp>
    </p:spTree>
    <p:extLst>
      <p:ext uri="{BB962C8B-B14F-4D97-AF65-F5344CB8AC3E}">
        <p14:creationId xmlns:p14="http://schemas.microsoft.com/office/powerpoint/2010/main" val="14507484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16AE22-C834-544D-B4FC-C8A768468A4F}"/>
              </a:ext>
            </a:extLst>
          </p:cNvPr>
          <p:cNvSpPr txBox="1"/>
          <p:nvPr/>
        </p:nvSpPr>
        <p:spPr>
          <a:xfrm>
            <a:off x="3440216" y="1786920"/>
            <a:ext cx="2263568" cy="156966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Transactions</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Isolation</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Recovery</a:t>
            </a:r>
          </a:p>
        </p:txBody>
      </p:sp>
      <p:pic>
        <p:nvPicPr>
          <p:cNvPr id="5" name="Picture 1" descr="16x9_grey.jpg">
            <a:extLst>
              <a:ext uri="{FF2B5EF4-FFF2-40B4-BE49-F238E27FC236}">
                <a16:creationId xmlns:a16="http://schemas.microsoft.com/office/drawing/2014/main" id="{81BA5A21-5B66-EEF5-B2C9-BC0FE26DD3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050"/>
            <a:ext cx="9144000" cy="4724400"/>
          </a:xfrm>
          <a:prstGeom prst="rect">
            <a:avLst/>
          </a:prstGeom>
          <a:noFill/>
          <a:ln>
            <a:noFill/>
          </a:ln>
        </p:spPr>
      </p:pic>
      <p:sp>
        <p:nvSpPr>
          <p:cNvPr id="6" name="TextBox 8">
            <a:extLst>
              <a:ext uri="{FF2B5EF4-FFF2-40B4-BE49-F238E27FC236}">
                <a16:creationId xmlns:a16="http://schemas.microsoft.com/office/drawing/2014/main" id="{3CFF9C2C-E8D3-2980-2703-0B5B53B81EB1}"/>
              </a:ext>
            </a:extLst>
          </p:cNvPr>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Schedules, Serializable</a:t>
            </a:r>
            <a:endParaRPr kumimoji="0" lang="en-US" altLang="en-US" sz="1800" b="0" i="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3068883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849BC5D-24D1-CACD-B53E-6170217FF521}"/>
              </a:ext>
            </a:extLst>
          </p:cNvPr>
          <p:cNvSpPr>
            <a:spLocks noGrp="1"/>
          </p:cNvSpPr>
          <p:nvPr>
            <p:ph idx="1"/>
          </p:nvPr>
        </p:nvSpPr>
        <p:spPr>
          <a:xfrm>
            <a:off x="152400" y="3079934"/>
            <a:ext cx="8839200" cy="1549216"/>
          </a:xfrm>
        </p:spPr>
        <p:txBody>
          <a:bodyPr/>
          <a:lstStyle/>
          <a:p>
            <a:r>
              <a:rPr lang="en-US" sz="1600" dirty="0"/>
              <a:t>We covered serial schedules, 2PL and serializable in the previous lecture.</a:t>
            </a:r>
          </a:p>
          <a:p>
            <a:r>
              <a:rPr lang="en-US" sz="1600" dirty="0"/>
              <a:t>The types of schedules are much more complex.</a:t>
            </a:r>
          </a:p>
          <a:p>
            <a:r>
              <a:rPr lang="en-US" sz="1600" dirty="0"/>
              <a:t>There are also forms of conflict management and lock types other than R/W.</a:t>
            </a:r>
          </a:p>
          <a:p>
            <a:r>
              <a:rPr lang="en-US" sz="1600" dirty="0"/>
              <a:t>We will talk a little bit about them for awareness.</a:t>
            </a:r>
          </a:p>
          <a:p>
            <a:r>
              <a:rPr lang="en-US" sz="1600" dirty="0"/>
              <a:t>These are academically interesting but do not come up in practice.</a:t>
            </a:r>
          </a:p>
        </p:txBody>
      </p:sp>
      <p:sp>
        <p:nvSpPr>
          <p:cNvPr id="3" name="Title 2">
            <a:extLst>
              <a:ext uri="{FF2B5EF4-FFF2-40B4-BE49-F238E27FC236}">
                <a16:creationId xmlns:a16="http://schemas.microsoft.com/office/drawing/2014/main" id="{CA082CB5-53B8-FF63-C0CC-E36A812EA6CD}"/>
              </a:ext>
            </a:extLst>
          </p:cNvPr>
          <p:cNvSpPr>
            <a:spLocks noGrp="1"/>
          </p:cNvSpPr>
          <p:nvPr>
            <p:ph type="title"/>
          </p:nvPr>
        </p:nvSpPr>
        <p:spPr/>
        <p:txBody>
          <a:bodyPr/>
          <a:lstStyle/>
          <a:p>
            <a:r>
              <a:rPr lang="en-US" dirty="0"/>
              <a:t>Schedules and Serializable</a:t>
            </a:r>
          </a:p>
        </p:txBody>
      </p:sp>
      <p:pic>
        <p:nvPicPr>
          <p:cNvPr id="1026" name="Picture 2" descr="schedules">
            <a:extLst>
              <a:ext uri="{FF2B5EF4-FFF2-40B4-BE49-F238E27FC236}">
                <a16:creationId xmlns:a16="http://schemas.microsoft.com/office/drawing/2014/main" id="{296186F0-487B-B2FA-8267-F9C8F85ED2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570" y="634907"/>
            <a:ext cx="4152039" cy="23797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ightbox">
            <a:extLst>
              <a:ext uri="{FF2B5EF4-FFF2-40B4-BE49-F238E27FC236}">
                <a16:creationId xmlns:a16="http://schemas.microsoft.com/office/drawing/2014/main" id="{1E2EEBAA-1906-D6BC-2B8F-1AACE956F9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4620" y="514351"/>
            <a:ext cx="405681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702642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Serializability</a:t>
            </a:r>
          </a:p>
        </p:txBody>
      </p:sp>
      <p:sp>
        <p:nvSpPr>
          <p:cNvPr id="19459" name="Rectangle 3"/>
          <p:cNvSpPr>
            <a:spLocks noGrp="1" noChangeArrowheads="1"/>
          </p:cNvSpPr>
          <p:nvPr>
            <p:ph idx="1"/>
          </p:nvPr>
        </p:nvSpPr>
        <p:spPr>
          <a:xfrm>
            <a:off x="1655686" y="826873"/>
            <a:ext cx="6034562" cy="4025979"/>
          </a:xfrm>
        </p:spPr>
        <p:txBody>
          <a:bodyPr/>
          <a:lstStyle/>
          <a:p>
            <a:r>
              <a:rPr lang="en-US" altLang="en-US" b="1" dirty="0"/>
              <a:t>Basic Assumption</a:t>
            </a:r>
            <a:r>
              <a:rPr lang="en-US" altLang="en-US" dirty="0"/>
              <a:t> – Each transaction preserves database consistency.</a:t>
            </a:r>
          </a:p>
          <a:p>
            <a:r>
              <a:rPr lang="en-US" altLang="en-US" dirty="0"/>
              <a:t>Thus, serial execution of a set of transactions preserves database consistency.</a:t>
            </a:r>
          </a:p>
          <a:p>
            <a:r>
              <a:rPr lang="en-US" altLang="en-US" dirty="0"/>
              <a:t>A (possibly concurrent) schedule is serializable if it is equivalent to a serial schedule.  Different forms of schedule equivalence give rise to the notions of:</a:t>
            </a:r>
          </a:p>
          <a:p>
            <a:pPr lvl="1">
              <a:buFont typeface="Monotype Sorts" charset="2"/>
              <a:buNone/>
            </a:pPr>
            <a:r>
              <a:rPr lang="en-US" altLang="en-US" dirty="0"/>
              <a:t>1.	</a:t>
            </a:r>
            <a:r>
              <a:rPr lang="en-US" altLang="en-US" b="1" dirty="0">
                <a:solidFill>
                  <a:srgbClr val="000099"/>
                </a:solidFill>
              </a:rPr>
              <a:t>Conflict serializability</a:t>
            </a:r>
          </a:p>
          <a:p>
            <a:pPr lvl="1">
              <a:buFont typeface="Monotype Sorts" charset="2"/>
              <a:buNone/>
            </a:pPr>
            <a:r>
              <a:rPr lang="en-US" altLang="en-US" dirty="0"/>
              <a:t>2.	</a:t>
            </a:r>
            <a:r>
              <a:rPr lang="en-US" altLang="en-US" b="1" dirty="0">
                <a:solidFill>
                  <a:srgbClr val="000099"/>
                </a:solidFill>
              </a:rPr>
              <a:t>View serializability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89A10-5679-D048-7B2B-57A62F1FE63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DA554E-4A2D-2123-C721-1D84D9B4E8FF}"/>
              </a:ext>
            </a:extLst>
          </p:cNvPr>
          <p:cNvSpPr>
            <a:spLocks noGrp="1"/>
          </p:cNvSpPr>
          <p:nvPr>
            <p:ph idx="1"/>
          </p:nvPr>
        </p:nvSpPr>
        <p:spPr>
          <a:xfrm>
            <a:off x="86284" y="514350"/>
            <a:ext cx="8839200" cy="4038600"/>
          </a:xfrm>
        </p:spPr>
        <p:txBody>
          <a:bodyPr/>
          <a:lstStyle/>
          <a:p>
            <a:pPr marL="0" indent="0">
              <a:spcBef>
                <a:spcPts val="0"/>
              </a:spcBef>
              <a:buNone/>
            </a:pPr>
            <a:r>
              <a:rPr lang="en-US" sz="1200" dirty="0"/>
              <a:t>There are a lot of good, simple, short explanations and tutorials on the web.</a:t>
            </a:r>
          </a:p>
          <a:p>
            <a:pPr>
              <a:spcBef>
                <a:spcPts val="0"/>
              </a:spcBef>
            </a:pPr>
            <a:r>
              <a:rPr lang="en-US" sz="1200" dirty="0"/>
              <a:t>First Normal Form (1NF)</a:t>
            </a:r>
          </a:p>
          <a:p>
            <a:pPr lvl="1">
              <a:spcBef>
                <a:spcPts val="0"/>
              </a:spcBef>
            </a:pPr>
            <a:r>
              <a:rPr lang="en-US" sz="1200" dirty="0"/>
              <a:t>This normalization level ensures that each column in your data contains only atomic values. Atomic values in this context means </a:t>
            </a:r>
            <a:br>
              <a:rPr lang="en-US" sz="1200" dirty="0"/>
            </a:br>
            <a:r>
              <a:rPr lang="en-US" sz="1200" dirty="0"/>
              <a:t>that each entry in a column is indivisible.  It is like saying that each cell in a spreadsheet should hold just one piece of information. 1NF ensures atomicity of data, with each column cell containing only a single value and each column having unique names.</a:t>
            </a:r>
          </a:p>
          <a:p>
            <a:pPr>
              <a:spcBef>
                <a:spcPts val="0"/>
              </a:spcBef>
            </a:pPr>
            <a:r>
              <a:rPr lang="en-US" sz="1200" dirty="0"/>
              <a:t>Second Normal Form (2NF)</a:t>
            </a:r>
          </a:p>
          <a:p>
            <a:pPr lvl="1">
              <a:spcBef>
                <a:spcPts val="0"/>
              </a:spcBef>
            </a:pPr>
            <a:r>
              <a:rPr lang="en-US" sz="1200" dirty="0"/>
              <a:t>Eliminates partial dependencies by ensuring that non-key attributes depend only on the primary key. What this means, in essence, is that there should be a direct relationship between each column and the primary key, and not between other columns.</a:t>
            </a:r>
          </a:p>
          <a:p>
            <a:pPr>
              <a:spcBef>
                <a:spcPts val="0"/>
              </a:spcBef>
            </a:pPr>
            <a:r>
              <a:rPr lang="en-US" sz="1200" dirty="0"/>
              <a:t>Third Normal Form (3NF)</a:t>
            </a:r>
          </a:p>
          <a:p>
            <a:pPr lvl="1">
              <a:spcBef>
                <a:spcPts val="0"/>
              </a:spcBef>
            </a:pPr>
            <a:r>
              <a:rPr lang="en-US" sz="1200" dirty="0"/>
              <a:t>Removes transitive dependencies by ensuring that non-key attributes depend only on the primary key. This level of normalization builds on 2NF.</a:t>
            </a:r>
          </a:p>
          <a:p>
            <a:pPr>
              <a:spcBef>
                <a:spcPts val="0"/>
              </a:spcBef>
            </a:pPr>
            <a:r>
              <a:rPr lang="en-US" sz="1200" dirty="0"/>
              <a:t>Boyce-Codd Normal Form (BCNF)</a:t>
            </a:r>
          </a:p>
          <a:p>
            <a:pPr lvl="1">
              <a:spcBef>
                <a:spcPts val="0"/>
              </a:spcBef>
            </a:pPr>
            <a:r>
              <a:rPr lang="en-US" sz="1200" dirty="0"/>
              <a:t>This is a more strict version of 3NF that addresses additional anomalies. At this normalization level, every determinant is a candidate key.</a:t>
            </a:r>
          </a:p>
          <a:p>
            <a:pPr>
              <a:spcBef>
                <a:spcPts val="0"/>
              </a:spcBef>
            </a:pPr>
            <a:r>
              <a:rPr lang="en-US" sz="1200" dirty="0"/>
              <a:t>Fourth Normal Form (4NF)</a:t>
            </a:r>
          </a:p>
          <a:p>
            <a:pPr lvl="1">
              <a:spcBef>
                <a:spcPts val="0"/>
              </a:spcBef>
            </a:pPr>
            <a:r>
              <a:rPr lang="en-US" sz="1200" dirty="0"/>
              <a:t>This is a normalization level that builds on BCNF by dealing with multi-valued dependencies.</a:t>
            </a:r>
          </a:p>
          <a:p>
            <a:pPr>
              <a:spcBef>
                <a:spcPts val="0"/>
              </a:spcBef>
            </a:pPr>
            <a:r>
              <a:rPr lang="en-US" sz="1200" dirty="0"/>
              <a:t>Fifth Normal Form (5NF)</a:t>
            </a:r>
          </a:p>
          <a:p>
            <a:pPr lvl="1">
              <a:spcBef>
                <a:spcPts val="0"/>
              </a:spcBef>
            </a:pPr>
            <a:r>
              <a:rPr lang="en-US" sz="1200" dirty="0"/>
              <a:t>5NF is the highest normalization level that addresses join dependencies. It is used in specific scenarios to further minimize redundancy by breaking a table into smaller tables.</a:t>
            </a:r>
          </a:p>
        </p:txBody>
      </p:sp>
      <p:sp>
        <p:nvSpPr>
          <p:cNvPr id="3" name="Title 2">
            <a:extLst>
              <a:ext uri="{FF2B5EF4-FFF2-40B4-BE49-F238E27FC236}">
                <a16:creationId xmlns:a16="http://schemas.microsoft.com/office/drawing/2014/main" id="{3C5DA278-BE17-F8F0-A534-9924237A22F6}"/>
              </a:ext>
            </a:extLst>
          </p:cNvPr>
          <p:cNvSpPr>
            <a:spLocks noGrp="1"/>
          </p:cNvSpPr>
          <p:nvPr>
            <p:ph type="title"/>
          </p:nvPr>
        </p:nvSpPr>
        <p:spPr/>
        <p:txBody>
          <a:bodyPr/>
          <a:lstStyle/>
          <a:p>
            <a:r>
              <a:rPr lang="en-US" dirty="0"/>
              <a:t>Simple Explanations</a:t>
            </a:r>
          </a:p>
        </p:txBody>
      </p:sp>
    </p:spTree>
    <p:extLst>
      <p:ext uri="{BB962C8B-B14F-4D97-AF65-F5344CB8AC3E}">
        <p14:creationId xmlns:p14="http://schemas.microsoft.com/office/powerpoint/2010/main" val="34190158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4" name="Rectangle 2"/>
          <p:cNvSpPr>
            <a:spLocks noGrp="1" noChangeArrowheads="1"/>
          </p:cNvSpPr>
          <p:nvPr>
            <p:ph type="title"/>
          </p:nvPr>
        </p:nvSpPr>
        <p:spPr/>
        <p:txBody>
          <a:bodyPr/>
          <a:lstStyle/>
          <a:p>
            <a:pPr>
              <a:defRPr/>
            </a:pPr>
            <a:r>
              <a:rPr lang="en-US" i="1">
                <a:effectLst>
                  <a:outerShdw blurRad="38100" dist="38100" dir="2700000" algn="tl">
                    <a:srgbClr val="C0C0C0"/>
                  </a:outerShdw>
                </a:effectLst>
              </a:rPr>
              <a:t>Simplified view of transactions</a:t>
            </a:r>
          </a:p>
        </p:txBody>
      </p:sp>
      <p:sp>
        <p:nvSpPr>
          <p:cNvPr id="20483" name="Rectangle 3"/>
          <p:cNvSpPr>
            <a:spLocks noGrp="1" noChangeArrowheads="1"/>
          </p:cNvSpPr>
          <p:nvPr>
            <p:ph idx="1"/>
          </p:nvPr>
        </p:nvSpPr>
        <p:spPr>
          <a:xfrm>
            <a:off x="1649027" y="826873"/>
            <a:ext cx="5905871" cy="4025979"/>
          </a:xfrm>
        </p:spPr>
        <p:txBody>
          <a:bodyPr/>
          <a:lstStyle/>
          <a:p>
            <a:r>
              <a:rPr lang="en-US" altLang="en-US" dirty="0"/>
              <a:t>We ignore operations other than </a:t>
            </a:r>
            <a:r>
              <a:rPr lang="en-US" altLang="en-US" b="1" dirty="0"/>
              <a:t>read</a:t>
            </a:r>
            <a:r>
              <a:rPr lang="en-US" altLang="en-US" dirty="0"/>
              <a:t> and </a:t>
            </a:r>
            <a:r>
              <a:rPr lang="en-US" altLang="en-US" b="1" dirty="0"/>
              <a:t>write</a:t>
            </a:r>
            <a:r>
              <a:rPr lang="en-US" altLang="en-US" dirty="0"/>
              <a:t> instructions</a:t>
            </a:r>
          </a:p>
          <a:p>
            <a:r>
              <a:rPr lang="en-US" altLang="en-US" dirty="0"/>
              <a:t>We assume that transactions may perform arbitrary computations on data in local buffers in between reads and writes.  </a:t>
            </a:r>
          </a:p>
          <a:p>
            <a:r>
              <a:rPr lang="en-US" altLang="en-US" dirty="0"/>
              <a:t>Our simplified schedules consist of only </a:t>
            </a:r>
            <a:r>
              <a:rPr lang="en-US" altLang="en-US" b="1" dirty="0"/>
              <a:t>read</a:t>
            </a:r>
            <a:r>
              <a:rPr lang="en-US" altLang="en-US" dirty="0"/>
              <a:t> and </a:t>
            </a:r>
            <a:r>
              <a:rPr lang="en-US" altLang="en-US" b="1" dirty="0"/>
              <a:t>write </a:t>
            </a:r>
            <a:r>
              <a:rPr lang="en-US" altLang="en-US" dirty="0"/>
              <a:t>instructions.</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Conflicting Instructions </a:t>
            </a:r>
          </a:p>
        </p:txBody>
      </p:sp>
      <p:sp>
        <p:nvSpPr>
          <p:cNvPr id="21507" name="Rectangle 3"/>
          <p:cNvSpPr>
            <a:spLocks noGrp="1" noChangeArrowheads="1"/>
          </p:cNvSpPr>
          <p:nvPr>
            <p:ph idx="1"/>
          </p:nvPr>
        </p:nvSpPr>
        <p:spPr>
          <a:xfrm>
            <a:off x="1662343" y="826873"/>
            <a:ext cx="5812655" cy="4025979"/>
          </a:xfrm>
        </p:spPr>
        <p:txBody>
          <a:bodyPr/>
          <a:lstStyle/>
          <a:p>
            <a:r>
              <a:rPr lang="en-US" altLang="en-US" dirty="0"/>
              <a:t>Instructions </a:t>
            </a:r>
            <a:r>
              <a:rPr lang="en-US" altLang="en-US" i="1" dirty="0"/>
              <a:t>l</a:t>
            </a:r>
            <a:r>
              <a:rPr lang="en-US" altLang="en-US" i="1" baseline="-25000" dirty="0"/>
              <a:t>i</a:t>
            </a:r>
            <a:r>
              <a:rPr lang="en-US" altLang="en-US" dirty="0"/>
              <a:t> and </a:t>
            </a:r>
            <a:r>
              <a:rPr lang="en-US" altLang="en-US" i="1" dirty="0" err="1"/>
              <a:t>l</a:t>
            </a:r>
            <a:r>
              <a:rPr lang="en-US" altLang="en-US" i="1" baseline="-25000" dirty="0" err="1"/>
              <a:t>j</a:t>
            </a:r>
            <a:r>
              <a:rPr lang="en-US" altLang="en-US" dirty="0"/>
              <a:t> of transactions </a:t>
            </a:r>
            <a:r>
              <a:rPr lang="en-US" altLang="en-US" i="1" dirty="0"/>
              <a:t>T</a:t>
            </a:r>
            <a:r>
              <a:rPr lang="en-US" altLang="en-US" i="1" baseline="-25000" dirty="0"/>
              <a:t>i</a:t>
            </a:r>
            <a:r>
              <a:rPr lang="en-US" altLang="en-US" dirty="0"/>
              <a:t> and </a:t>
            </a:r>
            <a:r>
              <a:rPr lang="en-US" altLang="en-US" i="1" dirty="0"/>
              <a:t>T</a:t>
            </a:r>
            <a:r>
              <a:rPr lang="en-US" altLang="en-US" i="1" baseline="-25000" dirty="0"/>
              <a:t>j</a:t>
            </a:r>
            <a:r>
              <a:rPr lang="en-US" altLang="en-US" dirty="0"/>
              <a:t> respectively, </a:t>
            </a:r>
            <a:r>
              <a:rPr lang="en-US" altLang="en-US" b="1" dirty="0">
                <a:solidFill>
                  <a:srgbClr val="000099"/>
                </a:solidFill>
              </a:rPr>
              <a:t>conflict</a:t>
            </a:r>
            <a:r>
              <a:rPr lang="en-US" altLang="en-US" dirty="0"/>
              <a:t> if and only if there exists some item </a:t>
            </a:r>
            <a:r>
              <a:rPr lang="en-US" altLang="en-US" i="1" dirty="0"/>
              <a:t>Q</a:t>
            </a:r>
            <a:r>
              <a:rPr lang="en-US" altLang="en-US" dirty="0"/>
              <a:t> accessed by both </a:t>
            </a:r>
            <a:r>
              <a:rPr lang="en-US" altLang="en-US" i="1" dirty="0"/>
              <a:t>l</a:t>
            </a:r>
            <a:r>
              <a:rPr lang="en-US" altLang="en-US" i="1" baseline="-25000" dirty="0"/>
              <a:t>i</a:t>
            </a:r>
            <a:r>
              <a:rPr lang="en-US" altLang="en-US" dirty="0"/>
              <a:t> and </a:t>
            </a:r>
            <a:r>
              <a:rPr lang="en-US" altLang="en-US" i="1" dirty="0" err="1"/>
              <a:t>l</a:t>
            </a:r>
            <a:r>
              <a:rPr lang="en-US" altLang="en-US" i="1" baseline="-25000" dirty="0" err="1"/>
              <a:t>j</a:t>
            </a:r>
            <a:r>
              <a:rPr lang="en-US" altLang="en-US" dirty="0"/>
              <a:t>, and at least one of these instructions wrote </a:t>
            </a:r>
            <a:r>
              <a:rPr lang="en-US" altLang="en-US" i="1" dirty="0"/>
              <a:t>Q.</a:t>
            </a:r>
            <a:endParaRPr lang="en-US" altLang="en-US" dirty="0"/>
          </a:p>
          <a:p>
            <a:pPr>
              <a:buFont typeface="Monotype Sorts" charset="2"/>
              <a:buNone/>
            </a:pPr>
            <a:r>
              <a:rPr lang="en-US" altLang="en-US" dirty="0"/>
              <a:t>	   1.   </a:t>
            </a:r>
            <a:r>
              <a:rPr lang="en-US" altLang="en-US" i="1" dirty="0"/>
              <a:t>l</a:t>
            </a:r>
            <a:r>
              <a:rPr lang="en-US" altLang="en-US" i="1" baseline="-25000" dirty="0"/>
              <a:t>i</a:t>
            </a:r>
            <a:r>
              <a:rPr lang="en-US" altLang="en-US" dirty="0"/>
              <a:t> = </a:t>
            </a:r>
            <a:r>
              <a:rPr lang="en-US" altLang="en-US" b="1" dirty="0"/>
              <a:t>read</a:t>
            </a:r>
            <a:r>
              <a:rPr lang="en-US" altLang="en-US" dirty="0"/>
              <a:t>(</a:t>
            </a:r>
            <a:r>
              <a:rPr lang="en-US" altLang="en-US" i="1" dirty="0"/>
              <a:t>Q), </a:t>
            </a:r>
            <a:r>
              <a:rPr lang="en-US" altLang="en-US" i="1" dirty="0" err="1"/>
              <a:t>l</a:t>
            </a:r>
            <a:r>
              <a:rPr lang="en-US" altLang="en-US" i="1" baseline="-25000" dirty="0" err="1"/>
              <a:t>j</a:t>
            </a:r>
            <a:r>
              <a:rPr lang="en-US" altLang="en-US" i="1" dirty="0"/>
              <a:t> = </a:t>
            </a:r>
            <a:r>
              <a:rPr lang="en-US" altLang="en-US" b="1" dirty="0"/>
              <a:t>read</a:t>
            </a:r>
            <a:r>
              <a:rPr lang="en-US" altLang="en-US" dirty="0"/>
              <a:t>(</a:t>
            </a:r>
            <a:r>
              <a:rPr lang="en-US" altLang="en-US" i="1" dirty="0"/>
              <a:t>Q</a:t>
            </a:r>
            <a:r>
              <a:rPr lang="en-US" altLang="en-US" dirty="0"/>
              <a:t>).   </a:t>
            </a:r>
            <a:r>
              <a:rPr lang="en-US" altLang="en-US" i="1" dirty="0"/>
              <a:t>l</a:t>
            </a:r>
            <a:r>
              <a:rPr lang="en-US" altLang="en-US" i="1" baseline="-25000" dirty="0"/>
              <a:t>i</a:t>
            </a:r>
            <a:r>
              <a:rPr lang="en-US" altLang="en-US" dirty="0"/>
              <a:t> and </a:t>
            </a:r>
            <a:r>
              <a:rPr lang="en-US" altLang="en-US" i="1" dirty="0" err="1"/>
              <a:t>l</a:t>
            </a:r>
            <a:r>
              <a:rPr lang="en-US" altLang="en-US" i="1" baseline="-25000" dirty="0" err="1"/>
              <a:t>j</a:t>
            </a:r>
            <a:r>
              <a:rPr lang="en-US" altLang="en-US" i="1" dirty="0"/>
              <a:t> </a:t>
            </a:r>
            <a:r>
              <a:rPr lang="en-US" altLang="en-US" dirty="0"/>
              <a:t>don</a:t>
            </a:r>
            <a:r>
              <a:rPr lang="ja-JP" altLang="en-US" dirty="0"/>
              <a:t>’</a:t>
            </a:r>
            <a:r>
              <a:rPr lang="en-US" altLang="ja-JP" dirty="0"/>
              <a:t>t conflict.</a:t>
            </a:r>
            <a:br>
              <a:rPr lang="en-US" altLang="ja-JP" dirty="0"/>
            </a:br>
            <a:r>
              <a:rPr lang="en-US" altLang="ja-JP" dirty="0"/>
              <a:t>   2.   </a:t>
            </a:r>
            <a:r>
              <a:rPr lang="en-US" altLang="ja-JP" i="1" dirty="0"/>
              <a:t>l</a:t>
            </a:r>
            <a:r>
              <a:rPr lang="en-US" altLang="ja-JP" i="1" baseline="-25000" dirty="0"/>
              <a:t>i</a:t>
            </a:r>
            <a:r>
              <a:rPr lang="en-US" altLang="ja-JP" dirty="0"/>
              <a:t> = </a:t>
            </a:r>
            <a:r>
              <a:rPr lang="en-US" altLang="ja-JP" b="1" dirty="0"/>
              <a:t>read</a:t>
            </a:r>
            <a:r>
              <a:rPr lang="en-US" altLang="ja-JP" dirty="0"/>
              <a:t>(</a:t>
            </a:r>
            <a:r>
              <a:rPr lang="en-US" altLang="ja-JP" i="1" dirty="0"/>
              <a:t>Q),  </a:t>
            </a:r>
            <a:r>
              <a:rPr lang="en-US" altLang="ja-JP" i="1" dirty="0" err="1"/>
              <a:t>l</a:t>
            </a:r>
            <a:r>
              <a:rPr lang="en-US" altLang="ja-JP" i="1" baseline="-25000" dirty="0" err="1"/>
              <a:t>j</a:t>
            </a:r>
            <a:r>
              <a:rPr lang="en-US" altLang="ja-JP" i="1" dirty="0"/>
              <a:t> = </a:t>
            </a:r>
            <a:r>
              <a:rPr lang="en-US" altLang="ja-JP" b="1" dirty="0"/>
              <a:t>write</a:t>
            </a:r>
            <a:r>
              <a:rPr lang="en-US" altLang="ja-JP" dirty="0"/>
              <a:t>(</a:t>
            </a:r>
            <a:r>
              <a:rPr lang="en-US" altLang="ja-JP" i="1" dirty="0"/>
              <a:t>Q</a:t>
            </a:r>
            <a:r>
              <a:rPr lang="en-US" altLang="ja-JP" dirty="0"/>
              <a:t>).  They conflict.</a:t>
            </a:r>
            <a:br>
              <a:rPr lang="en-US" altLang="ja-JP" dirty="0"/>
            </a:br>
            <a:r>
              <a:rPr lang="en-US" altLang="ja-JP" dirty="0"/>
              <a:t>   3.   </a:t>
            </a:r>
            <a:r>
              <a:rPr lang="en-US" altLang="ja-JP" i="1" dirty="0"/>
              <a:t>l</a:t>
            </a:r>
            <a:r>
              <a:rPr lang="en-US" altLang="ja-JP" i="1" baseline="-25000" dirty="0"/>
              <a:t>i</a:t>
            </a:r>
            <a:r>
              <a:rPr lang="en-US" altLang="ja-JP" dirty="0"/>
              <a:t> = </a:t>
            </a:r>
            <a:r>
              <a:rPr lang="en-US" altLang="ja-JP" b="1" dirty="0"/>
              <a:t>write</a:t>
            </a:r>
            <a:r>
              <a:rPr lang="en-US" altLang="ja-JP" dirty="0"/>
              <a:t>(</a:t>
            </a:r>
            <a:r>
              <a:rPr lang="en-US" altLang="ja-JP" i="1" dirty="0"/>
              <a:t>Q), </a:t>
            </a:r>
            <a:r>
              <a:rPr lang="en-US" altLang="ja-JP" i="1" dirty="0" err="1"/>
              <a:t>l</a:t>
            </a:r>
            <a:r>
              <a:rPr lang="en-US" altLang="ja-JP" i="1" baseline="-25000" dirty="0" err="1"/>
              <a:t>j</a:t>
            </a:r>
            <a:r>
              <a:rPr lang="en-US" altLang="ja-JP" i="1" dirty="0"/>
              <a:t> = </a:t>
            </a:r>
            <a:r>
              <a:rPr lang="en-US" altLang="ja-JP" b="1" dirty="0"/>
              <a:t>read</a:t>
            </a:r>
            <a:r>
              <a:rPr lang="en-US" altLang="ja-JP" dirty="0"/>
              <a:t>(</a:t>
            </a:r>
            <a:r>
              <a:rPr lang="en-US" altLang="ja-JP" i="1" dirty="0"/>
              <a:t>Q</a:t>
            </a:r>
            <a:r>
              <a:rPr lang="en-US" altLang="ja-JP" dirty="0"/>
              <a:t>).   They conflict</a:t>
            </a:r>
            <a:br>
              <a:rPr lang="en-US" altLang="ja-JP" dirty="0"/>
            </a:br>
            <a:r>
              <a:rPr lang="en-US" altLang="ja-JP" dirty="0"/>
              <a:t>   4.   </a:t>
            </a:r>
            <a:r>
              <a:rPr lang="en-US" altLang="ja-JP" i="1" dirty="0"/>
              <a:t>l</a:t>
            </a:r>
            <a:r>
              <a:rPr lang="en-US" altLang="ja-JP" i="1" baseline="-25000" dirty="0"/>
              <a:t>i</a:t>
            </a:r>
            <a:r>
              <a:rPr lang="en-US" altLang="ja-JP" dirty="0"/>
              <a:t> = </a:t>
            </a:r>
            <a:r>
              <a:rPr lang="en-US" altLang="ja-JP" b="1" dirty="0"/>
              <a:t>write</a:t>
            </a:r>
            <a:r>
              <a:rPr lang="en-US" altLang="ja-JP" dirty="0"/>
              <a:t>(</a:t>
            </a:r>
            <a:r>
              <a:rPr lang="en-US" altLang="ja-JP" i="1" dirty="0"/>
              <a:t>Q), </a:t>
            </a:r>
            <a:r>
              <a:rPr lang="en-US" altLang="ja-JP" i="1" dirty="0" err="1"/>
              <a:t>l</a:t>
            </a:r>
            <a:r>
              <a:rPr lang="en-US" altLang="ja-JP" i="1" baseline="-25000" dirty="0" err="1"/>
              <a:t>j</a:t>
            </a:r>
            <a:r>
              <a:rPr lang="en-US" altLang="ja-JP" i="1" dirty="0"/>
              <a:t> = </a:t>
            </a:r>
            <a:r>
              <a:rPr lang="en-US" altLang="ja-JP" b="1" dirty="0"/>
              <a:t>write</a:t>
            </a:r>
            <a:r>
              <a:rPr lang="en-US" altLang="ja-JP" dirty="0"/>
              <a:t>(</a:t>
            </a:r>
            <a:r>
              <a:rPr lang="en-US" altLang="ja-JP" i="1" dirty="0"/>
              <a:t>Q</a:t>
            </a:r>
            <a:r>
              <a:rPr lang="en-US" altLang="ja-JP" dirty="0"/>
              <a:t>).  They conflict</a:t>
            </a:r>
          </a:p>
          <a:p>
            <a:r>
              <a:rPr lang="en-US" altLang="en-US" dirty="0"/>
              <a:t>Intuitively, a conflict between </a:t>
            </a:r>
            <a:r>
              <a:rPr lang="en-US" altLang="en-US" i="1" dirty="0"/>
              <a:t>l</a:t>
            </a:r>
            <a:r>
              <a:rPr lang="en-US" altLang="en-US" i="1" baseline="-25000" dirty="0"/>
              <a:t>i</a:t>
            </a:r>
            <a:r>
              <a:rPr lang="en-US" altLang="en-US" i="1" dirty="0"/>
              <a:t> </a:t>
            </a:r>
            <a:r>
              <a:rPr lang="en-US" altLang="en-US" dirty="0"/>
              <a:t>and </a:t>
            </a:r>
            <a:r>
              <a:rPr lang="en-US" altLang="en-US" i="1" dirty="0" err="1"/>
              <a:t>l</a:t>
            </a:r>
            <a:r>
              <a:rPr lang="en-US" altLang="en-US" i="1" baseline="-25000" dirty="0" err="1"/>
              <a:t>j</a:t>
            </a:r>
            <a:r>
              <a:rPr lang="en-US" altLang="en-US" dirty="0"/>
              <a:t> forces a (logical) temporal order between them.  </a:t>
            </a:r>
          </a:p>
          <a:p>
            <a:r>
              <a:rPr lang="en-US" altLang="en-US" dirty="0"/>
              <a:t>If </a:t>
            </a:r>
            <a:r>
              <a:rPr lang="en-US" altLang="en-US" i="1" dirty="0"/>
              <a:t>l</a:t>
            </a:r>
            <a:r>
              <a:rPr lang="en-US" altLang="en-US" i="1" baseline="-25000" dirty="0"/>
              <a:t>i</a:t>
            </a:r>
            <a:r>
              <a:rPr lang="en-US" altLang="en-US" dirty="0"/>
              <a:t> and </a:t>
            </a:r>
            <a:r>
              <a:rPr lang="en-US" altLang="en-US" i="1" dirty="0" err="1"/>
              <a:t>l</a:t>
            </a:r>
            <a:r>
              <a:rPr lang="en-US" altLang="en-US" i="1" baseline="-25000" dirty="0" err="1"/>
              <a:t>j</a:t>
            </a:r>
            <a:r>
              <a:rPr lang="en-US" altLang="en-US" dirty="0"/>
              <a:t> are consecutive in a schedule and they do not conflict, their results would remain the same even if they had been interchanged in the schedule.</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Conflict Serializability</a:t>
            </a:r>
          </a:p>
        </p:txBody>
      </p:sp>
      <p:sp>
        <p:nvSpPr>
          <p:cNvPr id="22531" name="Rectangle 3"/>
          <p:cNvSpPr>
            <a:spLocks noGrp="1" noChangeArrowheads="1"/>
          </p:cNvSpPr>
          <p:nvPr>
            <p:ph idx="1"/>
          </p:nvPr>
        </p:nvSpPr>
        <p:spPr>
          <a:xfrm>
            <a:off x="1655686" y="826873"/>
            <a:ext cx="5812655" cy="4025979"/>
          </a:xfrm>
        </p:spPr>
        <p:txBody>
          <a:bodyPr/>
          <a:lstStyle/>
          <a:p>
            <a:pPr>
              <a:tabLst>
                <a:tab pos="1666875" algn="l"/>
                <a:tab pos="1926431" algn="l"/>
                <a:tab pos="2489597" algn="l"/>
                <a:tab pos="2695575" algn="l"/>
              </a:tabLst>
            </a:pPr>
            <a:r>
              <a:rPr lang="en-US" altLang="en-US" dirty="0"/>
              <a:t>If a schedule </a:t>
            </a:r>
            <a:r>
              <a:rPr lang="en-US" altLang="en-US" i="1" dirty="0"/>
              <a:t>S</a:t>
            </a:r>
            <a:r>
              <a:rPr lang="en-US" altLang="en-US" dirty="0"/>
              <a:t> can be transformed into a schedule </a:t>
            </a:r>
            <a:r>
              <a:rPr lang="en-US" altLang="en-US" i="1" dirty="0"/>
              <a:t>S’ </a:t>
            </a:r>
            <a:r>
              <a:rPr lang="en-US" altLang="en-US" dirty="0"/>
              <a:t>by a series of swaps of non-conflicting instructions, we say that </a:t>
            </a:r>
            <a:r>
              <a:rPr lang="en-US" altLang="en-US" i="1" dirty="0"/>
              <a:t>S</a:t>
            </a:r>
            <a:r>
              <a:rPr lang="en-US" altLang="en-US" dirty="0"/>
              <a:t> and </a:t>
            </a:r>
            <a:r>
              <a:rPr lang="en-US" altLang="en-US" i="1" dirty="0"/>
              <a:t>S’ </a:t>
            </a:r>
            <a:r>
              <a:rPr lang="en-US" altLang="en-US" dirty="0"/>
              <a:t>are </a:t>
            </a:r>
            <a:r>
              <a:rPr lang="en-US" altLang="en-US" b="1" dirty="0">
                <a:solidFill>
                  <a:srgbClr val="000099"/>
                </a:solidFill>
              </a:rPr>
              <a:t>conflict equivalent</a:t>
            </a:r>
            <a:r>
              <a:rPr lang="en-US" altLang="en-US" i="1" dirty="0"/>
              <a:t>.</a:t>
            </a:r>
            <a:endParaRPr lang="en-US" altLang="en-US" dirty="0"/>
          </a:p>
          <a:p>
            <a:pPr>
              <a:tabLst>
                <a:tab pos="1666875" algn="l"/>
                <a:tab pos="1926431" algn="l"/>
                <a:tab pos="2489597" algn="l"/>
                <a:tab pos="2695575" algn="l"/>
              </a:tabLst>
            </a:pPr>
            <a:r>
              <a:rPr lang="en-US" altLang="en-US" dirty="0"/>
              <a:t>We say that a schedule </a:t>
            </a:r>
            <a:r>
              <a:rPr lang="en-US" altLang="en-US" i="1" dirty="0"/>
              <a:t>S</a:t>
            </a:r>
            <a:r>
              <a:rPr lang="en-US" altLang="en-US" dirty="0"/>
              <a:t> is </a:t>
            </a:r>
            <a:r>
              <a:rPr lang="en-US" altLang="en-US" b="1" dirty="0">
                <a:solidFill>
                  <a:srgbClr val="000099"/>
                </a:solidFill>
              </a:rPr>
              <a:t>conflict serializable</a:t>
            </a:r>
            <a:r>
              <a:rPr lang="en-US" altLang="en-US" dirty="0"/>
              <a:t> if it is conflict equivalent to a serial schedule</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Conflict Serializability (Cont.)</a:t>
            </a:r>
          </a:p>
        </p:txBody>
      </p:sp>
      <p:sp>
        <p:nvSpPr>
          <p:cNvPr id="23555" name="Rectangle 3"/>
          <p:cNvSpPr>
            <a:spLocks noGrp="1" noChangeArrowheads="1"/>
          </p:cNvSpPr>
          <p:nvPr>
            <p:ph idx="1"/>
          </p:nvPr>
        </p:nvSpPr>
        <p:spPr>
          <a:xfrm>
            <a:off x="1655685" y="826873"/>
            <a:ext cx="6121477" cy="4025979"/>
          </a:xfrm>
        </p:spPr>
        <p:txBody>
          <a:bodyPr/>
          <a:lstStyle/>
          <a:p>
            <a:pPr>
              <a:tabLst>
                <a:tab pos="1547813" algn="l"/>
                <a:tab pos="1883569" algn="l"/>
                <a:tab pos="2446735" algn="l"/>
                <a:tab pos="2911079" algn="l"/>
              </a:tabLst>
            </a:pPr>
            <a:r>
              <a:rPr lang="en-US" altLang="en-US" dirty="0"/>
              <a:t>Schedule 3 can be transformed into Schedule 6, a serial schedule where </a:t>
            </a:r>
            <a:r>
              <a:rPr lang="en-US" altLang="en-US" i="1" dirty="0"/>
              <a:t>T</a:t>
            </a:r>
            <a:r>
              <a:rPr lang="en-US" altLang="en-US" baseline="-25000" dirty="0"/>
              <a:t>2</a:t>
            </a:r>
            <a:r>
              <a:rPr lang="en-US" altLang="en-US" dirty="0"/>
              <a:t> follows </a:t>
            </a:r>
            <a:r>
              <a:rPr lang="en-US" altLang="en-US" i="1" dirty="0"/>
              <a:t>T</a:t>
            </a:r>
            <a:r>
              <a:rPr lang="en-US" altLang="en-US" baseline="-25000" dirty="0"/>
              <a:t>1</a:t>
            </a:r>
            <a:r>
              <a:rPr lang="en-US" altLang="en-US" dirty="0"/>
              <a:t>, by series of swaps of non-conflicting instructions.  Therefore Schedule 3 is conflict serializable.</a:t>
            </a:r>
          </a:p>
        </p:txBody>
      </p:sp>
      <p:sp>
        <p:nvSpPr>
          <p:cNvPr id="23556" name="Text Box 11"/>
          <p:cNvSpPr txBox="1">
            <a:spLocks noChangeArrowheads="1"/>
          </p:cNvSpPr>
          <p:nvPr/>
        </p:nvSpPr>
        <p:spPr bwMode="auto">
          <a:xfrm>
            <a:off x="2754590" y="3692121"/>
            <a:ext cx="1005404"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Schedule 3</a:t>
            </a:r>
          </a:p>
        </p:txBody>
      </p:sp>
      <p:sp>
        <p:nvSpPr>
          <p:cNvPr id="23557" name="Text Box 12"/>
          <p:cNvSpPr txBox="1">
            <a:spLocks noChangeArrowheads="1"/>
          </p:cNvSpPr>
          <p:nvPr/>
        </p:nvSpPr>
        <p:spPr bwMode="auto">
          <a:xfrm>
            <a:off x="5676384" y="3694505"/>
            <a:ext cx="1005404"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Schedule 6</a:t>
            </a:r>
          </a:p>
        </p:txBody>
      </p:sp>
      <p:pic>
        <p:nvPicPr>
          <p:cNvPr id="23558"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7901" y="1663297"/>
            <a:ext cx="2280047"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0150" y="1650204"/>
            <a:ext cx="2333625" cy="1713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Conflict Serializability (Cont.)</a:t>
            </a:r>
          </a:p>
        </p:txBody>
      </p:sp>
      <p:sp>
        <p:nvSpPr>
          <p:cNvPr id="24579" name="Rectangle 3"/>
          <p:cNvSpPr>
            <a:spLocks noGrp="1" noChangeArrowheads="1"/>
          </p:cNvSpPr>
          <p:nvPr>
            <p:ph idx="1"/>
          </p:nvPr>
        </p:nvSpPr>
        <p:spPr>
          <a:xfrm>
            <a:off x="1669002" y="826873"/>
            <a:ext cx="5766047" cy="4025979"/>
          </a:xfrm>
        </p:spPr>
        <p:txBody>
          <a:bodyPr/>
          <a:lstStyle/>
          <a:p>
            <a:pPr>
              <a:tabLst>
                <a:tab pos="1666875" algn="l"/>
                <a:tab pos="1926431" algn="l"/>
                <a:tab pos="2489597" algn="l"/>
                <a:tab pos="2695575" algn="l"/>
              </a:tabLst>
            </a:pPr>
            <a:r>
              <a:rPr lang="en-US" altLang="en-US" dirty="0"/>
              <a:t>Example of a schedule that is not conflict serializable:</a:t>
            </a:r>
            <a:br>
              <a:rPr lang="en-US" altLang="en-US" dirty="0"/>
            </a:br>
            <a:br>
              <a:rPr lang="en-US" altLang="en-US" dirty="0"/>
            </a:br>
            <a:br>
              <a:rPr lang="en-US" altLang="en-US" dirty="0"/>
            </a:br>
            <a:br>
              <a:rPr lang="en-US" altLang="en-US" dirty="0"/>
            </a:br>
            <a:br>
              <a:rPr lang="en-US" altLang="en-US" dirty="0"/>
            </a:br>
            <a:endParaRPr lang="en-US" altLang="en-US" dirty="0"/>
          </a:p>
          <a:p>
            <a:pPr>
              <a:tabLst>
                <a:tab pos="1666875" algn="l"/>
                <a:tab pos="1926431" algn="l"/>
                <a:tab pos="2489597" algn="l"/>
                <a:tab pos="2695575" algn="l"/>
              </a:tabLst>
            </a:pPr>
            <a:r>
              <a:rPr lang="en-US" altLang="en-US" dirty="0"/>
              <a:t>We are unable to swap instructions in the above schedule to obtain either the serial schedule &lt; </a:t>
            </a:r>
            <a:r>
              <a:rPr lang="en-US" altLang="en-US" i="1" dirty="0"/>
              <a:t>T</a:t>
            </a:r>
            <a:r>
              <a:rPr lang="en-US" altLang="en-US" baseline="-25000" dirty="0"/>
              <a:t>3</a:t>
            </a:r>
            <a:r>
              <a:rPr lang="en-US" altLang="en-US" dirty="0"/>
              <a:t>, </a:t>
            </a:r>
            <a:r>
              <a:rPr lang="en-US" altLang="en-US" i="1" dirty="0"/>
              <a:t>T</a:t>
            </a:r>
            <a:r>
              <a:rPr lang="en-US" altLang="en-US" baseline="-25000" dirty="0"/>
              <a:t>4</a:t>
            </a:r>
            <a:r>
              <a:rPr lang="en-US" altLang="en-US" dirty="0"/>
              <a:t> &gt;, or the serial schedule &lt; </a:t>
            </a:r>
            <a:r>
              <a:rPr lang="en-US" altLang="en-US" i="1" dirty="0"/>
              <a:t>T</a:t>
            </a:r>
            <a:r>
              <a:rPr lang="en-US" altLang="en-US" baseline="-25000" dirty="0"/>
              <a:t>4</a:t>
            </a:r>
            <a:r>
              <a:rPr lang="en-US" altLang="en-US" dirty="0"/>
              <a:t>, </a:t>
            </a:r>
            <a:r>
              <a:rPr lang="en-US" altLang="en-US" i="1" dirty="0"/>
              <a:t>T</a:t>
            </a:r>
            <a:r>
              <a:rPr lang="en-US" altLang="en-US" baseline="-25000" dirty="0"/>
              <a:t>3</a:t>
            </a:r>
            <a:r>
              <a:rPr lang="en-US" altLang="en-US" dirty="0"/>
              <a:t> &gt;.</a:t>
            </a:r>
          </a:p>
        </p:txBody>
      </p:sp>
      <p:pic>
        <p:nvPicPr>
          <p:cNvPr id="2458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8285" y="1168002"/>
            <a:ext cx="2130028" cy="796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View Serializability</a:t>
            </a:r>
          </a:p>
        </p:txBody>
      </p:sp>
      <p:sp>
        <p:nvSpPr>
          <p:cNvPr id="25603" name="Rectangle 3"/>
          <p:cNvSpPr>
            <a:spLocks noGrp="1" noChangeArrowheads="1"/>
          </p:cNvSpPr>
          <p:nvPr>
            <p:ph idx="1"/>
          </p:nvPr>
        </p:nvSpPr>
        <p:spPr>
          <a:xfrm>
            <a:off x="1662344" y="826873"/>
            <a:ext cx="5952894" cy="4025979"/>
          </a:xfrm>
        </p:spPr>
        <p:txBody>
          <a:bodyPr/>
          <a:lstStyle/>
          <a:p>
            <a:pPr>
              <a:defRPr/>
            </a:pPr>
            <a:r>
              <a:rPr lang="en-US" dirty="0"/>
              <a:t>Let </a:t>
            </a:r>
            <a:r>
              <a:rPr lang="en-US" i="1" dirty="0"/>
              <a:t>S</a:t>
            </a:r>
            <a:r>
              <a:rPr lang="en-US" dirty="0"/>
              <a:t> and </a:t>
            </a:r>
            <a:r>
              <a:rPr lang="en-US" i="1" dirty="0"/>
              <a:t>S’</a:t>
            </a:r>
            <a:r>
              <a:rPr lang="en-IN" dirty="0"/>
              <a:t> </a:t>
            </a:r>
            <a:r>
              <a:rPr lang="en-US" dirty="0"/>
              <a:t>be two schedules with the same set of transactions.  </a:t>
            </a:r>
            <a:r>
              <a:rPr lang="en-US" i="1" dirty="0"/>
              <a:t>S</a:t>
            </a:r>
            <a:r>
              <a:rPr lang="en-US" dirty="0"/>
              <a:t> and </a:t>
            </a:r>
            <a:r>
              <a:rPr lang="en-US" i="1" dirty="0"/>
              <a:t>S’ </a:t>
            </a:r>
            <a:r>
              <a:rPr lang="en-US" dirty="0"/>
              <a:t>are </a:t>
            </a:r>
            <a:r>
              <a:rPr lang="en-US" b="1" dirty="0">
                <a:solidFill>
                  <a:srgbClr val="000099"/>
                </a:solidFill>
              </a:rPr>
              <a:t>view equivalent</a:t>
            </a:r>
            <a:r>
              <a:rPr lang="en-US" i="1" dirty="0"/>
              <a:t> </a:t>
            </a:r>
            <a:r>
              <a:rPr lang="en-US" dirty="0"/>
              <a:t>if the following three conditions are met, for each data item </a:t>
            </a:r>
            <a:r>
              <a:rPr lang="en-US" i="1" dirty="0"/>
              <a:t>Q,</a:t>
            </a:r>
            <a:r>
              <a:rPr lang="en-US" dirty="0"/>
              <a:t> </a:t>
            </a:r>
          </a:p>
          <a:p>
            <a:pPr marL="342900" lvl="1" indent="0">
              <a:spcBef>
                <a:spcPts val="0"/>
              </a:spcBef>
              <a:buNone/>
              <a:defRPr/>
            </a:pPr>
            <a:r>
              <a:rPr lang="en-US" dirty="0">
                <a:solidFill>
                  <a:srgbClr val="FF9900"/>
                </a:solidFill>
              </a:rPr>
              <a:t>1.   </a:t>
            </a:r>
            <a:r>
              <a:rPr lang="en-US" dirty="0"/>
              <a:t>If in schedule S, transaction </a:t>
            </a:r>
            <a:r>
              <a:rPr lang="en-US" i="1" dirty="0"/>
              <a:t>T</a:t>
            </a:r>
            <a:r>
              <a:rPr lang="en-US" i="1" baseline="-25000" dirty="0"/>
              <a:t>i</a:t>
            </a:r>
            <a:r>
              <a:rPr lang="en-US" i="1" dirty="0"/>
              <a:t> </a:t>
            </a:r>
            <a:r>
              <a:rPr lang="en-US" dirty="0"/>
              <a:t>reads the initial value of </a:t>
            </a:r>
            <a:r>
              <a:rPr lang="en-US" i="1" dirty="0"/>
              <a:t>Q</a:t>
            </a:r>
            <a:r>
              <a:rPr lang="en-US" dirty="0"/>
              <a:t>, then in </a:t>
            </a:r>
          </a:p>
          <a:p>
            <a:pPr marL="342900" lvl="1" indent="0">
              <a:spcBef>
                <a:spcPts val="0"/>
              </a:spcBef>
              <a:buNone/>
              <a:defRPr/>
            </a:pPr>
            <a:r>
              <a:rPr lang="en-US" dirty="0"/>
              <a:t>      schedule </a:t>
            </a:r>
            <a:r>
              <a:rPr lang="en-US" i="1" dirty="0"/>
              <a:t>S</a:t>
            </a:r>
            <a:r>
              <a:rPr lang="en-IN" i="1" dirty="0"/>
              <a:t>’</a:t>
            </a:r>
            <a:r>
              <a:rPr lang="en-US" altLang="ja-JP" dirty="0"/>
              <a:t> also transaction </a:t>
            </a:r>
            <a:r>
              <a:rPr lang="en-US" altLang="ja-JP" i="1" dirty="0"/>
              <a:t>T</a:t>
            </a:r>
            <a:r>
              <a:rPr lang="en-US" altLang="ja-JP" i="1" baseline="-25000" dirty="0"/>
              <a:t>i</a:t>
            </a:r>
            <a:r>
              <a:rPr lang="en-US" altLang="ja-JP" i="1" dirty="0"/>
              <a:t> </a:t>
            </a:r>
            <a:r>
              <a:rPr lang="en-US" altLang="ja-JP" dirty="0"/>
              <a:t> must read the initial value of </a:t>
            </a:r>
            <a:r>
              <a:rPr lang="en-US" altLang="ja-JP" i="1" dirty="0"/>
              <a:t>Q.</a:t>
            </a:r>
          </a:p>
          <a:p>
            <a:pPr marL="342900" lvl="1" indent="0">
              <a:spcBef>
                <a:spcPts val="0"/>
              </a:spcBef>
              <a:buNone/>
              <a:defRPr/>
            </a:pPr>
            <a:r>
              <a:rPr lang="en-US" dirty="0">
                <a:solidFill>
                  <a:srgbClr val="FF9900"/>
                </a:solidFill>
              </a:rPr>
              <a:t>2.</a:t>
            </a:r>
            <a:r>
              <a:rPr lang="en-US" dirty="0"/>
              <a:t>   If in schedule S transaction </a:t>
            </a:r>
            <a:r>
              <a:rPr lang="en-US" i="1" dirty="0"/>
              <a:t>T</a:t>
            </a:r>
            <a:r>
              <a:rPr lang="en-US" i="1" baseline="-25000" dirty="0"/>
              <a:t>i</a:t>
            </a:r>
            <a:r>
              <a:rPr lang="en-US" i="1" dirty="0"/>
              <a:t> </a:t>
            </a:r>
            <a:r>
              <a:rPr lang="en-US" dirty="0"/>
              <a:t>executes </a:t>
            </a:r>
            <a:r>
              <a:rPr lang="en-US" b="1" dirty="0"/>
              <a:t>read</a:t>
            </a:r>
            <a:r>
              <a:rPr lang="en-US" dirty="0"/>
              <a:t>(</a:t>
            </a:r>
            <a:r>
              <a:rPr lang="en-US" i="1" dirty="0"/>
              <a:t>Q)</a:t>
            </a:r>
            <a:r>
              <a:rPr lang="en-US" dirty="0"/>
              <a:t>, and that value was </a:t>
            </a:r>
          </a:p>
          <a:p>
            <a:pPr marL="342900" lvl="1" indent="0">
              <a:spcBef>
                <a:spcPts val="0"/>
              </a:spcBef>
              <a:buNone/>
              <a:defRPr/>
            </a:pPr>
            <a:r>
              <a:rPr lang="en-US" dirty="0"/>
              <a:t>      produced by transaction </a:t>
            </a:r>
            <a:r>
              <a:rPr lang="en-US" i="1" dirty="0"/>
              <a:t>T</a:t>
            </a:r>
            <a:r>
              <a:rPr lang="en-US" i="1" baseline="-25000" dirty="0"/>
              <a:t>j</a:t>
            </a:r>
            <a:r>
              <a:rPr lang="en-US" dirty="0"/>
              <a:t> </a:t>
            </a:r>
            <a:r>
              <a:rPr lang="en-US" i="1" dirty="0"/>
              <a:t> </a:t>
            </a:r>
            <a:r>
              <a:rPr lang="en-US" dirty="0"/>
              <a:t>(if any), then in schedule </a:t>
            </a:r>
            <a:r>
              <a:rPr lang="en-US" i="1" dirty="0"/>
              <a:t>S</a:t>
            </a:r>
            <a:r>
              <a:rPr lang="en-IN" i="1" dirty="0"/>
              <a:t>’</a:t>
            </a:r>
            <a:r>
              <a:rPr lang="en-US" altLang="ja-JP" dirty="0"/>
              <a:t> also </a:t>
            </a:r>
          </a:p>
          <a:p>
            <a:pPr marL="342900" lvl="1" indent="0">
              <a:spcBef>
                <a:spcPts val="0"/>
              </a:spcBef>
              <a:buNone/>
              <a:defRPr/>
            </a:pPr>
            <a:r>
              <a:rPr lang="en-US" altLang="ja-JP" dirty="0"/>
              <a:t>      transaction </a:t>
            </a:r>
            <a:r>
              <a:rPr lang="en-US" altLang="ja-JP" i="1" dirty="0"/>
              <a:t>T</a:t>
            </a:r>
            <a:r>
              <a:rPr lang="en-US" altLang="ja-JP" i="1" baseline="-25000" dirty="0"/>
              <a:t>i</a:t>
            </a:r>
            <a:r>
              <a:rPr lang="en-US" altLang="ja-JP" dirty="0"/>
              <a:t> must read the value of </a:t>
            </a:r>
            <a:r>
              <a:rPr lang="en-US" altLang="ja-JP" i="1" dirty="0"/>
              <a:t>Q</a:t>
            </a:r>
            <a:r>
              <a:rPr lang="en-US" altLang="ja-JP" dirty="0"/>
              <a:t> that was produced by the </a:t>
            </a:r>
          </a:p>
          <a:p>
            <a:pPr marL="342900" lvl="1" indent="0">
              <a:spcBef>
                <a:spcPts val="0"/>
              </a:spcBef>
              <a:buNone/>
              <a:defRPr/>
            </a:pPr>
            <a:r>
              <a:rPr lang="en-US" altLang="ja-JP" dirty="0"/>
              <a:t>      same </a:t>
            </a:r>
            <a:r>
              <a:rPr lang="en-US" altLang="ja-JP" b="1" dirty="0"/>
              <a:t>write</a:t>
            </a:r>
            <a:r>
              <a:rPr lang="en-US" altLang="ja-JP" dirty="0"/>
              <a:t>(Q) operation of transaction </a:t>
            </a:r>
            <a:r>
              <a:rPr lang="en-US" altLang="ja-JP" i="1" dirty="0"/>
              <a:t>T</a:t>
            </a:r>
            <a:r>
              <a:rPr lang="en-US" altLang="ja-JP" i="1" baseline="-25000" dirty="0"/>
              <a:t>j</a:t>
            </a:r>
            <a:r>
              <a:rPr lang="en-US" altLang="ja-JP" dirty="0"/>
              <a:t> .</a:t>
            </a:r>
          </a:p>
          <a:p>
            <a:pPr marL="342900" lvl="1" indent="0">
              <a:spcBef>
                <a:spcPts val="0"/>
              </a:spcBef>
              <a:buNone/>
              <a:defRPr/>
            </a:pPr>
            <a:r>
              <a:rPr lang="en-US" dirty="0">
                <a:solidFill>
                  <a:srgbClr val="FF9900"/>
                </a:solidFill>
              </a:rPr>
              <a:t>3.   </a:t>
            </a:r>
            <a:r>
              <a:rPr lang="en-US" dirty="0"/>
              <a:t>The transaction (if any) that performs the final </a:t>
            </a:r>
            <a:r>
              <a:rPr lang="en-US" b="1" dirty="0"/>
              <a:t>write</a:t>
            </a:r>
            <a:r>
              <a:rPr lang="en-US" dirty="0"/>
              <a:t>(</a:t>
            </a:r>
            <a:r>
              <a:rPr lang="en-US" i="1" dirty="0"/>
              <a:t>Q</a:t>
            </a:r>
            <a:r>
              <a:rPr lang="en-US" dirty="0"/>
              <a:t>) operation in </a:t>
            </a:r>
          </a:p>
          <a:p>
            <a:pPr marL="342900" lvl="1" indent="0">
              <a:spcBef>
                <a:spcPts val="0"/>
              </a:spcBef>
              <a:buNone/>
              <a:defRPr/>
            </a:pPr>
            <a:r>
              <a:rPr lang="en-US" dirty="0"/>
              <a:t>      schedule </a:t>
            </a:r>
            <a:r>
              <a:rPr lang="en-US" i="1" dirty="0"/>
              <a:t>S </a:t>
            </a:r>
            <a:r>
              <a:rPr lang="en-US" dirty="0"/>
              <a:t>must also perform the final</a:t>
            </a:r>
            <a:r>
              <a:rPr lang="en-US" i="1" dirty="0"/>
              <a:t> </a:t>
            </a:r>
            <a:r>
              <a:rPr lang="en-US" b="1" dirty="0"/>
              <a:t>write</a:t>
            </a:r>
            <a:r>
              <a:rPr lang="en-US" dirty="0"/>
              <a:t>(</a:t>
            </a:r>
            <a:r>
              <a:rPr lang="en-US" i="1" dirty="0"/>
              <a:t>Q</a:t>
            </a:r>
            <a:r>
              <a:rPr lang="en-US" dirty="0"/>
              <a:t>) operation in schedule </a:t>
            </a:r>
            <a:r>
              <a:rPr lang="en-US" i="1" dirty="0"/>
              <a:t>S</a:t>
            </a:r>
            <a:r>
              <a:rPr lang="en-IN" altLang="ja-JP" i="1" dirty="0"/>
              <a:t>’</a:t>
            </a:r>
            <a:r>
              <a:rPr lang="en-US" altLang="ja-JP" i="1" dirty="0"/>
              <a:t>.</a:t>
            </a:r>
          </a:p>
          <a:p>
            <a:pPr marL="300038">
              <a:defRPr/>
            </a:pPr>
            <a:r>
              <a:rPr lang="en-US" dirty="0"/>
              <a:t>As can be seen, view equivalence is also based purely on </a:t>
            </a:r>
            <a:r>
              <a:rPr lang="en-US" b="1" dirty="0"/>
              <a:t>reads </a:t>
            </a:r>
            <a:r>
              <a:rPr lang="en-US" dirty="0"/>
              <a:t>and </a:t>
            </a:r>
            <a:r>
              <a:rPr lang="en-US" b="1" dirty="0"/>
              <a:t>writes</a:t>
            </a:r>
            <a:r>
              <a:rPr lang="en-US" dirty="0"/>
              <a:t> alone.</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View Serializability (Cont.)</a:t>
            </a:r>
          </a:p>
        </p:txBody>
      </p:sp>
      <p:sp>
        <p:nvSpPr>
          <p:cNvPr id="26627" name="Rectangle 3"/>
          <p:cNvSpPr>
            <a:spLocks noGrp="1" noChangeArrowheads="1"/>
          </p:cNvSpPr>
          <p:nvPr>
            <p:ph idx="1"/>
          </p:nvPr>
        </p:nvSpPr>
        <p:spPr>
          <a:xfrm>
            <a:off x="1655685" y="826873"/>
            <a:ext cx="5726098" cy="4025979"/>
          </a:xfrm>
        </p:spPr>
        <p:txBody>
          <a:bodyPr/>
          <a:lstStyle/>
          <a:p>
            <a:pPr>
              <a:tabLst>
                <a:tab pos="1418035" algn="l"/>
                <a:tab pos="1753791" algn="l"/>
                <a:tab pos="2185988" algn="l"/>
                <a:tab pos="2402681" algn="l"/>
                <a:tab pos="2911079" algn="l"/>
                <a:tab pos="3214688" algn="l"/>
              </a:tabLst>
            </a:pPr>
            <a:r>
              <a:rPr lang="en-US" altLang="en-US"/>
              <a:t>A schedule </a:t>
            </a:r>
            <a:r>
              <a:rPr lang="en-US" altLang="en-US" i="1"/>
              <a:t>S</a:t>
            </a:r>
            <a:r>
              <a:rPr lang="en-US" altLang="en-US"/>
              <a:t> is </a:t>
            </a:r>
            <a:r>
              <a:rPr lang="en-US" altLang="en-US" b="1">
                <a:solidFill>
                  <a:srgbClr val="000099"/>
                </a:solidFill>
              </a:rPr>
              <a:t>view serializable</a:t>
            </a:r>
            <a:r>
              <a:rPr lang="en-US" altLang="en-US" i="1"/>
              <a:t> </a:t>
            </a:r>
            <a:r>
              <a:rPr lang="en-US" altLang="en-US"/>
              <a:t>if it is view equivalent to a serial schedule.</a:t>
            </a:r>
          </a:p>
          <a:p>
            <a:pPr>
              <a:tabLst>
                <a:tab pos="1418035" algn="l"/>
                <a:tab pos="1753791" algn="l"/>
                <a:tab pos="2185988" algn="l"/>
                <a:tab pos="2402681" algn="l"/>
                <a:tab pos="2911079" algn="l"/>
                <a:tab pos="3214688" algn="l"/>
              </a:tabLst>
            </a:pPr>
            <a:r>
              <a:rPr lang="en-US" altLang="en-US"/>
              <a:t>Every conflict serializable schedule is also view serializable.</a:t>
            </a:r>
          </a:p>
          <a:p>
            <a:pPr>
              <a:tabLst>
                <a:tab pos="1418035" algn="l"/>
                <a:tab pos="1753791" algn="l"/>
                <a:tab pos="2185988" algn="l"/>
                <a:tab pos="2402681" algn="l"/>
                <a:tab pos="2911079" algn="l"/>
                <a:tab pos="3214688" algn="l"/>
              </a:tabLst>
            </a:pPr>
            <a:r>
              <a:rPr lang="en-US" altLang="en-US"/>
              <a:t>Below is a schedule which is view-serializable but </a:t>
            </a:r>
            <a:r>
              <a:rPr lang="en-US" altLang="en-US" i="1"/>
              <a:t>not </a:t>
            </a:r>
            <a:r>
              <a:rPr lang="en-US" altLang="en-US"/>
              <a:t>conflict serializable.</a:t>
            </a:r>
            <a:br>
              <a:rPr lang="en-US" altLang="en-US"/>
            </a:br>
            <a:endParaRPr lang="en-US" altLang="en-US"/>
          </a:p>
          <a:p>
            <a:pPr>
              <a:buNone/>
              <a:tabLst>
                <a:tab pos="1418035" algn="l"/>
                <a:tab pos="1753791" algn="l"/>
                <a:tab pos="2185988" algn="l"/>
                <a:tab pos="2402681" algn="l"/>
                <a:tab pos="2911079" algn="l"/>
                <a:tab pos="3214688" algn="l"/>
              </a:tabLst>
            </a:pPr>
            <a:r>
              <a:rPr lang="en-US" altLang="en-US"/>
              <a:t>		</a:t>
            </a:r>
          </a:p>
          <a:p>
            <a:pPr>
              <a:buNone/>
              <a:tabLst>
                <a:tab pos="1418035" algn="l"/>
                <a:tab pos="1753791" algn="l"/>
                <a:tab pos="2185988" algn="l"/>
                <a:tab pos="2402681" algn="l"/>
                <a:tab pos="2911079" algn="l"/>
                <a:tab pos="3214688" algn="l"/>
              </a:tabLst>
            </a:pPr>
            <a:endParaRPr lang="en-US" altLang="en-US"/>
          </a:p>
          <a:p>
            <a:pPr>
              <a:tabLst>
                <a:tab pos="1418035" algn="l"/>
                <a:tab pos="1753791" algn="l"/>
                <a:tab pos="2185988" algn="l"/>
                <a:tab pos="2402681" algn="l"/>
                <a:tab pos="2911079" algn="l"/>
                <a:tab pos="3214688" algn="l"/>
              </a:tabLst>
            </a:pPr>
            <a:endParaRPr lang="en-US" altLang="en-US"/>
          </a:p>
          <a:p>
            <a:pPr>
              <a:buNone/>
              <a:tabLst>
                <a:tab pos="1418035" algn="l"/>
                <a:tab pos="1753791" algn="l"/>
                <a:tab pos="2185988" algn="l"/>
                <a:tab pos="2402681" algn="l"/>
                <a:tab pos="2911079" algn="l"/>
                <a:tab pos="3214688" algn="l"/>
              </a:tabLst>
            </a:pPr>
            <a:endParaRPr lang="en-US" altLang="en-US"/>
          </a:p>
          <a:p>
            <a:pPr>
              <a:tabLst>
                <a:tab pos="1418035" algn="l"/>
                <a:tab pos="1753791" algn="l"/>
                <a:tab pos="2185988" algn="l"/>
                <a:tab pos="2402681" algn="l"/>
                <a:tab pos="2911079" algn="l"/>
                <a:tab pos="3214688" algn="l"/>
              </a:tabLst>
            </a:pPr>
            <a:r>
              <a:rPr lang="en-US" altLang="en-US"/>
              <a:t>What serial schedule is above equivalent to?</a:t>
            </a:r>
          </a:p>
          <a:p>
            <a:pPr>
              <a:tabLst>
                <a:tab pos="1418035" algn="l"/>
                <a:tab pos="1753791" algn="l"/>
                <a:tab pos="2185988" algn="l"/>
                <a:tab pos="2402681" algn="l"/>
                <a:tab pos="2911079" algn="l"/>
                <a:tab pos="3214688" algn="l"/>
              </a:tabLst>
            </a:pPr>
            <a:r>
              <a:rPr lang="en-US" altLang="en-US"/>
              <a:t>Every view serializable schedule that is not conflict serializable has </a:t>
            </a:r>
            <a:r>
              <a:rPr lang="en-US" altLang="en-US" b="1">
                <a:solidFill>
                  <a:srgbClr val="000099"/>
                </a:solidFill>
              </a:rPr>
              <a:t>blind writes</a:t>
            </a:r>
            <a:r>
              <a:rPr lang="en-US" altLang="en-US" b="1"/>
              <a:t>.</a:t>
            </a:r>
          </a:p>
        </p:txBody>
      </p:sp>
      <p:pic>
        <p:nvPicPr>
          <p:cNvPr id="26628" name="Picture 4" descr="New PDF from Images Output-1.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26210" y="1943030"/>
            <a:ext cx="2202656" cy="99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Testing for Serializability </a:t>
            </a:r>
          </a:p>
        </p:txBody>
      </p:sp>
      <p:sp>
        <p:nvSpPr>
          <p:cNvPr id="28675" name="Rectangle 3"/>
          <p:cNvSpPr>
            <a:spLocks noGrp="1" noChangeArrowheads="1"/>
          </p:cNvSpPr>
          <p:nvPr>
            <p:ph idx="1"/>
          </p:nvPr>
        </p:nvSpPr>
        <p:spPr>
          <a:xfrm>
            <a:off x="1662344" y="826873"/>
            <a:ext cx="5642141" cy="4025979"/>
          </a:xfrm>
        </p:spPr>
        <p:txBody>
          <a:bodyPr/>
          <a:lstStyle/>
          <a:p>
            <a:r>
              <a:rPr lang="en-US" altLang="en-US" dirty="0"/>
              <a:t>Consider some schedule of a set of transactions </a:t>
            </a:r>
            <a:r>
              <a:rPr lang="en-US" altLang="en-US" i="1" dirty="0"/>
              <a:t>T</a:t>
            </a:r>
            <a:r>
              <a:rPr lang="en-US" altLang="en-US" baseline="-25000" dirty="0"/>
              <a:t>1</a:t>
            </a:r>
            <a:r>
              <a:rPr lang="en-US" altLang="en-US" dirty="0"/>
              <a:t>, </a:t>
            </a:r>
            <a:r>
              <a:rPr lang="en-US" altLang="en-US" i="1" dirty="0"/>
              <a:t>T</a:t>
            </a:r>
            <a:r>
              <a:rPr lang="en-US" altLang="en-US" baseline="-25000" dirty="0"/>
              <a:t>2</a:t>
            </a:r>
            <a:r>
              <a:rPr lang="en-US" altLang="en-US" dirty="0"/>
              <a:t>, ..., </a:t>
            </a:r>
            <a:r>
              <a:rPr lang="en-US" altLang="en-US" i="1" dirty="0"/>
              <a:t>T</a:t>
            </a:r>
            <a:r>
              <a:rPr lang="en-US" altLang="en-US" i="1" baseline="-25000" dirty="0"/>
              <a:t>n</a:t>
            </a:r>
            <a:endParaRPr lang="en-US" altLang="en-US" dirty="0"/>
          </a:p>
          <a:p>
            <a:r>
              <a:rPr lang="en-US" altLang="en-US" b="1" dirty="0">
                <a:solidFill>
                  <a:srgbClr val="000099"/>
                </a:solidFill>
              </a:rPr>
              <a:t>Precedence graph</a:t>
            </a:r>
            <a:r>
              <a:rPr lang="en-US" altLang="en-US" i="1" dirty="0"/>
              <a:t> </a:t>
            </a:r>
            <a:r>
              <a:rPr lang="en-US" altLang="en-US" dirty="0"/>
              <a:t>— a direct graph where the vertices are the transactions (names).</a:t>
            </a:r>
          </a:p>
          <a:p>
            <a:r>
              <a:rPr lang="en-US" altLang="en-US" dirty="0"/>
              <a:t>We draw an arc from </a:t>
            </a:r>
            <a:r>
              <a:rPr lang="en-US" altLang="en-US" i="1" dirty="0"/>
              <a:t>T</a:t>
            </a:r>
            <a:r>
              <a:rPr lang="en-US" altLang="en-US" i="1" baseline="-25000" dirty="0"/>
              <a:t>i</a:t>
            </a:r>
            <a:r>
              <a:rPr lang="en-US" altLang="en-US" i="1" dirty="0"/>
              <a:t> </a:t>
            </a:r>
            <a:r>
              <a:rPr lang="en-US" altLang="en-US" dirty="0"/>
              <a:t>to </a:t>
            </a:r>
            <a:r>
              <a:rPr lang="en-US" altLang="en-US" i="1" dirty="0"/>
              <a:t>T</a:t>
            </a:r>
            <a:r>
              <a:rPr lang="en-US" altLang="en-US" i="1" baseline="-25000" dirty="0"/>
              <a:t>j</a:t>
            </a:r>
            <a:r>
              <a:rPr lang="en-US" altLang="en-US" i="1" dirty="0"/>
              <a:t> </a:t>
            </a:r>
            <a:r>
              <a:rPr lang="en-US" altLang="en-US" dirty="0"/>
              <a:t>if the two transaction conflict, and </a:t>
            </a:r>
            <a:r>
              <a:rPr lang="en-US" altLang="en-US" i="1" dirty="0"/>
              <a:t>T</a:t>
            </a:r>
            <a:r>
              <a:rPr lang="en-US" altLang="en-US" i="1" baseline="-25000" dirty="0"/>
              <a:t>i</a:t>
            </a:r>
            <a:r>
              <a:rPr lang="en-US" altLang="en-US" i="1" dirty="0"/>
              <a:t> </a:t>
            </a:r>
            <a:r>
              <a:rPr lang="en-US" altLang="en-US" dirty="0"/>
              <a:t>accessed the data item on which the conflict arose earlier.</a:t>
            </a:r>
          </a:p>
          <a:p>
            <a:r>
              <a:rPr lang="en-US" altLang="en-US" dirty="0"/>
              <a:t>We may label the arc by the item that was accessed.</a:t>
            </a:r>
          </a:p>
          <a:p>
            <a:r>
              <a:rPr lang="en-US" altLang="en-US" dirty="0"/>
              <a:t>Example</a:t>
            </a:r>
            <a:r>
              <a:rPr lang="en-US" altLang="en-US" b="1" dirty="0"/>
              <a:t> </a:t>
            </a:r>
            <a:r>
              <a:rPr lang="en-US" altLang="en-US" dirty="0"/>
              <a:t>of a precedence graph</a:t>
            </a:r>
          </a:p>
        </p:txBody>
      </p:sp>
      <p:pic>
        <p:nvPicPr>
          <p:cNvPr id="28676"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5284" y="2603900"/>
            <a:ext cx="1631087"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Test for Conflict Serializability</a:t>
            </a:r>
          </a:p>
        </p:txBody>
      </p:sp>
      <p:sp>
        <p:nvSpPr>
          <p:cNvPr id="29699" name="Rectangle 3"/>
          <p:cNvSpPr>
            <a:spLocks noGrp="1" noChangeArrowheads="1"/>
          </p:cNvSpPr>
          <p:nvPr>
            <p:ph idx="1"/>
          </p:nvPr>
        </p:nvSpPr>
        <p:spPr>
          <a:xfrm>
            <a:off x="1642369" y="826873"/>
            <a:ext cx="3689975" cy="4025979"/>
          </a:xfrm>
        </p:spPr>
        <p:txBody>
          <a:bodyPr/>
          <a:lstStyle/>
          <a:p>
            <a:r>
              <a:rPr lang="en-US" altLang="en-US" dirty="0"/>
              <a:t>A schedule is conflict serializable if and only if its precedence graph is acyclic.</a:t>
            </a:r>
          </a:p>
          <a:p>
            <a:r>
              <a:rPr lang="en-US" altLang="en-US" dirty="0"/>
              <a:t>Cycle-detection algorithms exist which take order </a:t>
            </a:r>
            <a:r>
              <a:rPr lang="en-US" altLang="en-US" i="1" dirty="0"/>
              <a:t>n</a:t>
            </a:r>
            <a:r>
              <a:rPr lang="en-US" altLang="en-US" baseline="30000" dirty="0"/>
              <a:t>2</a:t>
            </a:r>
            <a:r>
              <a:rPr lang="en-US" altLang="en-US" dirty="0"/>
              <a:t> time, where </a:t>
            </a:r>
            <a:r>
              <a:rPr lang="en-US" altLang="en-US" i="1" dirty="0"/>
              <a:t>n </a:t>
            </a:r>
            <a:r>
              <a:rPr lang="en-US" altLang="en-US" dirty="0"/>
              <a:t>is the number of vertices in the graph.  </a:t>
            </a:r>
          </a:p>
          <a:p>
            <a:pPr lvl="1"/>
            <a:r>
              <a:rPr lang="en-US" altLang="en-US" dirty="0"/>
              <a:t>(Better algorithms take order </a:t>
            </a:r>
            <a:r>
              <a:rPr lang="en-US" altLang="en-US" i="1" dirty="0"/>
              <a:t>n</a:t>
            </a:r>
            <a:r>
              <a:rPr lang="en-US" altLang="en-US" dirty="0"/>
              <a:t> + </a:t>
            </a:r>
            <a:r>
              <a:rPr lang="en-US" altLang="en-US" i="1" dirty="0"/>
              <a:t>e</a:t>
            </a:r>
            <a:r>
              <a:rPr lang="en-US" altLang="en-US" dirty="0"/>
              <a:t> where </a:t>
            </a:r>
            <a:r>
              <a:rPr lang="en-US" altLang="en-US" i="1" dirty="0"/>
              <a:t>e</a:t>
            </a:r>
            <a:r>
              <a:rPr lang="en-US" altLang="en-US" dirty="0"/>
              <a:t> is the number of edges.)</a:t>
            </a:r>
          </a:p>
          <a:p>
            <a:r>
              <a:rPr lang="en-US" altLang="en-US" dirty="0"/>
              <a:t>If precedence graph is acyclic, the serializability order can be obtained by a </a:t>
            </a:r>
            <a:r>
              <a:rPr lang="en-US" altLang="en-US" i="1" dirty="0">
                <a:solidFill>
                  <a:srgbClr val="000099"/>
                </a:solidFill>
              </a:rPr>
              <a:t>topological sorting</a:t>
            </a:r>
            <a:r>
              <a:rPr lang="en-US" altLang="en-US" dirty="0"/>
              <a:t> of the graph. </a:t>
            </a:r>
          </a:p>
          <a:p>
            <a:pPr lvl="1"/>
            <a:r>
              <a:rPr lang="en-US" altLang="en-US" dirty="0"/>
              <a:t> This is a linear order consistent with the partial order of the graph.</a:t>
            </a:r>
          </a:p>
          <a:p>
            <a:pPr lvl="1"/>
            <a:r>
              <a:rPr lang="en-US" altLang="en-US" dirty="0"/>
              <a:t>For example, a serializability order for Schedule A would be</a:t>
            </a:r>
            <a:br>
              <a:rPr lang="en-US" altLang="en-US" dirty="0"/>
            </a:br>
            <a:r>
              <a:rPr lang="en-US" altLang="en-US" i="1" dirty="0"/>
              <a:t>T</a:t>
            </a:r>
            <a:r>
              <a:rPr lang="en-US" altLang="en-US" baseline="-25000" dirty="0"/>
              <a:t>5</a:t>
            </a:r>
            <a:r>
              <a:rPr lang="en-US" altLang="en-US" dirty="0"/>
              <a:t> </a:t>
            </a:r>
            <a:r>
              <a:rPr lang="en-US" altLang="en-US" dirty="0">
                <a:sym typeface="Symbol" panose="05050102010706020507" pitchFamily="18" charset="2"/>
              </a:rPr>
              <a:t></a:t>
            </a:r>
            <a:r>
              <a:rPr lang="en-US" altLang="en-US" dirty="0">
                <a:sym typeface="Monotype Sorts" charset="2"/>
              </a:rPr>
              <a:t> </a:t>
            </a:r>
            <a:r>
              <a:rPr lang="en-US" altLang="en-US" i="1" dirty="0"/>
              <a:t>T</a:t>
            </a:r>
            <a:r>
              <a:rPr lang="en-US" altLang="en-US" baseline="-25000" dirty="0"/>
              <a:t>1</a:t>
            </a:r>
            <a:r>
              <a:rPr lang="en-US" altLang="en-US" dirty="0"/>
              <a:t> </a:t>
            </a:r>
            <a:r>
              <a:rPr lang="en-US" altLang="en-US" dirty="0">
                <a:sym typeface="Symbol" panose="05050102010706020507" pitchFamily="18" charset="2"/>
              </a:rPr>
              <a:t></a:t>
            </a:r>
            <a:r>
              <a:rPr lang="en-US" altLang="en-US" dirty="0">
                <a:sym typeface="Monotype Sorts" charset="2"/>
              </a:rPr>
              <a:t> </a:t>
            </a:r>
            <a:r>
              <a:rPr lang="en-US" altLang="en-US" i="1" dirty="0"/>
              <a:t>T</a:t>
            </a:r>
            <a:r>
              <a:rPr lang="en-US" altLang="en-US" baseline="-25000" dirty="0"/>
              <a:t>3</a:t>
            </a:r>
            <a:r>
              <a:rPr lang="en-US" altLang="en-US" dirty="0"/>
              <a:t> </a:t>
            </a:r>
            <a:r>
              <a:rPr lang="en-US" altLang="en-US" dirty="0">
                <a:sym typeface="Symbol" panose="05050102010706020507" pitchFamily="18" charset="2"/>
              </a:rPr>
              <a:t></a:t>
            </a:r>
            <a:r>
              <a:rPr lang="en-US" altLang="en-US" dirty="0">
                <a:sym typeface="Monotype Sorts" charset="2"/>
              </a:rPr>
              <a:t> </a:t>
            </a:r>
            <a:r>
              <a:rPr lang="en-US" altLang="en-US" i="1" dirty="0"/>
              <a:t>T</a:t>
            </a:r>
            <a:r>
              <a:rPr lang="en-US" altLang="en-US" baseline="-25000" dirty="0"/>
              <a:t>2</a:t>
            </a:r>
            <a:r>
              <a:rPr lang="en-US" altLang="en-US" dirty="0"/>
              <a:t> </a:t>
            </a:r>
            <a:r>
              <a:rPr lang="en-US" altLang="en-US" dirty="0">
                <a:sym typeface="Symbol" panose="05050102010706020507" pitchFamily="18" charset="2"/>
              </a:rPr>
              <a:t></a:t>
            </a:r>
            <a:r>
              <a:rPr lang="en-US" altLang="en-US" dirty="0">
                <a:sym typeface="Monotype Sorts" charset="2"/>
              </a:rPr>
              <a:t> </a:t>
            </a:r>
            <a:r>
              <a:rPr lang="en-US" altLang="en-US" i="1" dirty="0"/>
              <a:t>T</a:t>
            </a:r>
            <a:r>
              <a:rPr lang="en-US" altLang="en-US" baseline="-25000" dirty="0"/>
              <a:t>4</a:t>
            </a:r>
            <a:endParaRPr lang="en-US" altLang="en-US" dirty="0"/>
          </a:p>
          <a:p>
            <a:pPr lvl="2"/>
            <a:r>
              <a:rPr lang="en-US" altLang="en-US" dirty="0">
                <a:sym typeface="Monotype Sorts" charset="2"/>
              </a:rPr>
              <a:t>Are there others?</a:t>
            </a:r>
          </a:p>
        </p:txBody>
      </p:sp>
      <p:pic>
        <p:nvPicPr>
          <p:cNvPr id="2970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5210" y="791766"/>
            <a:ext cx="2215753" cy="400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Recoverable Schedules</a:t>
            </a:r>
          </a:p>
        </p:txBody>
      </p:sp>
      <p:sp>
        <p:nvSpPr>
          <p:cNvPr id="31747" name="Rectangle 3"/>
          <p:cNvSpPr>
            <a:spLocks noGrp="1" noChangeArrowheads="1"/>
          </p:cNvSpPr>
          <p:nvPr>
            <p:ph idx="1"/>
          </p:nvPr>
        </p:nvSpPr>
        <p:spPr>
          <a:xfrm>
            <a:off x="1669003" y="1265176"/>
            <a:ext cx="5832629" cy="3587676"/>
          </a:xfrm>
        </p:spPr>
        <p:txBody>
          <a:bodyPr/>
          <a:lstStyle/>
          <a:p>
            <a:pPr>
              <a:tabLst>
                <a:tab pos="1796654" algn="l"/>
                <a:tab pos="2143125" algn="l"/>
                <a:tab pos="2662238" algn="l"/>
                <a:tab pos="2997994" algn="l"/>
              </a:tabLst>
            </a:pPr>
            <a:r>
              <a:rPr lang="en-US" altLang="en-US" b="1" dirty="0">
                <a:solidFill>
                  <a:srgbClr val="000099"/>
                </a:solidFill>
              </a:rPr>
              <a:t>Recoverable</a:t>
            </a:r>
            <a:r>
              <a:rPr lang="en-US" altLang="en-US" b="1" i="1" dirty="0">
                <a:solidFill>
                  <a:srgbClr val="000099"/>
                </a:solidFill>
              </a:rPr>
              <a:t> </a:t>
            </a:r>
            <a:r>
              <a:rPr lang="en-US" altLang="en-US" b="1" dirty="0">
                <a:solidFill>
                  <a:srgbClr val="000099"/>
                </a:solidFill>
              </a:rPr>
              <a:t>schedule</a:t>
            </a:r>
            <a:r>
              <a:rPr lang="en-US" altLang="en-US" dirty="0"/>
              <a:t> — if a transaction </a:t>
            </a:r>
            <a:r>
              <a:rPr lang="en-US" altLang="en-US" i="1" dirty="0"/>
              <a:t>T</a:t>
            </a:r>
            <a:r>
              <a:rPr lang="en-US" altLang="en-US" i="1" baseline="-25000" dirty="0"/>
              <a:t>j</a:t>
            </a:r>
            <a:r>
              <a:rPr lang="en-US" altLang="en-US" dirty="0"/>
              <a:t> reads a data item previously written by a transaction </a:t>
            </a:r>
            <a:r>
              <a:rPr lang="en-US" altLang="en-US" i="1" dirty="0"/>
              <a:t>T</a:t>
            </a:r>
            <a:r>
              <a:rPr lang="en-US" altLang="en-US" i="1" baseline="-25000" dirty="0"/>
              <a:t>i </a:t>
            </a:r>
            <a:r>
              <a:rPr lang="en-US" altLang="en-US" dirty="0"/>
              <a:t>, then the commit operation of </a:t>
            </a:r>
            <a:r>
              <a:rPr lang="en-US" altLang="en-US" i="1" dirty="0"/>
              <a:t>T</a:t>
            </a:r>
            <a:r>
              <a:rPr lang="en-US" altLang="en-US" i="1" baseline="-25000" dirty="0"/>
              <a:t>i</a:t>
            </a:r>
            <a:r>
              <a:rPr lang="en-US" altLang="en-US" i="1" dirty="0"/>
              <a:t> </a:t>
            </a:r>
            <a:r>
              <a:rPr lang="en-US" altLang="en-US" dirty="0"/>
              <a:t> appears before the commit operation of </a:t>
            </a:r>
            <a:r>
              <a:rPr lang="en-US" altLang="en-US" i="1" dirty="0"/>
              <a:t>T</a:t>
            </a:r>
            <a:r>
              <a:rPr lang="en-US" altLang="en-US" i="1" baseline="-25000" dirty="0"/>
              <a:t>j</a:t>
            </a:r>
            <a:r>
              <a:rPr lang="en-US" altLang="en-US" i="1" dirty="0"/>
              <a:t>.</a:t>
            </a:r>
            <a:endParaRPr lang="en-US" altLang="en-US" dirty="0"/>
          </a:p>
          <a:p>
            <a:pPr>
              <a:tabLst>
                <a:tab pos="1796654" algn="l"/>
                <a:tab pos="2143125" algn="l"/>
                <a:tab pos="2662238" algn="l"/>
                <a:tab pos="2997994" algn="l"/>
              </a:tabLst>
            </a:pPr>
            <a:r>
              <a:rPr lang="en-US" altLang="en-US" dirty="0"/>
              <a:t>The following schedule (Schedule 11) is not recoverable</a:t>
            </a:r>
            <a:br>
              <a:rPr lang="en-US" altLang="en-US" dirty="0"/>
            </a:br>
            <a:r>
              <a:rPr lang="en-US" altLang="en-US" dirty="0"/>
              <a:t>		</a:t>
            </a:r>
          </a:p>
          <a:p>
            <a:pPr>
              <a:tabLst>
                <a:tab pos="1796654" algn="l"/>
                <a:tab pos="2143125" algn="l"/>
                <a:tab pos="2662238" algn="l"/>
                <a:tab pos="2997994" algn="l"/>
              </a:tabLst>
            </a:pPr>
            <a:endParaRPr lang="en-US" altLang="en-US" dirty="0"/>
          </a:p>
          <a:p>
            <a:pPr>
              <a:tabLst>
                <a:tab pos="1796654" algn="l"/>
                <a:tab pos="2143125" algn="l"/>
                <a:tab pos="2662238" algn="l"/>
                <a:tab pos="2997994" algn="l"/>
              </a:tabLst>
            </a:pPr>
            <a:endParaRPr lang="en-US" altLang="en-US" dirty="0"/>
          </a:p>
          <a:p>
            <a:pPr>
              <a:tabLst>
                <a:tab pos="1796654" algn="l"/>
                <a:tab pos="2143125" algn="l"/>
                <a:tab pos="2662238" algn="l"/>
                <a:tab pos="2997994" algn="l"/>
              </a:tabLst>
            </a:pPr>
            <a:endParaRPr lang="en-US" altLang="en-US" dirty="0"/>
          </a:p>
          <a:p>
            <a:pPr>
              <a:tabLst>
                <a:tab pos="1796654" algn="l"/>
                <a:tab pos="2143125" algn="l"/>
                <a:tab pos="2662238" algn="l"/>
                <a:tab pos="2997994" algn="l"/>
              </a:tabLst>
            </a:pPr>
            <a:endParaRPr lang="en-US" altLang="en-US" dirty="0"/>
          </a:p>
          <a:p>
            <a:pPr>
              <a:tabLst>
                <a:tab pos="1796654" algn="l"/>
                <a:tab pos="2143125" algn="l"/>
                <a:tab pos="2662238" algn="l"/>
                <a:tab pos="2997994" algn="l"/>
              </a:tabLst>
            </a:pPr>
            <a:r>
              <a:rPr lang="en-US" altLang="en-US" dirty="0"/>
              <a:t>If </a:t>
            </a:r>
            <a:r>
              <a:rPr lang="en-US" altLang="en-US" i="1" dirty="0"/>
              <a:t>T</a:t>
            </a:r>
            <a:r>
              <a:rPr lang="en-US" altLang="en-US" baseline="-25000" dirty="0"/>
              <a:t>8</a:t>
            </a:r>
            <a:r>
              <a:rPr lang="en-US" altLang="en-US" sz="1200" dirty="0"/>
              <a:t> </a:t>
            </a:r>
            <a:r>
              <a:rPr lang="en-US" altLang="en-US" dirty="0"/>
              <a:t>should abort, </a:t>
            </a:r>
            <a:r>
              <a:rPr lang="en-US" altLang="en-US" i="1" dirty="0"/>
              <a:t>T</a:t>
            </a:r>
            <a:r>
              <a:rPr lang="en-US" altLang="en-US" baseline="-25000" dirty="0"/>
              <a:t>9</a:t>
            </a:r>
            <a:r>
              <a:rPr lang="en-US" altLang="en-US" dirty="0"/>
              <a:t> would have read (and possibly shown to the user) an inconsistent database state.  Hence, database must ensure that schedules are recoverable.</a:t>
            </a:r>
          </a:p>
        </p:txBody>
      </p:sp>
      <p:sp>
        <p:nvSpPr>
          <p:cNvPr id="31748" name="Text Box 6"/>
          <p:cNvSpPr txBox="1">
            <a:spLocks noChangeArrowheads="1"/>
          </p:cNvSpPr>
          <p:nvPr/>
        </p:nvSpPr>
        <p:spPr bwMode="auto">
          <a:xfrm>
            <a:off x="1669002" y="791969"/>
            <a:ext cx="5766047"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Need to address the effect of transaction failures on concurrently </a:t>
            </a:r>
            <a:b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running transactions.</a:t>
            </a:r>
          </a:p>
        </p:txBody>
      </p:sp>
      <p:pic>
        <p:nvPicPr>
          <p:cNvPr id="31749"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6361" y="2228706"/>
            <a:ext cx="2184797" cy="113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9E15E6-7801-18BA-D857-2B898AD2ADD0}"/>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582CC793-690C-9DEA-C8E7-0974B0D12D8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a:extLst>
              <a:ext uri="{FF2B5EF4-FFF2-40B4-BE49-F238E27FC236}">
                <a16:creationId xmlns:a16="http://schemas.microsoft.com/office/drawing/2014/main" id="{0443770E-34C7-158A-5C6F-B51DE12C14FD}"/>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E71875F5-24E2-E2DF-C5A8-D487977A62E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EFF6CC5A-05CC-8561-798B-D4FCBCB37282}"/>
              </a:ext>
            </a:extLst>
          </p:cNvPr>
          <p:cNvSpPr txBox="1">
            <a:spLocks noChangeArrowheads="1"/>
          </p:cNvSpPr>
          <p:nvPr/>
        </p:nvSpPr>
        <p:spPr bwMode="auto">
          <a:xfrm>
            <a:off x="0" y="1733550"/>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4400" b="0" i="1" u="none" strike="noStrike" kern="1200" cap="none" spc="0" normalizeH="0" baseline="0" noProof="0" dirty="0">
                <a:ln>
                  <a:noFill/>
                </a:ln>
                <a:solidFill>
                  <a:prstClr val="white"/>
                </a:solidFill>
                <a:effectLst/>
                <a:uLnTx/>
                <a:uFillTx/>
                <a:latin typeface="Calibri" charset="0"/>
                <a:ea typeface="ＭＳ Ｐゴシック" charset="-128"/>
                <a:cs typeface="+mn-cs"/>
              </a:rPr>
              <a:t>Wide-Flat versus Normalization</a:t>
            </a: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F08F6A9E-2AE3-0341-D04E-AE57A48FF7F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914400" rtl="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cs typeface="+mn-cs"/>
              </a:rPr>
              <a:pPr marL="0" marR="0" lvl="0" indent="0" algn="l" defTabSz="914400" rtl="0" eaLnBrk="1" fontAlgn="auto" latinLnBrk="0" hangingPunct="1">
                <a:lnSpc>
                  <a:spcPts val="2400"/>
                </a:lnSpc>
                <a:spcBef>
                  <a:spcPts val="0"/>
                </a:spcBef>
                <a:spcAft>
                  <a:spcPts val="0"/>
                </a:spcAft>
                <a:buClrTx/>
                <a:buSzTx/>
                <a:buFontTx/>
                <a:buNone/>
                <a:tabLst/>
                <a:defRPr/>
              </a:pPr>
              <a:t>13</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W4111-2024F-11-HW3b4b-Normalization-ModuleIV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0627956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Cascading Rollbacks</a:t>
            </a:r>
          </a:p>
        </p:txBody>
      </p:sp>
      <p:sp>
        <p:nvSpPr>
          <p:cNvPr id="32771" name="Rectangle 3"/>
          <p:cNvSpPr>
            <a:spLocks noGrp="1" noChangeArrowheads="1"/>
          </p:cNvSpPr>
          <p:nvPr>
            <p:ph idx="1"/>
          </p:nvPr>
        </p:nvSpPr>
        <p:spPr>
          <a:xfrm>
            <a:off x="1649027" y="826873"/>
            <a:ext cx="5832630" cy="4025979"/>
          </a:xfrm>
        </p:spPr>
        <p:txBody>
          <a:bodyPr/>
          <a:lstStyle/>
          <a:p>
            <a:pPr>
              <a:tabLst>
                <a:tab pos="1244204" algn="l"/>
                <a:tab pos="1590675" algn="l"/>
                <a:tab pos="2013347" algn="l"/>
                <a:tab pos="2272904" algn="l"/>
                <a:tab pos="2825354" algn="l"/>
                <a:tab pos="3042047" algn="l"/>
              </a:tabLst>
            </a:pPr>
            <a:r>
              <a:rPr lang="en-US" altLang="en-US" b="1" dirty="0">
                <a:solidFill>
                  <a:srgbClr val="000099"/>
                </a:solidFill>
              </a:rPr>
              <a:t>Cascading rollback</a:t>
            </a:r>
            <a:r>
              <a:rPr lang="en-US" altLang="en-US" dirty="0"/>
              <a:t> – a single transaction failure leads to a series of transaction rollbacks.  Consider the following schedule where none of the transactions has yet committed (so the schedule is recoverable)</a:t>
            </a: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r>
              <a:rPr lang="en-US" altLang="en-US" dirty="0"/>
              <a:t>If </a:t>
            </a:r>
            <a:r>
              <a:rPr lang="en-US" altLang="en-US" i="1" dirty="0"/>
              <a:t>T</a:t>
            </a:r>
            <a:r>
              <a:rPr lang="en-US" altLang="en-US" baseline="-25000" dirty="0"/>
              <a:t>10</a:t>
            </a:r>
            <a:r>
              <a:rPr lang="en-US" altLang="en-US" dirty="0"/>
              <a:t> fails, </a:t>
            </a:r>
            <a:r>
              <a:rPr lang="en-US" altLang="en-US" i="1" dirty="0"/>
              <a:t>T</a:t>
            </a:r>
            <a:r>
              <a:rPr lang="en-US" altLang="en-US" baseline="-25000" dirty="0"/>
              <a:t>11</a:t>
            </a:r>
            <a:r>
              <a:rPr lang="en-US" altLang="en-US" dirty="0"/>
              <a:t> and </a:t>
            </a:r>
            <a:r>
              <a:rPr lang="en-US" altLang="en-US" i="1" dirty="0"/>
              <a:t>T</a:t>
            </a:r>
            <a:r>
              <a:rPr lang="en-US" altLang="en-US" baseline="-25000" dirty="0"/>
              <a:t>12</a:t>
            </a:r>
            <a:r>
              <a:rPr lang="en-US" altLang="en-US" dirty="0"/>
              <a:t> must also be rolled back.</a:t>
            </a:r>
          </a:p>
          <a:p>
            <a:pPr>
              <a:tabLst>
                <a:tab pos="1244204" algn="l"/>
                <a:tab pos="1590675" algn="l"/>
                <a:tab pos="2013347" algn="l"/>
                <a:tab pos="2272904" algn="l"/>
                <a:tab pos="2825354" algn="l"/>
                <a:tab pos="3042047" algn="l"/>
              </a:tabLst>
            </a:pPr>
            <a:r>
              <a:rPr lang="en-US" altLang="en-US" dirty="0"/>
              <a:t>Can lead to the undoing of a significant amount of work</a:t>
            </a:r>
          </a:p>
        </p:txBody>
      </p:sp>
      <p:pic>
        <p:nvPicPr>
          <p:cNvPr id="32772"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7235" y="1591797"/>
            <a:ext cx="2571750" cy="1444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Concurrency Control vs. Serializability Tests</a:t>
            </a:r>
          </a:p>
        </p:txBody>
      </p:sp>
      <p:sp>
        <p:nvSpPr>
          <p:cNvPr id="36867" name="Rectangle 3"/>
          <p:cNvSpPr>
            <a:spLocks noGrp="1" noChangeArrowheads="1"/>
          </p:cNvSpPr>
          <p:nvPr>
            <p:ph idx="1"/>
          </p:nvPr>
        </p:nvSpPr>
        <p:spPr>
          <a:xfrm>
            <a:off x="1649027" y="826873"/>
            <a:ext cx="5845946" cy="4025979"/>
          </a:xfrm>
        </p:spPr>
        <p:txBody>
          <a:bodyPr/>
          <a:lstStyle/>
          <a:p>
            <a:r>
              <a:rPr lang="en-US" altLang="en-US" dirty="0"/>
              <a:t>Concurrency-control protocols allow concurrent schedules, but ensure that the schedules are conflict/view serializable, and are recoverable and cascadeless .</a:t>
            </a:r>
          </a:p>
          <a:p>
            <a:r>
              <a:rPr lang="en-US" altLang="en-US" dirty="0"/>
              <a:t>Concurrency control protocols (generally) do not examine the precedence graph as it is being created</a:t>
            </a:r>
          </a:p>
          <a:p>
            <a:pPr lvl="1"/>
            <a:r>
              <a:rPr lang="en-US" altLang="en-US" dirty="0"/>
              <a:t>Instead a protocol imposes a discipline that avoids non-serializable schedules.</a:t>
            </a:r>
          </a:p>
          <a:p>
            <a:pPr lvl="1"/>
            <a:r>
              <a:rPr lang="en-US" altLang="en-US" dirty="0"/>
              <a:t>We study such protocols in Chapter 16.</a:t>
            </a:r>
          </a:p>
          <a:p>
            <a:r>
              <a:rPr lang="en-US" altLang="en-US" dirty="0"/>
              <a:t>Different concurrency control protocols provide different tradeoffs between the amount of concurrency they allow and the amount of overhead that they incur.</a:t>
            </a:r>
          </a:p>
          <a:p>
            <a:r>
              <a:rPr lang="en-US" altLang="en-US" dirty="0"/>
              <a:t>Tests for serializability help us understand why a concurrency control protocol is correct.   </a:t>
            </a:r>
          </a:p>
          <a:p>
            <a:endParaRPr lang="en-US" altLang="en-US"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Weak Levels of Consistency</a:t>
            </a:r>
          </a:p>
        </p:txBody>
      </p:sp>
      <p:sp>
        <p:nvSpPr>
          <p:cNvPr id="37891" name="Rectangle 3"/>
          <p:cNvSpPr>
            <a:spLocks noGrp="1" noChangeArrowheads="1"/>
          </p:cNvSpPr>
          <p:nvPr>
            <p:ph idx="1"/>
          </p:nvPr>
        </p:nvSpPr>
        <p:spPr>
          <a:xfrm>
            <a:off x="1649027" y="826873"/>
            <a:ext cx="5812655" cy="4025979"/>
          </a:xfrm>
        </p:spPr>
        <p:txBody>
          <a:bodyPr/>
          <a:lstStyle/>
          <a:p>
            <a:r>
              <a:rPr lang="en-US" altLang="en-US" dirty="0"/>
              <a:t>Some applications are willing to live with weak levels of consistency, allowing schedules that are not serializable</a:t>
            </a:r>
          </a:p>
          <a:p>
            <a:pPr lvl="1"/>
            <a:r>
              <a:rPr lang="en-US" altLang="en-US" dirty="0"/>
              <a:t>E.g., a read-only transaction that wants to get an approximate total balance of all accounts </a:t>
            </a:r>
          </a:p>
          <a:p>
            <a:pPr lvl="1"/>
            <a:r>
              <a:rPr lang="en-US" altLang="en-US" dirty="0"/>
              <a:t>E.g., database statistics computed for query optimization can be approximate (why?)</a:t>
            </a:r>
          </a:p>
          <a:p>
            <a:pPr lvl="1"/>
            <a:r>
              <a:rPr lang="en-US" altLang="en-US" dirty="0"/>
              <a:t>Such transactions need not be serializable with respect to other transactions</a:t>
            </a:r>
          </a:p>
          <a:p>
            <a:r>
              <a:rPr lang="en-US" altLang="en-US" dirty="0"/>
              <a:t>Tradeoff accuracy for performance</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Levels of Consistency in SQL-92</a:t>
            </a:r>
          </a:p>
        </p:txBody>
      </p:sp>
      <p:sp>
        <p:nvSpPr>
          <p:cNvPr id="38915" name="Rectangle 3"/>
          <p:cNvSpPr>
            <a:spLocks noGrp="1" noChangeArrowheads="1"/>
          </p:cNvSpPr>
          <p:nvPr>
            <p:ph idx="1"/>
          </p:nvPr>
        </p:nvSpPr>
        <p:spPr>
          <a:xfrm>
            <a:off x="1642369" y="826873"/>
            <a:ext cx="5779364" cy="4025979"/>
          </a:xfrm>
        </p:spPr>
        <p:txBody>
          <a:bodyPr/>
          <a:lstStyle/>
          <a:p>
            <a:r>
              <a:rPr lang="en-US" altLang="en-US" b="1" dirty="0">
                <a:solidFill>
                  <a:srgbClr val="000099"/>
                </a:solidFill>
              </a:rPr>
              <a:t>Serializable</a:t>
            </a:r>
            <a:r>
              <a:rPr lang="en-US" altLang="en-US" b="1" dirty="0"/>
              <a:t> </a:t>
            </a:r>
            <a:r>
              <a:rPr lang="en-US" altLang="en-US" dirty="0"/>
              <a:t>— default</a:t>
            </a:r>
          </a:p>
          <a:p>
            <a:r>
              <a:rPr lang="en-US" altLang="en-US" b="1" dirty="0">
                <a:solidFill>
                  <a:srgbClr val="000099"/>
                </a:solidFill>
              </a:rPr>
              <a:t>Repeatable read</a:t>
            </a:r>
            <a:r>
              <a:rPr lang="en-US" altLang="en-US" b="1" dirty="0"/>
              <a:t> </a:t>
            </a:r>
            <a:r>
              <a:rPr lang="en-US" altLang="en-US" dirty="0"/>
              <a:t>—</a:t>
            </a:r>
            <a:r>
              <a:rPr lang="en-US" altLang="en-US" b="1" dirty="0"/>
              <a:t> </a:t>
            </a:r>
            <a:r>
              <a:rPr lang="en-US" altLang="en-US" dirty="0"/>
              <a:t>only committed records to be read. </a:t>
            </a:r>
          </a:p>
          <a:p>
            <a:pPr lvl="1"/>
            <a:r>
              <a:rPr lang="en-US" altLang="en-US" dirty="0"/>
              <a:t>Repeated reads of same record must return same value.</a:t>
            </a:r>
          </a:p>
          <a:p>
            <a:pPr lvl="1"/>
            <a:r>
              <a:rPr lang="en-US" altLang="en-US" dirty="0"/>
              <a:t>However, a transaction may not be serializable – it may find some records inserted by a transaction but not find others.</a:t>
            </a:r>
          </a:p>
          <a:p>
            <a:r>
              <a:rPr lang="en-US" altLang="en-US" b="1" dirty="0">
                <a:solidFill>
                  <a:srgbClr val="000099"/>
                </a:solidFill>
              </a:rPr>
              <a:t>Read committed</a:t>
            </a:r>
            <a:r>
              <a:rPr lang="en-US" altLang="en-US" b="1" dirty="0"/>
              <a:t> </a:t>
            </a:r>
            <a:r>
              <a:rPr lang="en-US" altLang="en-US" dirty="0"/>
              <a:t>—</a:t>
            </a:r>
            <a:r>
              <a:rPr lang="en-US" altLang="en-US" b="1" dirty="0"/>
              <a:t> </a:t>
            </a:r>
            <a:r>
              <a:rPr lang="en-US" altLang="en-US" dirty="0"/>
              <a:t>only committed records can be read.</a:t>
            </a:r>
          </a:p>
          <a:p>
            <a:pPr lvl="1"/>
            <a:r>
              <a:rPr lang="en-US" altLang="en-US" dirty="0"/>
              <a:t>Successive reads of record may return different (but committed) values.</a:t>
            </a:r>
          </a:p>
          <a:p>
            <a:r>
              <a:rPr lang="en-US" altLang="en-US" b="1" dirty="0">
                <a:solidFill>
                  <a:srgbClr val="000099"/>
                </a:solidFill>
              </a:rPr>
              <a:t>Read uncommitted</a:t>
            </a:r>
            <a:r>
              <a:rPr lang="en-US" altLang="en-US" dirty="0"/>
              <a:t> —</a:t>
            </a:r>
            <a:r>
              <a:rPr lang="en-US" altLang="en-US" b="1" dirty="0"/>
              <a:t> </a:t>
            </a:r>
            <a:r>
              <a:rPr lang="en-US" altLang="en-US" dirty="0"/>
              <a:t>even uncommitted records may be read. </a:t>
            </a:r>
            <a:endParaRPr lang="en-US" altLang="en-US" b="1" dirty="0"/>
          </a:p>
        </p:txBody>
      </p:sp>
      <p:sp>
        <p:nvSpPr>
          <p:cNvPr id="38916" name="Rectangle 5"/>
          <p:cNvSpPr>
            <a:spLocks noChangeArrowheads="1"/>
          </p:cNvSpPr>
          <p:nvPr/>
        </p:nvSpPr>
        <p:spPr bwMode="auto">
          <a:xfrm>
            <a:off x="1546623" y="3101579"/>
            <a:ext cx="5645944" cy="110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16AE22-C834-544D-B4FC-C8A768468A4F}"/>
              </a:ext>
            </a:extLst>
          </p:cNvPr>
          <p:cNvSpPr txBox="1"/>
          <p:nvPr/>
        </p:nvSpPr>
        <p:spPr>
          <a:xfrm>
            <a:off x="3440216" y="1786920"/>
            <a:ext cx="2263568" cy="156966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Transactions</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Isolation</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Recovery</a:t>
            </a:r>
          </a:p>
        </p:txBody>
      </p:sp>
      <p:pic>
        <p:nvPicPr>
          <p:cNvPr id="5" name="Picture 1" descr="16x9_grey.jpg">
            <a:extLst>
              <a:ext uri="{FF2B5EF4-FFF2-40B4-BE49-F238E27FC236}">
                <a16:creationId xmlns:a16="http://schemas.microsoft.com/office/drawing/2014/main" id="{81BA5A21-5B66-EEF5-B2C9-BC0FE26DD3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050"/>
            <a:ext cx="9144000" cy="4724400"/>
          </a:xfrm>
          <a:prstGeom prst="rect">
            <a:avLst/>
          </a:prstGeom>
          <a:noFill/>
          <a:ln>
            <a:noFill/>
          </a:ln>
        </p:spPr>
      </p:pic>
      <p:sp>
        <p:nvSpPr>
          <p:cNvPr id="6" name="TextBox 8">
            <a:extLst>
              <a:ext uri="{FF2B5EF4-FFF2-40B4-BE49-F238E27FC236}">
                <a16:creationId xmlns:a16="http://schemas.microsoft.com/office/drawing/2014/main" id="{3CFF9C2C-E8D3-2980-2703-0B5B53B81EB1}"/>
              </a:ext>
            </a:extLst>
          </p:cNvPr>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ACID, CAP, BASE</a:t>
            </a:r>
            <a:endParaRPr kumimoji="0" lang="en-US" altLang="en-US" sz="1800" b="0" i="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70276471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09C257-1BE8-094E-A441-38926F6EA8A1}"/>
              </a:ext>
            </a:extLst>
          </p:cNvPr>
          <p:cNvSpPr>
            <a:spLocks noGrp="1"/>
          </p:cNvSpPr>
          <p:nvPr>
            <p:ph idx="1"/>
          </p:nvPr>
        </p:nvSpPr>
        <p:spPr>
          <a:xfrm>
            <a:off x="76200" y="552450"/>
            <a:ext cx="8991600" cy="4038600"/>
          </a:xfrm>
        </p:spPr>
        <p:txBody>
          <a:bodyPr/>
          <a:lstStyle/>
          <a:p>
            <a:pPr marL="0" indent="0">
              <a:spcBef>
                <a:spcPts val="0"/>
              </a:spcBef>
              <a:spcAft>
                <a:spcPts val="1000"/>
              </a:spcAft>
              <a:buNone/>
            </a:pPr>
            <a:r>
              <a:rPr lang="en-US" sz="1800" dirty="0"/>
              <a:t>Eventually-consistent services are often classified as providing BASE (Basically Available, Soft state, Eventual consistency) semantics, in contrast to traditional ACID (Atomicity, Consistency, Isolation, Durability) guarantees. Rough definitions of each term in BASE:</a:t>
            </a:r>
          </a:p>
          <a:p>
            <a:pPr>
              <a:spcBef>
                <a:spcPts val="0"/>
              </a:spcBef>
              <a:spcAft>
                <a:spcPts val="1000"/>
              </a:spcAft>
            </a:pPr>
            <a:r>
              <a:rPr lang="en-US" sz="1800" b="1" dirty="0"/>
              <a:t>Basically Available</a:t>
            </a:r>
            <a:r>
              <a:rPr lang="en-US" sz="1800" dirty="0"/>
              <a:t>: basic reading and writing operations are available as much as possible (using all nodes of a database cluster), but without any kind of consistency guarantees (the </a:t>
            </a:r>
            <a:r>
              <a:rPr lang="en-US" sz="1800" u="sng" dirty="0"/>
              <a:t>write may not persist after conflicts are reconciled, the read may not get the latest write</a:t>
            </a:r>
            <a:r>
              <a:rPr lang="en-US" sz="1800" dirty="0"/>
              <a:t>)</a:t>
            </a:r>
          </a:p>
          <a:p>
            <a:pPr>
              <a:spcBef>
                <a:spcPts val="0"/>
              </a:spcBef>
              <a:spcAft>
                <a:spcPts val="1000"/>
              </a:spcAft>
            </a:pPr>
            <a:r>
              <a:rPr lang="en-US" sz="1800" b="1" dirty="0"/>
              <a:t>Soft state</a:t>
            </a:r>
            <a:r>
              <a:rPr lang="en-US" sz="1800" dirty="0"/>
              <a:t>: without consistency guarantees, after some amount of time, we only have some probability of knowing the state, since it may not yet have converged</a:t>
            </a:r>
          </a:p>
          <a:p>
            <a:pPr>
              <a:spcBef>
                <a:spcPts val="0"/>
              </a:spcBef>
              <a:spcAft>
                <a:spcPts val="1000"/>
              </a:spcAft>
            </a:pPr>
            <a:r>
              <a:rPr lang="en-US" sz="1800" b="1" dirty="0"/>
              <a:t>Eventually consistent</a:t>
            </a:r>
            <a:r>
              <a:rPr lang="en-US" sz="1800" dirty="0"/>
              <a:t>: If the system is functioning and we wait long enough after any given set of inputs, we will eventually be able to know what the state of the database is, and so any further reads will be consistent with our expectations</a:t>
            </a:r>
          </a:p>
          <a:p>
            <a:pPr>
              <a:spcBef>
                <a:spcPts val="0"/>
              </a:spcBef>
              <a:spcAft>
                <a:spcPts val="1000"/>
              </a:spcAft>
            </a:pPr>
            <a:endParaRPr lang="en-US" sz="1800" dirty="0"/>
          </a:p>
        </p:txBody>
      </p:sp>
      <p:sp>
        <p:nvSpPr>
          <p:cNvPr id="3" name="Title 2">
            <a:extLst>
              <a:ext uri="{FF2B5EF4-FFF2-40B4-BE49-F238E27FC236}">
                <a16:creationId xmlns:a16="http://schemas.microsoft.com/office/drawing/2014/main" id="{5BF747A6-039E-9444-BFCA-E36845FAF4EF}"/>
              </a:ext>
            </a:extLst>
          </p:cNvPr>
          <p:cNvSpPr>
            <a:spLocks noGrp="1"/>
          </p:cNvSpPr>
          <p:nvPr>
            <p:ph type="title"/>
          </p:nvPr>
        </p:nvSpPr>
        <p:spPr/>
        <p:txBody>
          <a:bodyPr/>
          <a:lstStyle/>
          <a:p>
            <a:r>
              <a:rPr lang="en-US" dirty="0"/>
              <a:t>BASE</a:t>
            </a:r>
          </a:p>
        </p:txBody>
      </p:sp>
    </p:spTree>
    <p:extLst>
      <p:ext uri="{BB962C8B-B14F-4D97-AF65-F5344CB8AC3E}">
        <p14:creationId xmlns:p14="http://schemas.microsoft.com/office/powerpoint/2010/main" val="28467662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3381D9-08AB-0945-9899-BA501D65D865}"/>
              </a:ext>
            </a:extLst>
          </p:cNvPr>
          <p:cNvSpPr>
            <a:spLocks noGrp="1"/>
          </p:cNvSpPr>
          <p:nvPr>
            <p:ph type="title"/>
          </p:nvPr>
        </p:nvSpPr>
        <p:spPr/>
        <p:txBody>
          <a:bodyPr/>
          <a:lstStyle/>
          <a:p>
            <a:r>
              <a:rPr lang="en-US" dirty="0"/>
              <a:t>ACID – BASE (Simplistic Comparison)</a:t>
            </a:r>
          </a:p>
        </p:txBody>
      </p:sp>
      <p:pic>
        <p:nvPicPr>
          <p:cNvPr id="7" name="Picture 6">
            <a:extLst>
              <a:ext uri="{FF2B5EF4-FFF2-40B4-BE49-F238E27FC236}">
                <a16:creationId xmlns:a16="http://schemas.microsoft.com/office/drawing/2014/main" id="{F6F6AFDB-C513-4348-804E-959A59C134F4}"/>
              </a:ext>
            </a:extLst>
          </p:cNvPr>
          <p:cNvPicPr>
            <a:picLocks noChangeAspect="1"/>
          </p:cNvPicPr>
          <p:nvPr/>
        </p:nvPicPr>
        <p:blipFill>
          <a:blip r:embed="rId2"/>
          <a:stretch>
            <a:fillRect/>
          </a:stretch>
        </p:blipFill>
        <p:spPr>
          <a:xfrm>
            <a:off x="477371" y="793600"/>
            <a:ext cx="7711362" cy="3556299"/>
          </a:xfrm>
          <a:prstGeom prst="rect">
            <a:avLst/>
          </a:prstGeom>
        </p:spPr>
      </p:pic>
      <p:sp>
        <p:nvSpPr>
          <p:cNvPr id="8" name="TextBox 7">
            <a:extLst>
              <a:ext uri="{FF2B5EF4-FFF2-40B4-BE49-F238E27FC236}">
                <a16:creationId xmlns:a16="http://schemas.microsoft.com/office/drawing/2014/main" id="{7535C32C-A7EF-3246-A21B-00E3B53456B1}"/>
              </a:ext>
            </a:extLst>
          </p:cNvPr>
          <p:cNvSpPr txBox="1"/>
          <p:nvPr/>
        </p:nvSpPr>
        <p:spPr>
          <a:xfrm>
            <a:off x="6781800" y="1504950"/>
            <a:ext cx="1931234"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(Or other strategy)</a:t>
            </a:r>
          </a:p>
        </p:txBody>
      </p:sp>
    </p:spTree>
    <p:extLst>
      <p:ext uri="{BB962C8B-B14F-4D97-AF65-F5344CB8AC3E}">
        <p14:creationId xmlns:p14="http://schemas.microsoft.com/office/powerpoint/2010/main" val="287526099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52400" y="590550"/>
            <a:ext cx="3581400" cy="4038600"/>
          </a:xfrm>
        </p:spPr>
        <p:txBody>
          <a:bodyPr>
            <a:normAutofit/>
          </a:bodyPr>
          <a:lstStyle/>
          <a:p>
            <a:pPr>
              <a:lnSpc>
                <a:spcPct val="110000"/>
              </a:lnSpc>
              <a:spcBef>
                <a:spcPts val="0"/>
              </a:spcBef>
            </a:pPr>
            <a:r>
              <a:rPr lang="en-US" sz="1800" dirty="0"/>
              <a:t>Consistency</a:t>
            </a:r>
          </a:p>
          <a:p>
            <a:pPr marL="685800" lvl="2" indent="0">
              <a:lnSpc>
                <a:spcPct val="110000"/>
              </a:lnSpc>
              <a:spcBef>
                <a:spcPts val="0"/>
              </a:spcBef>
              <a:buNone/>
            </a:pPr>
            <a:r>
              <a:rPr lang="en-US" sz="1400" dirty="0"/>
              <a:t>Every read receives the most recent write or an error.</a:t>
            </a:r>
          </a:p>
          <a:p>
            <a:pPr marL="685800" lvl="2" indent="0">
              <a:lnSpc>
                <a:spcPct val="110000"/>
              </a:lnSpc>
              <a:spcBef>
                <a:spcPts val="0"/>
              </a:spcBef>
              <a:buNone/>
            </a:pPr>
            <a:endParaRPr lang="en-US" sz="1400" dirty="0"/>
          </a:p>
          <a:p>
            <a:pPr marL="290512" indent="-285750">
              <a:lnSpc>
                <a:spcPct val="110000"/>
              </a:lnSpc>
              <a:spcBef>
                <a:spcPts val="0"/>
              </a:spcBef>
            </a:pPr>
            <a:r>
              <a:rPr lang="en-US" sz="1800" dirty="0"/>
              <a:t>Availability</a:t>
            </a:r>
          </a:p>
          <a:p>
            <a:pPr marL="685800" lvl="2" indent="0">
              <a:lnSpc>
                <a:spcPct val="110000"/>
              </a:lnSpc>
              <a:spcBef>
                <a:spcPts val="0"/>
              </a:spcBef>
              <a:buNone/>
            </a:pPr>
            <a:r>
              <a:rPr lang="en-US" sz="1400" dirty="0"/>
              <a:t>Every request receives a (non-error) response – without guarantee that it contains the most recent write.</a:t>
            </a:r>
          </a:p>
          <a:p>
            <a:pPr marL="685800" lvl="2" indent="0">
              <a:lnSpc>
                <a:spcPct val="110000"/>
              </a:lnSpc>
              <a:spcBef>
                <a:spcPts val="0"/>
              </a:spcBef>
              <a:buNone/>
            </a:pPr>
            <a:endParaRPr lang="en-US" sz="1400" dirty="0"/>
          </a:p>
          <a:p>
            <a:pPr marL="290512" indent="-285750">
              <a:lnSpc>
                <a:spcPct val="110000"/>
              </a:lnSpc>
              <a:spcBef>
                <a:spcPts val="0"/>
              </a:spcBef>
            </a:pPr>
            <a:r>
              <a:rPr lang="en-US" sz="1800" dirty="0"/>
              <a:t>Partition Tolerance</a:t>
            </a:r>
          </a:p>
          <a:p>
            <a:pPr marL="685800" lvl="2" indent="0">
              <a:lnSpc>
                <a:spcPct val="110000"/>
              </a:lnSpc>
              <a:spcBef>
                <a:spcPts val="0"/>
              </a:spcBef>
              <a:buNone/>
            </a:pPr>
            <a:r>
              <a:rPr lang="en-US" sz="1400" dirty="0"/>
              <a:t>The system continues to operate despite an arbitrary number of messages being dropped (or delayed) by the network between nodes</a:t>
            </a:r>
          </a:p>
        </p:txBody>
      </p:sp>
      <p:sp>
        <p:nvSpPr>
          <p:cNvPr id="2" name="Title 1"/>
          <p:cNvSpPr>
            <a:spLocks noGrp="1"/>
          </p:cNvSpPr>
          <p:nvPr>
            <p:ph type="title"/>
          </p:nvPr>
        </p:nvSpPr>
        <p:spPr/>
        <p:txBody>
          <a:bodyPr/>
          <a:lstStyle/>
          <a:p>
            <a:r>
              <a:rPr lang="en-US" dirty="0"/>
              <a:t>CAP Theorem</a:t>
            </a:r>
          </a:p>
        </p:txBody>
      </p:sp>
      <p:pic>
        <p:nvPicPr>
          <p:cNvPr id="3" name="Picture 2"/>
          <p:cNvPicPr>
            <a:picLocks noChangeAspect="1"/>
          </p:cNvPicPr>
          <p:nvPr/>
        </p:nvPicPr>
        <p:blipFill>
          <a:blip r:embed="rId2"/>
          <a:stretch>
            <a:fillRect/>
          </a:stretch>
        </p:blipFill>
        <p:spPr>
          <a:xfrm>
            <a:off x="3982994" y="390071"/>
            <a:ext cx="5060302" cy="3819871"/>
          </a:xfrm>
          <a:prstGeom prst="rect">
            <a:avLst/>
          </a:prstGeom>
        </p:spPr>
      </p:pic>
    </p:spTree>
    <p:extLst>
      <p:ext uri="{BB962C8B-B14F-4D97-AF65-F5344CB8AC3E}">
        <p14:creationId xmlns:p14="http://schemas.microsoft.com/office/powerpoint/2010/main" val="99828094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851850" y="520306"/>
            <a:ext cx="3810000" cy="2413000"/>
          </a:xfrm>
          <a:prstGeom prst="rect">
            <a:avLst/>
          </a:prstGeom>
        </p:spPr>
      </p:pic>
      <p:sp>
        <p:nvSpPr>
          <p:cNvPr id="3" name="Content Placeholder 2"/>
          <p:cNvSpPr>
            <a:spLocks noGrp="1"/>
          </p:cNvSpPr>
          <p:nvPr>
            <p:ph idx="1"/>
          </p:nvPr>
        </p:nvSpPr>
        <p:spPr/>
        <p:txBody>
          <a:bodyPr/>
          <a:lstStyle/>
          <a:p>
            <a:r>
              <a:rPr lang="en-US" dirty="0"/>
              <a:t>Availability and scalability via</a:t>
            </a:r>
          </a:p>
          <a:p>
            <a:pPr lvl="1"/>
            <a:r>
              <a:rPr lang="en-US" dirty="0"/>
              <a:t>Multiple, replicated data stores.</a:t>
            </a:r>
          </a:p>
          <a:p>
            <a:pPr lvl="1"/>
            <a:r>
              <a:rPr lang="en-US" dirty="0"/>
              <a:t>Read goes to “any” replica.</a:t>
            </a:r>
          </a:p>
          <a:p>
            <a:pPr lvl="1"/>
            <a:r>
              <a:rPr lang="en-US" dirty="0"/>
              <a:t>PUT/POST/DELETE</a:t>
            </a:r>
          </a:p>
          <a:p>
            <a:pPr lvl="2"/>
            <a:r>
              <a:rPr lang="en-US" dirty="0"/>
              <a:t>Goes to any replica</a:t>
            </a:r>
          </a:p>
          <a:p>
            <a:pPr lvl="2"/>
            <a:r>
              <a:rPr lang="en-US" dirty="0"/>
              <a:t>Change propagate asynchronously</a:t>
            </a:r>
          </a:p>
          <a:p>
            <a:r>
              <a:rPr lang="en-US" dirty="0"/>
              <a:t>GET may not see the latest value if the update has</a:t>
            </a:r>
            <a:br>
              <a:rPr lang="en-US" dirty="0"/>
            </a:br>
            <a:r>
              <a:rPr lang="en-US" dirty="0"/>
              <a:t>not propagated to the replica.</a:t>
            </a:r>
          </a:p>
          <a:p>
            <a:r>
              <a:rPr lang="en-US" dirty="0"/>
              <a:t>There are several algorithms for conflict resolution</a:t>
            </a:r>
          </a:p>
          <a:p>
            <a:pPr lvl="1"/>
            <a:r>
              <a:rPr lang="en-US" dirty="0"/>
              <a:t>Detect and handle in application.</a:t>
            </a:r>
          </a:p>
          <a:p>
            <a:pPr lvl="1"/>
            <a:r>
              <a:rPr lang="en-US" dirty="0"/>
              <a:t>Clock/change vectors/version numbers</a:t>
            </a:r>
          </a:p>
          <a:p>
            <a:pPr lvl="1"/>
            <a:r>
              <a:rPr lang="mr-IN" dirty="0"/>
              <a:t>…</a:t>
            </a:r>
            <a:r>
              <a:rPr lang="en-US" dirty="0"/>
              <a:t> </a:t>
            </a:r>
            <a:r>
              <a:rPr lang="mr-IN" dirty="0"/>
              <a:t>…</a:t>
            </a:r>
            <a:endParaRPr lang="en-US" dirty="0"/>
          </a:p>
        </p:txBody>
      </p:sp>
      <p:sp>
        <p:nvSpPr>
          <p:cNvPr id="2" name="Title 1"/>
          <p:cNvSpPr>
            <a:spLocks noGrp="1"/>
          </p:cNvSpPr>
          <p:nvPr>
            <p:ph type="title"/>
          </p:nvPr>
        </p:nvSpPr>
        <p:spPr/>
        <p:txBody>
          <a:bodyPr/>
          <a:lstStyle/>
          <a:p>
            <a:r>
              <a:rPr lang="en-US" dirty="0"/>
              <a:t>Eventual Consistency</a:t>
            </a:r>
          </a:p>
        </p:txBody>
      </p:sp>
      <p:sp>
        <p:nvSpPr>
          <p:cNvPr id="5" name="Rectangle 4"/>
          <p:cNvSpPr/>
          <p:nvPr/>
        </p:nvSpPr>
        <p:spPr>
          <a:xfrm>
            <a:off x="7735986" y="3536219"/>
            <a:ext cx="671639" cy="574535"/>
          </a:xfrm>
          <a:prstGeom prst="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marR="0" lvl="0" indent="-342900" algn="ctr" defTabSz="457200" rtl="0" eaLnBrk="1" fontAlgn="base" latinLnBrk="0" hangingPunct="1">
              <a:lnSpc>
                <a:spcPct val="100000"/>
              </a:lnSpc>
              <a:spcBef>
                <a:spcPct val="0"/>
              </a:spcBef>
              <a:spcAft>
                <a:spcPct val="0"/>
              </a:spcAft>
              <a:buClrTx/>
              <a:buSzTx/>
              <a:buFont typeface="Arial" charset="0"/>
              <a:buChar char="•"/>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cxnSp>
        <p:nvCxnSpPr>
          <p:cNvPr id="7" name="Straight Arrow Connector 6"/>
          <p:cNvCxnSpPr/>
          <p:nvPr/>
        </p:nvCxnSpPr>
        <p:spPr>
          <a:xfrm flipV="1">
            <a:off x="7865458" y="2840304"/>
            <a:ext cx="234669" cy="663547"/>
          </a:xfrm>
          <a:prstGeom prst="straightConnector1">
            <a:avLst/>
          </a:prstGeom>
          <a:ln w="190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614605" y="2965674"/>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200" b="1" i="0" u="none" strike="noStrike" kern="1200" cap="none" spc="0" normalizeH="0" baseline="0" noProof="0">
                <a:ln>
                  <a:noFill/>
                </a:ln>
                <a:solidFill>
                  <a:prstClr val="black"/>
                </a:solidFill>
                <a:effectLst/>
                <a:uLnTx/>
                <a:uFillTx/>
                <a:latin typeface="Calibri"/>
                <a:ea typeface="ＭＳ Ｐゴシック" charset="-128"/>
                <a:cs typeface="+mn-cs"/>
              </a:rPr>
              <a:t>get</a:t>
            </a:r>
            <a:endParaRPr kumimoji="0" lang="en-US" sz="1200" b="1" i="0" u="none" strike="noStrike" kern="1200" cap="none" spc="0" normalizeH="0" baseline="0" noProof="0" dirty="0" err="1">
              <a:ln>
                <a:noFill/>
              </a:ln>
              <a:solidFill>
                <a:prstClr val="black"/>
              </a:solidFill>
              <a:effectLst/>
              <a:uLnTx/>
              <a:uFillTx/>
              <a:latin typeface="Calibri"/>
              <a:ea typeface="ＭＳ Ｐゴシック" charset="-128"/>
              <a:cs typeface="+mn-cs"/>
            </a:endParaRPr>
          </a:p>
        </p:txBody>
      </p:sp>
      <p:cxnSp>
        <p:nvCxnSpPr>
          <p:cNvPr id="9" name="Straight Arrow Connector 8"/>
          <p:cNvCxnSpPr/>
          <p:nvPr/>
        </p:nvCxnSpPr>
        <p:spPr>
          <a:xfrm flipV="1">
            <a:off x="8229598" y="2882816"/>
            <a:ext cx="234669" cy="663547"/>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322658" y="3159996"/>
            <a:ext cx="4572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200" b="1" i="0" u="none" strike="noStrike" kern="1200" cap="none" spc="0" normalizeH="0" baseline="0" noProof="0">
                <a:ln>
                  <a:noFill/>
                </a:ln>
                <a:solidFill>
                  <a:prstClr val="black"/>
                </a:solidFill>
                <a:effectLst/>
                <a:uLnTx/>
                <a:uFillTx/>
                <a:latin typeface="Calibri"/>
                <a:ea typeface="ＭＳ Ｐゴシック" charset="-128"/>
                <a:cs typeface="+mn-cs"/>
              </a:rPr>
              <a:t>put</a:t>
            </a:r>
            <a:endParaRPr kumimoji="0" lang="en-US" sz="1200" b="1" i="0" u="none" strike="noStrike" kern="1200" cap="none" spc="0" normalizeH="0" baseline="0" noProof="0" dirty="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946572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31847F-A67B-2541-585C-680600E3C7B2}"/>
            </a:ext>
          </a:extLst>
        </p:cNvPr>
        <p:cNvGrpSpPr/>
        <p:nvPr/>
      </p:nvGrpSpPr>
      <p:grpSpPr>
        <a:xfrm>
          <a:off x="0" y="0"/>
          <a:ext cx="0" cy="0"/>
          <a:chOff x="0" y="0"/>
          <a:chExt cx="0" cy="0"/>
        </a:xfrm>
      </p:grpSpPr>
      <p:sp>
        <p:nvSpPr>
          <p:cNvPr id="8" name="Content Placeholder 7">
            <a:extLst>
              <a:ext uri="{FF2B5EF4-FFF2-40B4-BE49-F238E27FC236}">
                <a16:creationId xmlns:a16="http://schemas.microsoft.com/office/drawing/2014/main" id="{FAC3FD8A-177E-4EC5-106E-E7D614AD3090}"/>
              </a:ext>
            </a:extLst>
          </p:cNvPr>
          <p:cNvSpPr>
            <a:spLocks noGrp="1"/>
          </p:cNvSpPr>
          <p:nvPr>
            <p:ph idx="1"/>
          </p:nvPr>
        </p:nvSpPr>
        <p:spPr>
          <a:xfrm>
            <a:off x="152400" y="2019907"/>
            <a:ext cx="8839200" cy="2609243"/>
          </a:xfrm>
        </p:spPr>
        <p:txBody>
          <a:bodyPr/>
          <a:lstStyle/>
          <a:p>
            <a:r>
              <a:rPr lang="en-US" sz="1400" dirty="0"/>
              <a:t>Improve query performance by</a:t>
            </a:r>
            <a:br>
              <a:rPr lang="en-US" sz="1400" dirty="0"/>
            </a:br>
            <a:r>
              <a:rPr lang="en-US" sz="1400" dirty="0"/>
              <a:t>precomputing and saving:</a:t>
            </a:r>
          </a:p>
          <a:p>
            <a:pPr lvl="1"/>
            <a:r>
              <a:rPr lang="en-US" sz="1200" dirty="0"/>
              <a:t>JOINs</a:t>
            </a:r>
          </a:p>
          <a:p>
            <a:pPr lvl="1"/>
            <a:r>
              <a:rPr lang="en-US" sz="1200" dirty="0"/>
              <a:t>Aggregation</a:t>
            </a:r>
          </a:p>
          <a:p>
            <a:pPr lvl="1"/>
            <a:r>
              <a:rPr lang="en-US" sz="1200" dirty="0"/>
              <a:t>Derived/computed columns</a:t>
            </a:r>
          </a:p>
          <a:p>
            <a:r>
              <a:rPr lang="en-US" sz="1400" dirty="0"/>
              <a:t>One of the primary strength of the relational model is maintaining “integrity” when applications create, update and delete data. This relies on:</a:t>
            </a:r>
          </a:p>
          <a:p>
            <a:pPr lvl="1"/>
            <a:r>
              <a:rPr lang="en-US" sz="1200" dirty="0"/>
              <a:t>The core capabilities of the relational model, e.g. constraints.</a:t>
            </a:r>
          </a:p>
          <a:p>
            <a:pPr lvl="1"/>
            <a:r>
              <a:rPr lang="en-US" sz="1200" dirty="0"/>
              <a:t>A well-design database (We will cover a formal definition – “normalization” in more detail later.</a:t>
            </a:r>
          </a:p>
          <a:p>
            <a:r>
              <a:rPr lang="en-US" sz="1400" dirty="0"/>
              <a:t>Data models that are well designed for integrity are very bad for read only analysis queries.</a:t>
            </a:r>
            <a:br>
              <a:rPr lang="en-US" sz="1400" dirty="0"/>
            </a:br>
            <a:r>
              <a:rPr lang="en-US" sz="1400" dirty="0"/>
              <a:t>We will build and analyze wide flat tables as part of the analysis tasks in HW3, HW4 as projects.</a:t>
            </a:r>
          </a:p>
        </p:txBody>
      </p:sp>
      <p:sp>
        <p:nvSpPr>
          <p:cNvPr id="3" name="Title 2">
            <a:extLst>
              <a:ext uri="{FF2B5EF4-FFF2-40B4-BE49-F238E27FC236}">
                <a16:creationId xmlns:a16="http://schemas.microsoft.com/office/drawing/2014/main" id="{934EEDFD-0B64-9CB9-B8BB-03765205A3E4}"/>
              </a:ext>
            </a:extLst>
          </p:cNvPr>
          <p:cNvSpPr>
            <a:spLocks noGrp="1"/>
          </p:cNvSpPr>
          <p:nvPr>
            <p:ph type="title"/>
          </p:nvPr>
        </p:nvSpPr>
        <p:spPr/>
        <p:txBody>
          <a:bodyPr/>
          <a:lstStyle/>
          <a:p>
            <a:r>
              <a:rPr lang="en-US" dirty="0"/>
              <a:t>Wide Flat Tables</a:t>
            </a:r>
          </a:p>
        </p:txBody>
      </p:sp>
      <p:pic>
        <p:nvPicPr>
          <p:cNvPr id="4" name="Picture 3">
            <a:extLst>
              <a:ext uri="{FF2B5EF4-FFF2-40B4-BE49-F238E27FC236}">
                <a16:creationId xmlns:a16="http://schemas.microsoft.com/office/drawing/2014/main" id="{A776BDAD-B1A9-6798-399F-3237784C52BA}"/>
              </a:ext>
            </a:extLst>
          </p:cNvPr>
          <p:cNvPicPr>
            <a:picLocks noChangeAspect="1"/>
          </p:cNvPicPr>
          <p:nvPr/>
        </p:nvPicPr>
        <p:blipFill>
          <a:blip r:embed="rId2"/>
          <a:stretch>
            <a:fillRect/>
          </a:stretch>
        </p:blipFill>
        <p:spPr>
          <a:xfrm>
            <a:off x="3505200" y="536788"/>
            <a:ext cx="5591221" cy="2251867"/>
          </a:xfrm>
          <a:prstGeom prst="rect">
            <a:avLst/>
          </a:prstGeom>
        </p:spPr>
      </p:pic>
      <p:sp>
        <p:nvSpPr>
          <p:cNvPr id="5" name="TextBox 4">
            <a:extLst>
              <a:ext uri="{FF2B5EF4-FFF2-40B4-BE49-F238E27FC236}">
                <a16:creationId xmlns:a16="http://schemas.microsoft.com/office/drawing/2014/main" id="{38B75C0E-F8E6-517E-4683-F2870740E6F9}"/>
              </a:ext>
            </a:extLst>
          </p:cNvPr>
          <p:cNvSpPr txBox="1"/>
          <p:nvPr/>
        </p:nvSpPr>
        <p:spPr>
          <a:xfrm>
            <a:off x="6858000" y="666750"/>
            <a:ext cx="1764444" cy="830997"/>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Good</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for</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Integrity</a:t>
            </a:r>
          </a:p>
        </p:txBody>
      </p:sp>
      <p:sp>
        <p:nvSpPr>
          <p:cNvPr id="6" name="TextBox 5">
            <a:extLst>
              <a:ext uri="{FF2B5EF4-FFF2-40B4-BE49-F238E27FC236}">
                <a16:creationId xmlns:a16="http://schemas.microsoft.com/office/drawing/2014/main" id="{0261FA72-F3A3-6439-87C8-C07834EA9262}"/>
              </a:ext>
            </a:extLst>
          </p:cNvPr>
          <p:cNvSpPr txBox="1"/>
          <p:nvPr/>
        </p:nvSpPr>
        <p:spPr>
          <a:xfrm>
            <a:off x="3505200" y="1662721"/>
            <a:ext cx="1410762" cy="830997"/>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Good</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for</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Query</a:t>
            </a:r>
          </a:p>
        </p:txBody>
      </p:sp>
      <p:pic>
        <p:nvPicPr>
          <p:cNvPr id="7" name="Picture 6">
            <a:extLst>
              <a:ext uri="{FF2B5EF4-FFF2-40B4-BE49-F238E27FC236}">
                <a16:creationId xmlns:a16="http://schemas.microsoft.com/office/drawing/2014/main" id="{73B4ECE1-799E-444F-63F7-9D52F6787F43}"/>
              </a:ext>
            </a:extLst>
          </p:cNvPr>
          <p:cNvPicPr>
            <a:picLocks noChangeAspect="1"/>
          </p:cNvPicPr>
          <p:nvPr/>
        </p:nvPicPr>
        <p:blipFill>
          <a:blip r:embed="rId3"/>
          <a:stretch>
            <a:fillRect/>
          </a:stretch>
        </p:blipFill>
        <p:spPr>
          <a:xfrm>
            <a:off x="172570" y="536788"/>
            <a:ext cx="2975876" cy="1390650"/>
          </a:xfrm>
          <a:prstGeom prst="rect">
            <a:avLst/>
          </a:prstGeom>
        </p:spPr>
      </p:pic>
    </p:spTree>
    <p:extLst>
      <p:ext uri="{BB962C8B-B14F-4D97-AF65-F5344CB8AC3E}">
        <p14:creationId xmlns:p14="http://schemas.microsoft.com/office/powerpoint/2010/main" val="1242537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56499-D1DE-8995-2797-8234E19F43ED}"/>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0310624D-8FB0-4B55-8119-CFB254C3CF5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A436FF18-3B52-67C9-1524-ED67DCFFE974}"/>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0AB28A88-D345-B060-A3BB-C5D1F83B250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B896415E-3137-9CC7-5E14-EDAF41D90848}"/>
              </a:ext>
            </a:extLst>
          </p:cNvPr>
          <p:cNvSpPr txBox="1">
            <a:spLocks noChangeArrowheads="1"/>
          </p:cNvSpPr>
          <p:nvPr/>
        </p:nvSpPr>
        <p:spPr bwMode="auto">
          <a:xfrm>
            <a:off x="0" y="1733550"/>
            <a:ext cx="9144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4000" b="0" i="1" u="none" strike="noStrike" kern="1200" cap="none" spc="0" normalizeH="0" baseline="0" noProof="0" dirty="0">
                <a:ln>
                  <a:noFill/>
                </a:ln>
                <a:solidFill>
                  <a:prstClr val="white"/>
                </a:solidFill>
                <a:effectLst/>
                <a:uLnTx/>
                <a:uFillTx/>
                <a:latin typeface="Calibri" charset="0"/>
                <a:ea typeface="ＭＳ Ｐゴシック" charset="-128"/>
                <a:cs typeface="+mn-cs"/>
              </a:rPr>
              <a:t>Transactions and Recovery</a:t>
            </a:r>
          </a:p>
        </p:txBody>
      </p:sp>
      <p:sp>
        <p:nvSpPr>
          <p:cNvPr id="8" name="TextBox 9">
            <a:extLst>
              <a:ext uri="{FF2B5EF4-FFF2-40B4-BE49-F238E27FC236}">
                <a16:creationId xmlns:a16="http://schemas.microsoft.com/office/drawing/2014/main" id="{67F5B71D-7F6E-F562-0CF6-B1804CAE004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15</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W4111-2024F-11-HW3b4b-Normalization-ModuleIV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058955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9A5B6-69B0-DB55-C998-A11A76558B43}"/>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D831AFC6-92F2-7BB2-6BD1-82357233306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a:extLst>
              <a:ext uri="{FF2B5EF4-FFF2-40B4-BE49-F238E27FC236}">
                <a16:creationId xmlns:a16="http://schemas.microsoft.com/office/drawing/2014/main" id="{6AC88D5A-9681-B175-AD40-F3762EF0BB3E}"/>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0387F691-2F8B-81CF-C381-CBF29A334AB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24536060-6F81-CB14-7914-63DA8DF668B6}"/>
              </a:ext>
            </a:extLst>
          </p:cNvPr>
          <p:cNvSpPr txBox="1">
            <a:spLocks noChangeArrowheads="1"/>
          </p:cNvSpPr>
          <p:nvPr/>
        </p:nvSpPr>
        <p:spPr bwMode="auto">
          <a:xfrm>
            <a:off x="0" y="1733550"/>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4400" b="0" i="1" u="none" strike="noStrike" kern="1200" cap="none" spc="0" normalizeH="0" baseline="0" noProof="0" dirty="0">
                <a:ln>
                  <a:noFill/>
                </a:ln>
                <a:solidFill>
                  <a:prstClr val="white"/>
                </a:solidFill>
                <a:effectLst/>
                <a:uLnTx/>
                <a:uFillTx/>
                <a:latin typeface="Calibri" charset="0"/>
                <a:ea typeface="ＭＳ Ｐゴシック" charset="-128"/>
                <a:cs typeface="+mn-cs"/>
              </a:rPr>
              <a:t>Core Concepts</a:t>
            </a: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D66B8910-9831-21F9-7BFA-6448BB8C20F4}"/>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914400" rtl="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cs typeface="+mn-cs"/>
              </a:rPr>
              <a:pPr marL="0" marR="0" lvl="0" indent="0" algn="l" defTabSz="914400" rtl="0" eaLnBrk="1" fontAlgn="auto" latinLnBrk="0" hangingPunct="1">
                <a:lnSpc>
                  <a:spcPts val="2400"/>
                </a:lnSpc>
                <a:spcBef>
                  <a:spcPts val="0"/>
                </a:spcBef>
                <a:spcAft>
                  <a:spcPts val="0"/>
                </a:spcAft>
                <a:buClrTx/>
                <a:buSzTx/>
                <a:buFontTx/>
                <a:buNone/>
                <a:tabLst/>
                <a:defRPr/>
              </a:pPr>
              <a:t>16</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W4111-2024F-11-HW3b4b-Normalization-ModuleIV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703143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t>Core Transaction Concept is ACID Properties</a:t>
            </a:r>
          </a:p>
        </p:txBody>
      </p:sp>
      <p:graphicFrame>
        <p:nvGraphicFramePr>
          <p:cNvPr id="4" name="Diagram 3"/>
          <p:cNvGraphicFramePr/>
          <p:nvPr/>
        </p:nvGraphicFramePr>
        <p:xfrm>
          <a:off x="465120" y="971550"/>
          <a:ext cx="7806906" cy="3683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FD3B0C56-F918-1545-987A-5A07DFD5DACE}"/>
              </a:ext>
            </a:extLst>
          </p:cNvPr>
          <p:cNvSpPr/>
          <p:nvPr/>
        </p:nvSpPr>
        <p:spPr>
          <a:xfrm>
            <a:off x="12970" y="565334"/>
            <a:ext cx="3688830" cy="369332"/>
          </a:xfrm>
          <a:prstGeom prst="rect">
            <a:avLst/>
          </a:prstGeom>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http://</a:t>
            </a:r>
            <a:r>
              <a:rPr kumimoji="0" lang="en-US" alt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slideplayer.com</a:t>
            </a:r>
            <a:r>
              <a:rPr kumimoji="0" lang="en-US" alt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/slide/9307681</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275498458"/>
      </p:ext>
    </p:extLst>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ACID Properties </a:t>
            </a:r>
            <a:r>
              <a:rPr lang="en-US" sz="1600" dirty="0"/>
              <a:t>(</a:t>
            </a:r>
            <a:r>
              <a:rPr lang="en-US" sz="1600" dirty="0" err="1"/>
              <a:t>httpwww.tutorialspoint.com</a:t>
            </a:r>
            <a:r>
              <a:rPr lang="en-US" sz="1600" dirty="0"/>
              <a:t>/</a:t>
            </a:r>
            <a:r>
              <a:rPr lang="en-US" sz="1600" dirty="0" err="1"/>
              <a:t>dbms</a:t>
            </a:r>
            <a:r>
              <a:rPr lang="en-US" sz="1600" dirty="0"/>
              <a:t>/</a:t>
            </a:r>
            <a:r>
              <a:rPr lang="en-US" sz="1600" dirty="0" err="1"/>
              <a:t>dbms_transaction.htm</a:t>
            </a:r>
            <a:r>
              <a:rPr lang="en-US" sz="1600" dirty="0"/>
              <a:t>)</a:t>
            </a:r>
          </a:p>
        </p:txBody>
      </p:sp>
      <p:sp>
        <p:nvSpPr>
          <p:cNvPr id="3" name="Content Placeholder 2"/>
          <p:cNvSpPr>
            <a:spLocks noGrp="1"/>
          </p:cNvSpPr>
          <p:nvPr>
            <p:ph sz="half" idx="1"/>
          </p:nvPr>
        </p:nvSpPr>
        <p:spPr>
          <a:xfrm>
            <a:off x="228600" y="666750"/>
            <a:ext cx="8495740" cy="3848494"/>
          </a:xfrm>
        </p:spPr>
        <p:txBody>
          <a:bodyPr>
            <a:noAutofit/>
          </a:bodyPr>
          <a:lstStyle/>
          <a:p>
            <a:pPr marL="0" indent="0">
              <a:lnSpc>
                <a:spcPct val="120000"/>
              </a:lnSpc>
              <a:spcBef>
                <a:spcPts val="0"/>
              </a:spcBef>
              <a:spcAft>
                <a:spcPts val="200"/>
              </a:spcAft>
              <a:buNone/>
            </a:pPr>
            <a:r>
              <a:rPr lang="en-US" sz="1400" dirty="0"/>
              <a:t>A </a:t>
            </a:r>
            <a:r>
              <a:rPr lang="en-US" sz="1400" i="1" dirty="0"/>
              <a:t>transaction</a:t>
            </a:r>
            <a:r>
              <a:rPr lang="en-US" sz="1400" dirty="0"/>
              <a:t> is a very small unit of a program and it may contain several low-level tasks. A transaction in a database system must maintain </a:t>
            </a:r>
            <a:r>
              <a:rPr lang="en-US" sz="1400" b="1" dirty="0"/>
              <a:t>A</a:t>
            </a:r>
            <a:r>
              <a:rPr lang="en-US" sz="1400" dirty="0"/>
              <a:t>tomicity, </a:t>
            </a:r>
            <a:r>
              <a:rPr lang="en-US" sz="1400" b="1" dirty="0"/>
              <a:t>C</a:t>
            </a:r>
            <a:r>
              <a:rPr lang="en-US" sz="1400" dirty="0"/>
              <a:t>onsistency, </a:t>
            </a:r>
            <a:r>
              <a:rPr lang="en-US" sz="1400" b="1" dirty="0"/>
              <a:t>I</a:t>
            </a:r>
            <a:r>
              <a:rPr lang="en-US" sz="1400" dirty="0"/>
              <a:t>solation, and </a:t>
            </a:r>
            <a:r>
              <a:rPr lang="en-US" sz="1400" b="1" dirty="0"/>
              <a:t>D</a:t>
            </a:r>
            <a:r>
              <a:rPr lang="en-US" sz="1400" dirty="0"/>
              <a:t>urability − commonly known as ACID properties − in order to ensure accuracy, completeness, and data integrity.</a:t>
            </a:r>
          </a:p>
          <a:p>
            <a:pPr>
              <a:lnSpc>
                <a:spcPct val="120000"/>
              </a:lnSpc>
              <a:spcBef>
                <a:spcPts val="0"/>
              </a:spcBef>
              <a:spcAft>
                <a:spcPts val="200"/>
              </a:spcAft>
            </a:pPr>
            <a:r>
              <a:rPr lang="en-US" sz="1200" b="1" dirty="0"/>
              <a:t>Atomicity</a:t>
            </a:r>
            <a:r>
              <a:rPr lang="en-US" sz="1200" dirty="0"/>
              <a:t> − This property states that a transaction must be treated as an atomic unit, that is, either all of its operations are executed or none. There must be no state in a database where a transaction is left partially completed. States should be defined either before the execution of the transaction or after the execution/abortion/failure of the transaction.</a:t>
            </a:r>
          </a:p>
          <a:p>
            <a:pPr>
              <a:lnSpc>
                <a:spcPct val="120000"/>
              </a:lnSpc>
              <a:spcBef>
                <a:spcPts val="0"/>
              </a:spcBef>
              <a:spcAft>
                <a:spcPts val="200"/>
              </a:spcAft>
            </a:pPr>
            <a:r>
              <a:rPr lang="en-US" sz="1200" b="1" dirty="0"/>
              <a:t>Consistency</a:t>
            </a:r>
            <a:r>
              <a:rPr lang="en-US" sz="1200" dirty="0"/>
              <a:t> − The database must remain in a consistent state after any transaction. No transaction should have any adverse effect on the data residing in the database. If the database was in a consistent state before the execution of a transaction, it must remain consistent after the execution of the transaction as well.</a:t>
            </a:r>
          </a:p>
          <a:p>
            <a:pPr>
              <a:lnSpc>
                <a:spcPct val="120000"/>
              </a:lnSpc>
              <a:spcBef>
                <a:spcPts val="0"/>
              </a:spcBef>
              <a:spcAft>
                <a:spcPts val="200"/>
              </a:spcAft>
            </a:pPr>
            <a:r>
              <a:rPr lang="en-US" sz="1200" b="1" dirty="0"/>
              <a:t>Durability</a:t>
            </a:r>
            <a:r>
              <a:rPr lang="en-US" sz="1200" dirty="0"/>
              <a:t> − The database should be durable enough to hold all its latest updates even if the system fails or restarts. If a transaction updates a chunk of data in a database and commits, then the database will hold the modified data. If a transaction commits but the system fails before the data could be written on to the disk, then that data will be updated once the system springs back into action.</a:t>
            </a:r>
          </a:p>
          <a:p>
            <a:pPr>
              <a:lnSpc>
                <a:spcPct val="120000"/>
              </a:lnSpc>
              <a:spcBef>
                <a:spcPts val="0"/>
              </a:spcBef>
              <a:spcAft>
                <a:spcPts val="200"/>
              </a:spcAft>
            </a:pPr>
            <a:r>
              <a:rPr lang="en-US" sz="1200" b="1" dirty="0"/>
              <a:t>Isolation</a:t>
            </a:r>
            <a:r>
              <a:rPr lang="en-US" sz="1200" dirty="0"/>
              <a:t> − In a database system where more than one transaction are being executed simultaneously and in parallel, the property of isolation states that all the transactions will be carried out and executed as if it is the only transaction in the system. No transaction will affect the existence of any other transaction.</a:t>
            </a:r>
          </a:p>
          <a:p>
            <a:pPr>
              <a:lnSpc>
                <a:spcPct val="120000"/>
              </a:lnSpc>
              <a:spcBef>
                <a:spcPts val="0"/>
              </a:spcBef>
              <a:spcAft>
                <a:spcPts val="200"/>
              </a:spcAft>
            </a:pPr>
            <a:endParaRPr lang="en-US" sz="1050" dirty="0"/>
          </a:p>
        </p:txBody>
      </p:sp>
    </p:spTree>
    <p:extLst>
      <p:ext uri="{BB962C8B-B14F-4D97-AF65-F5344CB8AC3E}">
        <p14:creationId xmlns:p14="http://schemas.microsoft.com/office/powerpoint/2010/main" val="1173964028"/>
      </p:ext>
    </p:extLst>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Transaction Concept</a:t>
            </a:r>
          </a:p>
        </p:txBody>
      </p:sp>
      <p:sp>
        <p:nvSpPr>
          <p:cNvPr id="6147" name="Rectangle 3"/>
          <p:cNvSpPr>
            <a:spLocks noGrp="1" noChangeArrowheads="1"/>
          </p:cNvSpPr>
          <p:nvPr>
            <p:ph idx="1"/>
          </p:nvPr>
        </p:nvSpPr>
        <p:spPr>
          <a:xfrm>
            <a:off x="3048000" y="742950"/>
            <a:ext cx="5845946" cy="4025979"/>
          </a:xfrm>
        </p:spPr>
        <p:txBody>
          <a:bodyPr/>
          <a:lstStyle/>
          <a:p>
            <a:r>
              <a:rPr lang="en-US" altLang="en-US" dirty="0"/>
              <a:t>A </a:t>
            </a:r>
            <a:r>
              <a:rPr lang="en-US" altLang="en-US" b="1" dirty="0">
                <a:solidFill>
                  <a:srgbClr val="000099"/>
                </a:solidFill>
              </a:rPr>
              <a:t>transaction</a:t>
            </a:r>
            <a:r>
              <a:rPr lang="en-US" altLang="en-US" i="1" dirty="0"/>
              <a:t> </a:t>
            </a:r>
            <a:r>
              <a:rPr lang="en-US" altLang="en-US" dirty="0"/>
              <a:t>is a </a:t>
            </a:r>
            <a:r>
              <a:rPr lang="en-US" altLang="en-US" i="1" dirty="0"/>
              <a:t>unit </a:t>
            </a:r>
            <a:r>
              <a:rPr lang="en-US" altLang="en-US" dirty="0"/>
              <a:t>of program execution that accesses and  possibly updates various data items.</a:t>
            </a:r>
          </a:p>
          <a:p>
            <a:r>
              <a:rPr lang="en-US" altLang="en-US" dirty="0"/>
              <a:t>E.g., transaction to transfer $50 from account A to account B:</a:t>
            </a:r>
          </a:p>
          <a:p>
            <a:pPr lvl="1">
              <a:buFont typeface="Monotype Sorts" charset="2"/>
              <a:buNone/>
            </a:pPr>
            <a:r>
              <a:rPr lang="en-US" altLang="en-US" sz="1200" dirty="0"/>
              <a:t>BEGIN TRANSACTION {</a:t>
            </a:r>
          </a:p>
          <a:p>
            <a:pPr lvl="1">
              <a:buFont typeface="Monotype Sorts" charset="2"/>
              <a:buNone/>
            </a:pPr>
            <a:r>
              <a:rPr lang="en-US" altLang="en-US" sz="1200" dirty="0"/>
              <a:t>1.	</a:t>
            </a:r>
            <a:r>
              <a:rPr lang="en-US" altLang="en-US" sz="1200" b="1" dirty="0"/>
              <a:t>read</a:t>
            </a:r>
            <a:r>
              <a:rPr lang="en-US" altLang="en-US" sz="1200" dirty="0"/>
              <a:t>(</a:t>
            </a:r>
            <a:r>
              <a:rPr lang="en-US" altLang="en-US" sz="1200" i="1" dirty="0"/>
              <a:t>A</a:t>
            </a:r>
            <a:r>
              <a:rPr lang="en-US" altLang="en-US" sz="1200" dirty="0"/>
              <a:t>)</a:t>
            </a:r>
          </a:p>
          <a:p>
            <a:pPr lvl="1">
              <a:buFont typeface="Monotype Sorts" charset="2"/>
              <a:buNone/>
            </a:pPr>
            <a:r>
              <a:rPr lang="en-US" altLang="en-US" sz="1200" dirty="0"/>
              <a:t>2.	</a:t>
            </a:r>
            <a:r>
              <a:rPr lang="en-US" altLang="en-US" sz="1200" i="1" dirty="0"/>
              <a:t>A</a:t>
            </a:r>
            <a:r>
              <a:rPr lang="en-US" altLang="en-US" sz="1200" dirty="0"/>
              <a:t> := </a:t>
            </a:r>
            <a:r>
              <a:rPr lang="en-US" altLang="en-US" sz="1200" i="1" dirty="0"/>
              <a:t>A – </a:t>
            </a:r>
            <a:r>
              <a:rPr lang="en-US" altLang="en-US" sz="1200" dirty="0"/>
              <a:t>50</a:t>
            </a:r>
          </a:p>
          <a:p>
            <a:pPr marL="571500" lvl="1" indent="-228600">
              <a:buFont typeface="Monotype Sorts" charset="2"/>
              <a:buAutoNum type="arabicPeriod" startAt="3"/>
            </a:pPr>
            <a:r>
              <a:rPr lang="en-US" altLang="en-US" sz="1200" b="1" dirty="0"/>
              <a:t>write</a:t>
            </a:r>
            <a:r>
              <a:rPr lang="en-US" altLang="en-US" sz="1200" dirty="0"/>
              <a:t>(</a:t>
            </a:r>
            <a:r>
              <a:rPr lang="en-US" altLang="en-US" sz="1200" i="1" dirty="0"/>
              <a:t>A</a:t>
            </a:r>
            <a:r>
              <a:rPr lang="en-US" altLang="en-US" sz="1200" dirty="0"/>
              <a:t>)</a:t>
            </a:r>
          </a:p>
          <a:p>
            <a:pPr lvl="1">
              <a:buFont typeface="Monotype Sorts" charset="2"/>
              <a:buNone/>
            </a:pPr>
            <a:r>
              <a:rPr lang="en-US" altLang="en-US" sz="1200" dirty="0"/>
              <a:t>4.	</a:t>
            </a:r>
            <a:r>
              <a:rPr lang="en-US" altLang="en-US" sz="1200" b="1" dirty="0"/>
              <a:t>read</a:t>
            </a:r>
            <a:r>
              <a:rPr lang="en-US" altLang="en-US" sz="1200" dirty="0"/>
              <a:t>(</a:t>
            </a:r>
            <a:r>
              <a:rPr lang="en-US" altLang="en-US" sz="1200" i="1" dirty="0"/>
              <a:t>B</a:t>
            </a:r>
            <a:r>
              <a:rPr lang="en-US" altLang="en-US" sz="1200" dirty="0"/>
              <a:t>)</a:t>
            </a:r>
          </a:p>
          <a:p>
            <a:pPr lvl="1">
              <a:buFont typeface="Monotype Sorts" charset="2"/>
              <a:buNone/>
            </a:pPr>
            <a:r>
              <a:rPr lang="en-US" altLang="en-US" sz="1200" dirty="0"/>
              <a:t>5.	</a:t>
            </a:r>
            <a:r>
              <a:rPr lang="en-US" altLang="en-US" sz="1200" i="1" dirty="0"/>
              <a:t>B</a:t>
            </a:r>
            <a:r>
              <a:rPr lang="en-US" altLang="en-US" sz="1200" dirty="0"/>
              <a:t> := </a:t>
            </a:r>
            <a:r>
              <a:rPr lang="en-US" altLang="en-US" sz="1200" i="1" dirty="0"/>
              <a:t>B + </a:t>
            </a:r>
            <a:r>
              <a:rPr lang="en-US" altLang="en-US" sz="1200" dirty="0"/>
              <a:t>50</a:t>
            </a:r>
          </a:p>
          <a:p>
            <a:pPr marL="571500" lvl="1" indent="-228600">
              <a:buFont typeface="Monotype Sorts" charset="2"/>
              <a:buAutoNum type="arabicPeriod" startAt="6"/>
            </a:pPr>
            <a:r>
              <a:rPr lang="en-US" altLang="en-US" sz="1200" b="1" dirty="0"/>
              <a:t>write</a:t>
            </a:r>
            <a:r>
              <a:rPr lang="en-US" altLang="en-US" sz="1200" dirty="0"/>
              <a:t>(</a:t>
            </a:r>
            <a:r>
              <a:rPr lang="en-US" altLang="en-US" sz="1200" i="1" dirty="0"/>
              <a:t>B)</a:t>
            </a:r>
          </a:p>
          <a:p>
            <a:pPr marL="342900" lvl="1" indent="0">
              <a:buNone/>
            </a:pPr>
            <a:r>
              <a:rPr lang="en-US" altLang="en-US" sz="1200" i="1" dirty="0"/>
              <a:t>COMMIT or ROLLBACK }</a:t>
            </a:r>
            <a:endParaRPr lang="en-US" altLang="en-US" dirty="0"/>
          </a:p>
          <a:p>
            <a:r>
              <a:rPr lang="en-US" altLang="en-US" dirty="0"/>
              <a:t>Two main issues to deal with:</a:t>
            </a:r>
          </a:p>
          <a:p>
            <a:pPr lvl="1"/>
            <a:r>
              <a:rPr lang="en-US" altLang="en-US" dirty="0"/>
              <a:t>Failures of various kinds, such as hardware failures and system crashes</a:t>
            </a:r>
          </a:p>
          <a:p>
            <a:pPr lvl="1"/>
            <a:r>
              <a:rPr lang="en-US" altLang="en-US" dirty="0"/>
              <a:t>Concurrent execution of multiple transactions</a:t>
            </a:r>
          </a:p>
        </p:txBody>
      </p:sp>
      <p:sp>
        <p:nvSpPr>
          <p:cNvPr id="3" name="Rectangle 2">
            <a:extLst>
              <a:ext uri="{FF2B5EF4-FFF2-40B4-BE49-F238E27FC236}">
                <a16:creationId xmlns:a16="http://schemas.microsoft.com/office/drawing/2014/main" id="{00E689A5-7648-1A4E-80DB-95410A690BE5}"/>
              </a:ext>
            </a:extLst>
          </p:cNvPr>
          <p:cNvSpPr/>
          <p:nvPr/>
        </p:nvSpPr>
        <p:spPr>
          <a:xfrm>
            <a:off x="-228600" y="1524832"/>
            <a:ext cx="2819400" cy="2462213"/>
          </a:xfrm>
          <a:prstGeom prst="rect">
            <a:avLst/>
          </a:prstGeom>
        </p:spPr>
        <p:txBody>
          <a:bodyPr wrap="square">
            <a:spAutoFit/>
          </a:bodyPr>
          <a:lstStyle/>
          <a:p>
            <a:pPr marL="457200" marR="0" lvl="1" indent="0" algn="l" defTabSz="457200" rtl="0" eaLnBrk="1" fontAlgn="base" latinLnBrk="0" hangingPunct="1">
              <a:lnSpc>
                <a:spcPct val="100000"/>
              </a:lnSpc>
              <a:spcBef>
                <a:spcPct val="0"/>
              </a:spcBef>
              <a:spcAft>
                <a:spcPct val="0"/>
              </a:spcAft>
              <a:buClrTx/>
              <a:buSzTx/>
              <a:buFont typeface="Monotype Sorts" charset="2"/>
              <a:buNone/>
              <a:tabLst/>
              <a:defRPr/>
            </a:pP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BEGIN TRANSACTION {</a:t>
            </a:r>
          </a:p>
          <a:p>
            <a:pPr marL="457200" marR="0" lvl="1" indent="0" algn="l" defTabSz="457200" rtl="0" eaLnBrk="1" fontAlgn="base" latinLnBrk="0" hangingPunct="1">
              <a:lnSpc>
                <a:spcPct val="100000"/>
              </a:lnSpc>
              <a:spcBef>
                <a:spcPct val="0"/>
              </a:spcBef>
              <a:spcAft>
                <a:spcPct val="0"/>
              </a:spcAft>
              <a:buClrTx/>
              <a:buSzTx/>
              <a:buFont typeface="Monotype Sorts" charset="2"/>
              <a:buNone/>
              <a:tabLst/>
              <a:defRPr/>
            </a:pP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1.	</a:t>
            </a:r>
            <a:r>
              <a:rPr kumimoji="0" lang="en-US" altLang="en-US" sz="1800" b="1" i="0" u="none" strike="noStrike" kern="1200" cap="none" spc="0" normalizeH="0" baseline="0" noProof="0" dirty="0">
                <a:ln>
                  <a:noFill/>
                </a:ln>
                <a:solidFill>
                  <a:srgbClr val="000000"/>
                </a:solidFill>
                <a:effectLst/>
                <a:uLnTx/>
                <a:uFillTx/>
                <a:latin typeface="Calibri" charset="0"/>
                <a:ea typeface="ＭＳ Ｐゴシック" charset="-128"/>
                <a:cs typeface="+mn-cs"/>
              </a:rPr>
              <a:t>read</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A</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p>
          <a:p>
            <a:pPr marL="457200" marR="0" lvl="1" indent="0" algn="l" defTabSz="457200" rtl="0" eaLnBrk="1" fontAlgn="base" latinLnBrk="0" hangingPunct="1">
              <a:lnSpc>
                <a:spcPct val="100000"/>
              </a:lnSpc>
              <a:spcBef>
                <a:spcPct val="0"/>
              </a:spcBef>
              <a:spcAft>
                <a:spcPct val="0"/>
              </a:spcAft>
              <a:buClrTx/>
              <a:buSzTx/>
              <a:buFont typeface="Monotype Sorts" charset="2"/>
              <a:buNone/>
              <a:tabLst/>
              <a:defRPr/>
            </a:pP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2.	</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A</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 </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A – </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50</a:t>
            </a:r>
          </a:p>
          <a:p>
            <a:pPr marL="571500" marR="0" lvl="1" indent="-228600" algn="l" defTabSz="457200" rtl="0" eaLnBrk="1" fontAlgn="base" latinLnBrk="0" hangingPunct="1">
              <a:lnSpc>
                <a:spcPct val="100000"/>
              </a:lnSpc>
              <a:spcBef>
                <a:spcPct val="0"/>
              </a:spcBef>
              <a:spcAft>
                <a:spcPct val="0"/>
              </a:spcAft>
              <a:buClrTx/>
              <a:buSzTx/>
              <a:buFont typeface="Monotype Sorts" charset="2"/>
              <a:buAutoNum type="arabicPeriod" startAt="3"/>
              <a:tabLst/>
              <a:defRPr/>
            </a:pPr>
            <a:r>
              <a:rPr kumimoji="0" lang="en-US" altLang="en-US" sz="1800" b="1" i="0" u="none" strike="noStrike" kern="1200" cap="none" spc="0" normalizeH="0" baseline="0" noProof="0" dirty="0">
                <a:ln>
                  <a:noFill/>
                </a:ln>
                <a:solidFill>
                  <a:srgbClr val="000000"/>
                </a:solidFill>
                <a:effectLst/>
                <a:uLnTx/>
                <a:uFillTx/>
                <a:latin typeface="Calibri" charset="0"/>
                <a:ea typeface="ＭＳ Ｐゴシック" charset="-128"/>
                <a:cs typeface="+mn-cs"/>
              </a:rPr>
              <a:t>write</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A</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p>
          <a:p>
            <a:pPr marL="457200" marR="0" lvl="1" indent="0" algn="l" defTabSz="457200" rtl="0" eaLnBrk="1" fontAlgn="base" latinLnBrk="0" hangingPunct="1">
              <a:lnSpc>
                <a:spcPct val="100000"/>
              </a:lnSpc>
              <a:spcBef>
                <a:spcPct val="0"/>
              </a:spcBef>
              <a:spcAft>
                <a:spcPct val="0"/>
              </a:spcAft>
              <a:buClrTx/>
              <a:buSzTx/>
              <a:buFont typeface="Monotype Sorts" charset="2"/>
              <a:buNone/>
              <a:tabLst/>
              <a:defRPr/>
            </a:pP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4.	</a:t>
            </a:r>
            <a:r>
              <a:rPr kumimoji="0" lang="en-US" altLang="en-US" sz="1800" b="1" i="0" u="none" strike="noStrike" kern="1200" cap="none" spc="0" normalizeH="0" baseline="0" noProof="0" dirty="0">
                <a:ln>
                  <a:noFill/>
                </a:ln>
                <a:solidFill>
                  <a:srgbClr val="000000"/>
                </a:solidFill>
                <a:effectLst/>
                <a:uLnTx/>
                <a:uFillTx/>
                <a:latin typeface="Calibri" charset="0"/>
                <a:ea typeface="ＭＳ Ｐゴシック" charset="-128"/>
                <a:cs typeface="+mn-cs"/>
              </a:rPr>
              <a:t>read</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B</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p>
          <a:p>
            <a:pPr marL="457200" marR="0" lvl="1" indent="0" algn="l" defTabSz="457200" rtl="0" eaLnBrk="1" fontAlgn="base" latinLnBrk="0" hangingPunct="1">
              <a:lnSpc>
                <a:spcPct val="100000"/>
              </a:lnSpc>
              <a:spcBef>
                <a:spcPct val="0"/>
              </a:spcBef>
              <a:spcAft>
                <a:spcPct val="0"/>
              </a:spcAft>
              <a:buClrTx/>
              <a:buSzTx/>
              <a:buFont typeface="Monotype Sorts" charset="2"/>
              <a:buNone/>
              <a:tabLst/>
              <a:defRPr/>
            </a:pP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5.	</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B</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 </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B + </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50</a:t>
            </a:r>
          </a:p>
          <a:p>
            <a:pPr marL="571500" marR="0" lvl="1" indent="-228600" algn="l" defTabSz="457200" rtl="0" eaLnBrk="1" fontAlgn="base" latinLnBrk="0" hangingPunct="1">
              <a:lnSpc>
                <a:spcPct val="100000"/>
              </a:lnSpc>
              <a:spcBef>
                <a:spcPct val="0"/>
              </a:spcBef>
              <a:spcAft>
                <a:spcPct val="0"/>
              </a:spcAft>
              <a:buClrTx/>
              <a:buSzTx/>
              <a:buFont typeface="Monotype Sorts" charset="2"/>
              <a:buAutoNum type="arabicPeriod" startAt="6"/>
              <a:tabLst/>
              <a:defRPr/>
            </a:pPr>
            <a:r>
              <a:rPr kumimoji="0" lang="en-US" altLang="en-US" sz="1800" b="1" i="0" u="none" strike="noStrike" kern="1200" cap="none" spc="0" normalizeH="0" baseline="0" noProof="0" dirty="0">
                <a:ln>
                  <a:noFill/>
                </a:ln>
                <a:solidFill>
                  <a:srgbClr val="000000"/>
                </a:solidFill>
                <a:effectLst/>
                <a:uLnTx/>
                <a:uFillTx/>
                <a:latin typeface="Calibri" charset="0"/>
                <a:ea typeface="ＭＳ Ｐゴシック" charset="-128"/>
                <a:cs typeface="+mn-cs"/>
              </a:rPr>
              <a:t>write</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B)</a:t>
            </a:r>
          </a:p>
          <a:p>
            <a:pPr marL="342900" marR="0" lvl="1" indent="0" algn="l" defTabSz="457200" rtl="0" eaLnBrk="1" fontAlgn="base" latinLnBrk="0" hangingPunct="1">
              <a:lnSpc>
                <a:spcPct val="100000"/>
              </a:lnSpc>
              <a:spcBef>
                <a:spcPct val="0"/>
              </a:spcBef>
              <a:spcAft>
                <a:spcPct val="0"/>
              </a:spcAft>
              <a:buClrTx/>
              <a:buSzTx/>
              <a:buFontTx/>
              <a:buNone/>
              <a:tabLst/>
              <a:defRPr/>
            </a:pP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COMMIT or ROLLBACK }</a:t>
            </a:r>
            <a:endParaRPr kumimoji="0" lang="en-US" altLang="en-US" sz="2800" b="0" i="0" u="none" strike="noStrike" kern="1200" cap="none" spc="0" normalizeH="0" baseline="0" noProof="0" dirty="0">
              <a:ln>
                <a:noFill/>
              </a:ln>
              <a:solidFill>
                <a:srgbClr val="00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564556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1D58FBE9-F83E-6849-8671-F38777A2B103}"/>
              </a:ext>
            </a:extLst>
          </p:cNvPr>
          <p:cNvSpPr txBox="1">
            <a:spLocks noChangeArrowheads="1"/>
          </p:cNvSpPr>
          <p:nvPr/>
        </p:nvSpPr>
        <p:spPr bwMode="auto">
          <a:xfrm>
            <a:off x="0" y="173355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Contents</a:t>
            </a:r>
          </a:p>
        </p:txBody>
      </p:sp>
      <p:sp>
        <p:nvSpPr>
          <p:cNvPr id="8" name="TextBox 9">
            <a:extLst>
              <a:ext uri="{FF2B5EF4-FFF2-40B4-BE49-F238E27FC236}">
                <a16:creationId xmlns:a16="http://schemas.microsoft.com/office/drawing/2014/main" id="{2018028D-F7E9-1E97-DF0D-AC9F90B1978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W4111-2024F-11-HW3b4b-Normalization-ModuleIV		© Donald F. Ferguson, 2024</a:t>
            </a:r>
            <a:endParaRPr lang="en-US" altLang="en-US" sz="800" i="1" dirty="0">
              <a:solidFill>
                <a:schemeClr val="bg1"/>
              </a:solidFill>
            </a:endParaRPr>
          </a:p>
        </p:txBody>
      </p:sp>
    </p:spTree>
    <p:extLst>
      <p:ext uri="{BB962C8B-B14F-4D97-AF65-F5344CB8AC3E}">
        <p14:creationId xmlns:p14="http://schemas.microsoft.com/office/powerpoint/2010/main" val="1753245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Example of Fund Transfer</a:t>
            </a:r>
          </a:p>
        </p:txBody>
      </p:sp>
      <p:sp>
        <p:nvSpPr>
          <p:cNvPr id="7171" name="Rectangle 3"/>
          <p:cNvSpPr>
            <a:spLocks noGrp="1" noChangeArrowheads="1"/>
          </p:cNvSpPr>
          <p:nvPr>
            <p:ph idx="1"/>
          </p:nvPr>
        </p:nvSpPr>
        <p:spPr>
          <a:xfrm>
            <a:off x="1622395" y="826873"/>
            <a:ext cx="5879237" cy="4025979"/>
          </a:xfrm>
        </p:spPr>
        <p:txBody>
          <a:bodyPr/>
          <a:lstStyle/>
          <a:p>
            <a:r>
              <a:rPr lang="en-US" altLang="en-US" sz="1200" dirty="0"/>
              <a:t>Transaction to transfer $50 from account A to account B:</a:t>
            </a:r>
          </a:p>
          <a:p>
            <a:pPr lvl="1">
              <a:buFont typeface="Monotype Sorts" charset="2"/>
              <a:buNone/>
            </a:pPr>
            <a:r>
              <a:rPr lang="en-US" altLang="en-US" sz="1050" dirty="0"/>
              <a:t>1.	</a:t>
            </a:r>
            <a:r>
              <a:rPr lang="en-US" altLang="en-US" sz="1050" b="1" dirty="0"/>
              <a:t>read</a:t>
            </a:r>
            <a:r>
              <a:rPr lang="en-US" altLang="en-US" sz="1050" dirty="0"/>
              <a:t>(</a:t>
            </a:r>
            <a:r>
              <a:rPr lang="en-US" altLang="en-US" sz="1050" i="1" dirty="0"/>
              <a:t>A</a:t>
            </a:r>
            <a:r>
              <a:rPr lang="en-US" altLang="en-US" sz="1050" dirty="0"/>
              <a:t>)</a:t>
            </a:r>
          </a:p>
          <a:p>
            <a:pPr lvl="1">
              <a:buFont typeface="Monotype Sorts" charset="2"/>
              <a:buNone/>
            </a:pPr>
            <a:r>
              <a:rPr lang="en-US" altLang="en-US" sz="1050" dirty="0"/>
              <a:t>2.	</a:t>
            </a:r>
            <a:r>
              <a:rPr lang="en-US" altLang="en-US" sz="1050" i="1" dirty="0"/>
              <a:t>A</a:t>
            </a:r>
            <a:r>
              <a:rPr lang="en-US" altLang="en-US" sz="1050" dirty="0"/>
              <a:t> := </a:t>
            </a:r>
            <a:r>
              <a:rPr lang="en-US" altLang="en-US" sz="1050" i="1" dirty="0"/>
              <a:t>A – </a:t>
            </a:r>
            <a:r>
              <a:rPr lang="en-US" altLang="en-US" sz="1050" dirty="0"/>
              <a:t>50</a:t>
            </a:r>
          </a:p>
          <a:p>
            <a:pPr lvl="1">
              <a:buFont typeface="Monotype Sorts" charset="2"/>
              <a:buNone/>
            </a:pPr>
            <a:r>
              <a:rPr lang="en-US" altLang="en-US" sz="1050" dirty="0"/>
              <a:t>3.	</a:t>
            </a:r>
            <a:r>
              <a:rPr lang="en-US" altLang="en-US" sz="1050" b="1" dirty="0"/>
              <a:t>write</a:t>
            </a:r>
            <a:r>
              <a:rPr lang="en-US" altLang="en-US" sz="1050" dirty="0"/>
              <a:t>(</a:t>
            </a:r>
            <a:r>
              <a:rPr lang="en-US" altLang="en-US" sz="1050" i="1" dirty="0"/>
              <a:t>A</a:t>
            </a:r>
            <a:r>
              <a:rPr lang="en-US" altLang="en-US" sz="1050" dirty="0"/>
              <a:t>)</a:t>
            </a:r>
          </a:p>
          <a:p>
            <a:pPr lvl="1">
              <a:buFont typeface="Monotype Sorts" charset="2"/>
              <a:buNone/>
            </a:pPr>
            <a:r>
              <a:rPr lang="en-US" altLang="en-US" sz="1050" dirty="0"/>
              <a:t>4.	</a:t>
            </a:r>
            <a:r>
              <a:rPr lang="en-US" altLang="en-US" sz="1050" b="1" dirty="0"/>
              <a:t>read</a:t>
            </a:r>
            <a:r>
              <a:rPr lang="en-US" altLang="en-US" sz="1050" dirty="0"/>
              <a:t>(</a:t>
            </a:r>
            <a:r>
              <a:rPr lang="en-US" altLang="en-US" sz="1050" i="1" dirty="0"/>
              <a:t>B</a:t>
            </a:r>
            <a:r>
              <a:rPr lang="en-US" altLang="en-US" sz="1050" dirty="0"/>
              <a:t>)</a:t>
            </a:r>
          </a:p>
          <a:p>
            <a:pPr lvl="1">
              <a:buFont typeface="Monotype Sorts" charset="2"/>
              <a:buNone/>
            </a:pPr>
            <a:r>
              <a:rPr lang="en-US" altLang="en-US" sz="1050" dirty="0"/>
              <a:t>5.	</a:t>
            </a:r>
            <a:r>
              <a:rPr lang="en-US" altLang="en-US" sz="1050" i="1" dirty="0"/>
              <a:t>B</a:t>
            </a:r>
            <a:r>
              <a:rPr lang="en-US" altLang="en-US" sz="1050" dirty="0"/>
              <a:t> := </a:t>
            </a:r>
            <a:r>
              <a:rPr lang="en-US" altLang="en-US" sz="1050" i="1" dirty="0"/>
              <a:t>B + </a:t>
            </a:r>
            <a:r>
              <a:rPr lang="en-US" altLang="en-US" sz="1050" dirty="0"/>
              <a:t>50</a:t>
            </a:r>
          </a:p>
          <a:p>
            <a:pPr lvl="1">
              <a:buFont typeface="Monotype Sorts" charset="2"/>
              <a:buNone/>
            </a:pPr>
            <a:r>
              <a:rPr lang="en-US" altLang="en-US" sz="1050" dirty="0"/>
              <a:t>6.	</a:t>
            </a:r>
            <a:r>
              <a:rPr lang="en-US" altLang="en-US" sz="1050" b="1" dirty="0"/>
              <a:t>write</a:t>
            </a:r>
            <a:r>
              <a:rPr lang="en-US" altLang="en-US" sz="1050" dirty="0"/>
              <a:t>(</a:t>
            </a:r>
            <a:r>
              <a:rPr lang="en-US" altLang="en-US" sz="1050" i="1" dirty="0"/>
              <a:t>B)</a:t>
            </a:r>
          </a:p>
          <a:p>
            <a:r>
              <a:rPr lang="en-US" altLang="en-US" sz="1200" b="1" dirty="0">
                <a:solidFill>
                  <a:srgbClr val="000099"/>
                </a:solidFill>
              </a:rPr>
              <a:t>Atomicity requirement</a:t>
            </a:r>
            <a:r>
              <a:rPr lang="en-US" altLang="en-US" sz="1200" dirty="0"/>
              <a:t> </a:t>
            </a:r>
          </a:p>
          <a:p>
            <a:pPr lvl="1"/>
            <a:r>
              <a:rPr lang="en-US" altLang="en-US" sz="1200" dirty="0"/>
              <a:t>If the transaction fails after step 3 and before step 6, money will be </a:t>
            </a:r>
            <a:r>
              <a:rPr lang="ja-JP" altLang="en-US" sz="1200" dirty="0"/>
              <a:t>“</a:t>
            </a:r>
            <a:r>
              <a:rPr lang="en-US" altLang="ja-JP" sz="1200" dirty="0"/>
              <a:t>lost</a:t>
            </a:r>
            <a:r>
              <a:rPr lang="ja-JP" altLang="en-US" sz="1200" dirty="0"/>
              <a:t>”</a:t>
            </a:r>
            <a:r>
              <a:rPr lang="en-US" altLang="ja-JP" sz="1200" dirty="0"/>
              <a:t> leading to an inconsistent database state</a:t>
            </a:r>
          </a:p>
          <a:p>
            <a:pPr lvl="2"/>
            <a:r>
              <a:rPr lang="en-US" altLang="en-US" sz="1200" dirty="0"/>
              <a:t>Failure could be due to software or hardware</a:t>
            </a:r>
          </a:p>
          <a:p>
            <a:pPr lvl="1"/>
            <a:r>
              <a:rPr lang="en-US" altLang="en-US" sz="1200" dirty="0"/>
              <a:t>The system should ensure that updates of a partially executed transaction are not reflected in the database</a:t>
            </a:r>
          </a:p>
          <a:p>
            <a:r>
              <a:rPr lang="en-US" altLang="en-US" sz="1200" b="1" dirty="0">
                <a:solidFill>
                  <a:srgbClr val="000099"/>
                </a:solidFill>
              </a:rPr>
              <a:t>Durability requirement</a:t>
            </a:r>
            <a:r>
              <a:rPr lang="en-US" altLang="en-US" sz="1200" dirty="0"/>
              <a:t> — once the user has been notified that the transaction has completed (i.e., the transfer of the $50 has taken place), the updates to the database by the transaction must persist even if there are software or hardware failures.</a:t>
            </a:r>
          </a:p>
        </p:txBody>
      </p:sp>
      <p:sp>
        <p:nvSpPr>
          <p:cNvPr id="2" name="Oval 1">
            <a:extLst>
              <a:ext uri="{FF2B5EF4-FFF2-40B4-BE49-F238E27FC236}">
                <a16:creationId xmlns:a16="http://schemas.microsoft.com/office/drawing/2014/main" id="{0DD8F88D-A1C0-0747-88F1-6ABD2ECDDFA2}"/>
              </a:ext>
            </a:extLst>
          </p:cNvPr>
          <p:cNvSpPr/>
          <p:nvPr/>
        </p:nvSpPr>
        <p:spPr bwMode="auto">
          <a:xfrm>
            <a:off x="5410200" y="1504950"/>
            <a:ext cx="381000" cy="381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Helvetica" charset="0"/>
                <a:ea typeface="ＭＳ Ｐゴシック" charset="-128"/>
                <a:cs typeface="+mn-cs"/>
              </a:rPr>
              <a:t>B</a:t>
            </a:r>
          </a:p>
        </p:txBody>
      </p:sp>
      <p:sp>
        <p:nvSpPr>
          <p:cNvPr id="5" name="Oval 4">
            <a:extLst>
              <a:ext uri="{FF2B5EF4-FFF2-40B4-BE49-F238E27FC236}">
                <a16:creationId xmlns:a16="http://schemas.microsoft.com/office/drawing/2014/main" id="{78A469CF-F853-8E4D-A6ED-27942F21E704}"/>
              </a:ext>
            </a:extLst>
          </p:cNvPr>
          <p:cNvSpPr/>
          <p:nvPr/>
        </p:nvSpPr>
        <p:spPr bwMode="auto">
          <a:xfrm>
            <a:off x="6092750" y="1508598"/>
            <a:ext cx="381000" cy="381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Helvetica" charset="0"/>
              <a:ea typeface="ＭＳ Ｐゴシック" charset="-128"/>
              <a:cs typeface="+mn-cs"/>
            </a:endParaRPr>
          </a:p>
        </p:txBody>
      </p:sp>
      <p:sp>
        <p:nvSpPr>
          <p:cNvPr id="6" name="Oval 5">
            <a:extLst>
              <a:ext uri="{FF2B5EF4-FFF2-40B4-BE49-F238E27FC236}">
                <a16:creationId xmlns:a16="http://schemas.microsoft.com/office/drawing/2014/main" id="{B4412886-89E3-794D-9751-F9435C9A6488}"/>
              </a:ext>
            </a:extLst>
          </p:cNvPr>
          <p:cNvSpPr/>
          <p:nvPr/>
        </p:nvSpPr>
        <p:spPr bwMode="auto">
          <a:xfrm>
            <a:off x="6775300" y="1504950"/>
            <a:ext cx="381000" cy="381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Helvetica" charset="0"/>
              <a:ea typeface="ＭＳ Ｐゴシック" charset="-128"/>
              <a:cs typeface="+mn-cs"/>
            </a:endParaRPr>
          </a:p>
        </p:txBody>
      </p:sp>
      <p:sp>
        <p:nvSpPr>
          <p:cNvPr id="7" name="Oval 6">
            <a:extLst>
              <a:ext uri="{FF2B5EF4-FFF2-40B4-BE49-F238E27FC236}">
                <a16:creationId xmlns:a16="http://schemas.microsoft.com/office/drawing/2014/main" id="{B789AD94-67F5-F943-921C-C8DF74AB0478}"/>
              </a:ext>
            </a:extLst>
          </p:cNvPr>
          <p:cNvSpPr/>
          <p:nvPr/>
        </p:nvSpPr>
        <p:spPr bwMode="auto">
          <a:xfrm>
            <a:off x="7501632" y="1504950"/>
            <a:ext cx="381000" cy="381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Helvetica" charset="0"/>
              <a:ea typeface="ＭＳ Ｐゴシック" charset="-128"/>
              <a:cs typeface="+mn-cs"/>
            </a:endParaRPr>
          </a:p>
        </p:txBody>
      </p:sp>
      <p:sp>
        <p:nvSpPr>
          <p:cNvPr id="8" name="Oval 7">
            <a:extLst>
              <a:ext uri="{FF2B5EF4-FFF2-40B4-BE49-F238E27FC236}">
                <a16:creationId xmlns:a16="http://schemas.microsoft.com/office/drawing/2014/main" id="{077E5FA4-7FD3-E242-8D22-A165B26AA2CA}"/>
              </a:ext>
            </a:extLst>
          </p:cNvPr>
          <p:cNvSpPr/>
          <p:nvPr/>
        </p:nvSpPr>
        <p:spPr bwMode="auto">
          <a:xfrm>
            <a:off x="8137950" y="1504950"/>
            <a:ext cx="381000" cy="381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Helvetica" charset="0"/>
                <a:ea typeface="ＭＳ Ｐゴシック" charset="-128"/>
                <a:cs typeface="+mn-cs"/>
              </a:rPr>
              <a:t>C</a:t>
            </a:r>
          </a:p>
        </p:txBody>
      </p:sp>
      <p:sp>
        <p:nvSpPr>
          <p:cNvPr id="3" name="TextBox 2">
            <a:extLst>
              <a:ext uri="{FF2B5EF4-FFF2-40B4-BE49-F238E27FC236}">
                <a16:creationId xmlns:a16="http://schemas.microsoft.com/office/drawing/2014/main" id="{C92043F0-567A-0C40-AE4D-5A98B8AE03E7}"/>
              </a:ext>
            </a:extLst>
          </p:cNvPr>
          <p:cNvSpPr txBox="1"/>
          <p:nvPr/>
        </p:nvSpPr>
        <p:spPr>
          <a:xfrm>
            <a:off x="6875781" y="413659"/>
            <a:ext cx="296876"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a:t>
            </a:r>
          </a:p>
        </p:txBody>
      </p:sp>
      <p:cxnSp>
        <p:nvCxnSpPr>
          <p:cNvPr id="9" name="Straight Arrow Connector 8">
            <a:extLst>
              <a:ext uri="{FF2B5EF4-FFF2-40B4-BE49-F238E27FC236}">
                <a16:creationId xmlns:a16="http://schemas.microsoft.com/office/drawing/2014/main" id="{A9358783-830B-6E4E-A722-183B74ACF591}"/>
              </a:ext>
            </a:extLst>
          </p:cNvPr>
          <p:cNvCxnSpPr>
            <a:cxnSpLocks/>
            <a:stCxn id="3" idx="2"/>
          </p:cNvCxnSpPr>
          <p:nvPr/>
        </p:nvCxnSpPr>
        <p:spPr bwMode="auto">
          <a:xfrm>
            <a:off x="7024219" y="782991"/>
            <a:ext cx="0" cy="18855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2" name="Rounded Rectangle 11">
            <a:extLst>
              <a:ext uri="{FF2B5EF4-FFF2-40B4-BE49-F238E27FC236}">
                <a16:creationId xmlns:a16="http://schemas.microsoft.com/office/drawing/2014/main" id="{C5FF169E-070B-464A-AC1C-C34DDAD667BA}"/>
              </a:ext>
            </a:extLst>
          </p:cNvPr>
          <p:cNvSpPr/>
          <p:nvPr/>
        </p:nvSpPr>
        <p:spPr bwMode="auto">
          <a:xfrm>
            <a:off x="6775300" y="971550"/>
            <a:ext cx="539900" cy="152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cxnSp>
        <p:nvCxnSpPr>
          <p:cNvPr id="14" name="Straight Arrow Connector 13">
            <a:extLst>
              <a:ext uri="{FF2B5EF4-FFF2-40B4-BE49-F238E27FC236}">
                <a16:creationId xmlns:a16="http://schemas.microsoft.com/office/drawing/2014/main" id="{D82C0D05-FA21-EF4F-BF63-EA8B35CABFFB}"/>
              </a:ext>
            </a:extLst>
          </p:cNvPr>
          <p:cNvCxnSpPr>
            <a:cxnSpLocks/>
          </p:cNvCxnSpPr>
          <p:nvPr/>
        </p:nvCxnSpPr>
        <p:spPr bwMode="auto">
          <a:xfrm>
            <a:off x="7024219" y="1143000"/>
            <a:ext cx="1662581" cy="361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131465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Example of Fund Transfer (Cont.)</a:t>
            </a:r>
          </a:p>
        </p:txBody>
      </p:sp>
      <p:sp>
        <p:nvSpPr>
          <p:cNvPr id="528387" name="Rectangle 3"/>
          <p:cNvSpPr>
            <a:spLocks noGrp="1" noChangeArrowheads="1"/>
          </p:cNvSpPr>
          <p:nvPr>
            <p:ph idx="1"/>
          </p:nvPr>
        </p:nvSpPr>
        <p:spPr>
          <a:xfrm>
            <a:off x="1669002" y="826873"/>
            <a:ext cx="5759388" cy="4025979"/>
          </a:xfrm>
        </p:spPr>
        <p:txBody>
          <a:bodyPr/>
          <a:lstStyle/>
          <a:p>
            <a:r>
              <a:rPr lang="en-US" altLang="en-US" sz="1200" b="1" dirty="0">
                <a:solidFill>
                  <a:srgbClr val="000099"/>
                </a:solidFill>
              </a:rPr>
              <a:t>Consistency requirement</a:t>
            </a:r>
            <a:r>
              <a:rPr lang="en-US" altLang="en-US" sz="1200" dirty="0"/>
              <a:t> in above example:</a:t>
            </a:r>
          </a:p>
          <a:p>
            <a:pPr lvl="1"/>
            <a:r>
              <a:rPr lang="en-US" altLang="en-US" sz="1200" dirty="0"/>
              <a:t> The sum of A and B is unchanged by the execution of the transaction</a:t>
            </a:r>
          </a:p>
          <a:p>
            <a:r>
              <a:rPr lang="en-US" altLang="en-US" sz="1200" dirty="0"/>
              <a:t>In general, consistency requirements include </a:t>
            </a:r>
          </a:p>
          <a:p>
            <a:pPr lvl="1"/>
            <a:r>
              <a:rPr lang="en-US" altLang="en-US" sz="1200" dirty="0"/>
              <a:t>Explicitly specified integrity constraints such as primary keys and foreign keys</a:t>
            </a:r>
          </a:p>
          <a:p>
            <a:pPr lvl="1"/>
            <a:r>
              <a:rPr lang="en-US" altLang="en-US" sz="1200" dirty="0"/>
              <a:t>Implicit integrity constraints</a:t>
            </a:r>
          </a:p>
          <a:p>
            <a:pPr lvl="2"/>
            <a:r>
              <a:rPr lang="en-US" altLang="en-US" sz="1200" dirty="0"/>
              <a:t>e.g., sum of balances of all accounts, minus sum of loan amounts must equal value of cash-in-hand</a:t>
            </a:r>
          </a:p>
          <a:p>
            <a:pPr lvl="1"/>
            <a:r>
              <a:rPr lang="en-US" altLang="en-US" sz="1200" dirty="0"/>
              <a:t>A transaction must see a consistent database.</a:t>
            </a:r>
          </a:p>
          <a:p>
            <a:pPr lvl="1"/>
            <a:r>
              <a:rPr lang="en-US" altLang="en-US" sz="1200" dirty="0"/>
              <a:t>During transaction execution the database may be temporarily inconsistent.</a:t>
            </a:r>
          </a:p>
          <a:p>
            <a:pPr lvl="1"/>
            <a:r>
              <a:rPr lang="en-US" altLang="en-US" sz="1200" dirty="0"/>
              <a:t>When the transaction completes successfully the database must be consistent</a:t>
            </a:r>
          </a:p>
          <a:p>
            <a:pPr lvl="2"/>
            <a:r>
              <a:rPr lang="en-US" altLang="en-US" sz="1200" dirty="0"/>
              <a:t>Erroneous transaction logic can lead to inconsistency</a:t>
            </a:r>
          </a:p>
          <a:p>
            <a:pPr>
              <a:lnSpc>
                <a:spcPct val="80000"/>
              </a:lnSpc>
              <a:buFont typeface="Monotype Sorts" charset="2"/>
              <a:buNone/>
            </a:pPr>
            <a:endParaRPr lang="en-US" altLang="en-US" sz="1200" dirty="0"/>
          </a:p>
        </p:txBody>
      </p:sp>
    </p:spTree>
    <p:extLst>
      <p:ext uri="{BB962C8B-B14F-4D97-AF65-F5344CB8AC3E}">
        <p14:creationId xmlns:p14="http://schemas.microsoft.com/office/powerpoint/2010/main" val="17441604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2838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838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838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8387">
                                            <p:txEl>
                                              <p:pRg st="5" end="5"/>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52838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28387">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8387">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838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Example of Fund Transfer (Cont.)</a:t>
            </a:r>
          </a:p>
        </p:txBody>
      </p:sp>
      <p:sp>
        <p:nvSpPr>
          <p:cNvPr id="9219" name="Rectangle 3"/>
          <p:cNvSpPr>
            <a:spLocks noGrp="1" noChangeArrowheads="1"/>
          </p:cNvSpPr>
          <p:nvPr>
            <p:ph idx="1"/>
          </p:nvPr>
        </p:nvSpPr>
        <p:spPr>
          <a:xfrm>
            <a:off x="1662343" y="826873"/>
            <a:ext cx="5859263" cy="4025979"/>
          </a:xfrm>
        </p:spPr>
        <p:txBody>
          <a:bodyPr/>
          <a:lstStyle/>
          <a:p>
            <a:r>
              <a:rPr lang="en-US" altLang="en-US" b="1" dirty="0">
                <a:solidFill>
                  <a:srgbClr val="000099"/>
                </a:solidFill>
              </a:rPr>
              <a:t>Isolation requirement</a:t>
            </a:r>
            <a:r>
              <a:rPr lang="en-US" altLang="en-US" dirty="0"/>
              <a:t> — if between steps 3 and 6, another transaction T2 is allowed to access the partially updated database, it will see an inconsistent database (the sum  </a:t>
            </a:r>
            <a:r>
              <a:rPr lang="en-US" altLang="en-US" i="1" dirty="0"/>
              <a:t>A + B</a:t>
            </a:r>
            <a:r>
              <a:rPr lang="en-US" altLang="en-US" dirty="0"/>
              <a:t> will be less than it should be).</a:t>
            </a:r>
          </a:p>
          <a:p>
            <a:pPr marL="0" indent="0">
              <a:buNone/>
            </a:pPr>
            <a:br>
              <a:rPr lang="en-US" altLang="en-US" dirty="0"/>
            </a:br>
            <a:r>
              <a:rPr lang="en-US" altLang="en-US" dirty="0"/>
              <a:t>              </a:t>
            </a:r>
            <a:r>
              <a:rPr lang="en-US" altLang="en-US" b="1" dirty="0"/>
              <a:t>T1                                        T2</a:t>
            </a:r>
          </a:p>
          <a:p>
            <a:pPr lvl="1">
              <a:lnSpc>
                <a:spcPct val="90000"/>
              </a:lnSpc>
              <a:buFont typeface="Monotype Sorts" charset="2"/>
              <a:buNone/>
            </a:pPr>
            <a:r>
              <a:rPr lang="en-US" altLang="en-US" sz="1200" dirty="0"/>
              <a:t>1.	</a:t>
            </a:r>
            <a:r>
              <a:rPr lang="en-US" altLang="en-US" sz="1200" b="1" dirty="0"/>
              <a:t>read</a:t>
            </a:r>
            <a:r>
              <a:rPr lang="en-US" altLang="en-US" sz="1200" dirty="0"/>
              <a:t>(</a:t>
            </a:r>
            <a:r>
              <a:rPr lang="en-US" altLang="en-US" sz="1200" i="1" dirty="0"/>
              <a:t>A</a:t>
            </a:r>
            <a:r>
              <a:rPr lang="en-US" altLang="en-US" sz="1200" dirty="0"/>
              <a:t>)</a:t>
            </a:r>
          </a:p>
          <a:p>
            <a:pPr lvl="1">
              <a:lnSpc>
                <a:spcPct val="90000"/>
              </a:lnSpc>
              <a:buFont typeface="Monotype Sorts" charset="2"/>
              <a:buNone/>
            </a:pPr>
            <a:r>
              <a:rPr lang="en-US" altLang="en-US" sz="1200" dirty="0"/>
              <a:t>2.	</a:t>
            </a:r>
            <a:r>
              <a:rPr lang="en-US" altLang="en-US" sz="1200" i="1" dirty="0"/>
              <a:t>A</a:t>
            </a:r>
            <a:r>
              <a:rPr lang="en-US" altLang="en-US" sz="1200" dirty="0"/>
              <a:t> := </a:t>
            </a:r>
            <a:r>
              <a:rPr lang="en-US" altLang="en-US" sz="1200" i="1" dirty="0"/>
              <a:t>A – </a:t>
            </a:r>
            <a:r>
              <a:rPr lang="en-US" altLang="en-US" sz="1200" dirty="0"/>
              <a:t>50</a:t>
            </a:r>
          </a:p>
          <a:p>
            <a:pPr marL="571500" lvl="1" indent="-228600">
              <a:lnSpc>
                <a:spcPct val="90000"/>
              </a:lnSpc>
              <a:buFont typeface="Monotype Sorts" charset="2"/>
              <a:buAutoNum type="arabicPeriod" startAt="3"/>
            </a:pPr>
            <a:r>
              <a:rPr lang="en-US" altLang="en-US" sz="1200" b="1" dirty="0"/>
              <a:t>write</a:t>
            </a:r>
            <a:r>
              <a:rPr lang="en-US" altLang="en-US" sz="1200" dirty="0"/>
              <a:t>(</a:t>
            </a:r>
            <a:r>
              <a:rPr lang="en-US" altLang="en-US" sz="1200" i="1" dirty="0"/>
              <a:t>A</a:t>
            </a:r>
            <a:r>
              <a:rPr lang="en-US" altLang="en-US" sz="1200" dirty="0"/>
              <a:t>)</a:t>
            </a:r>
            <a:br>
              <a:rPr lang="en-US" altLang="en-US" sz="1200" dirty="0"/>
            </a:br>
            <a:r>
              <a:rPr lang="en-US" altLang="en-US" sz="1200" dirty="0"/>
              <a:t>                                     read(A)</a:t>
            </a:r>
          </a:p>
          <a:p>
            <a:pPr marL="2143125" lvl="7" indent="0">
              <a:lnSpc>
                <a:spcPct val="90000"/>
              </a:lnSpc>
              <a:buNone/>
            </a:pPr>
            <a:r>
              <a:rPr lang="en-US" altLang="en-US" sz="1200" dirty="0"/>
              <a:t>read(B)</a:t>
            </a:r>
            <a:br>
              <a:rPr lang="en-US" altLang="en-US" sz="1200" dirty="0"/>
            </a:br>
            <a:r>
              <a:rPr lang="en-US" altLang="en-US" sz="1200" dirty="0"/>
              <a:t>print(A+B)</a:t>
            </a:r>
          </a:p>
          <a:p>
            <a:pPr lvl="1">
              <a:lnSpc>
                <a:spcPct val="90000"/>
              </a:lnSpc>
              <a:buFont typeface="Monotype Sorts" charset="2"/>
              <a:buNone/>
            </a:pPr>
            <a:r>
              <a:rPr lang="en-US" altLang="en-US" sz="1200" dirty="0"/>
              <a:t>4.	</a:t>
            </a:r>
            <a:r>
              <a:rPr lang="en-US" altLang="en-US" sz="1200" b="1" dirty="0"/>
              <a:t>read</a:t>
            </a:r>
            <a:r>
              <a:rPr lang="en-US" altLang="en-US" sz="1200" dirty="0"/>
              <a:t>(</a:t>
            </a:r>
            <a:r>
              <a:rPr lang="en-US" altLang="en-US" sz="1200" i="1" dirty="0"/>
              <a:t>B</a:t>
            </a:r>
            <a:r>
              <a:rPr lang="en-US" altLang="en-US" sz="1200" dirty="0"/>
              <a:t>)</a:t>
            </a:r>
          </a:p>
          <a:p>
            <a:pPr lvl="1">
              <a:lnSpc>
                <a:spcPct val="90000"/>
              </a:lnSpc>
              <a:buFont typeface="Monotype Sorts" charset="2"/>
              <a:buNone/>
            </a:pPr>
            <a:r>
              <a:rPr lang="en-US" altLang="en-US" sz="1200" dirty="0"/>
              <a:t>5.	</a:t>
            </a:r>
            <a:r>
              <a:rPr lang="en-US" altLang="en-US" sz="1200" i="1" dirty="0"/>
              <a:t>B</a:t>
            </a:r>
            <a:r>
              <a:rPr lang="en-US" altLang="en-US" sz="1200" dirty="0"/>
              <a:t> := </a:t>
            </a:r>
            <a:r>
              <a:rPr lang="en-US" altLang="en-US" sz="1200" i="1" dirty="0"/>
              <a:t>B + </a:t>
            </a:r>
            <a:r>
              <a:rPr lang="en-US" altLang="en-US" sz="1200" dirty="0"/>
              <a:t>50</a:t>
            </a:r>
          </a:p>
          <a:p>
            <a:pPr lvl="1">
              <a:lnSpc>
                <a:spcPct val="90000"/>
              </a:lnSpc>
              <a:buFont typeface="Monotype Sorts" charset="2"/>
              <a:buNone/>
            </a:pPr>
            <a:r>
              <a:rPr lang="en-US" altLang="en-US" sz="1200" dirty="0"/>
              <a:t>6.	</a:t>
            </a:r>
            <a:r>
              <a:rPr lang="en-US" altLang="en-US" sz="1200" b="1" dirty="0"/>
              <a:t>write</a:t>
            </a:r>
            <a:r>
              <a:rPr lang="en-US" altLang="en-US" sz="1200" dirty="0"/>
              <a:t>(</a:t>
            </a:r>
            <a:r>
              <a:rPr lang="en-US" altLang="en-US" sz="1200" i="1" dirty="0"/>
              <a:t>B)</a:t>
            </a:r>
            <a:endParaRPr lang="en-US" altLang="en-US" sz="1200" dirty="0"/>
          </a:p>
          <a:p>
            <a:pPr>
              <a:lnSpc>
                <a:spcPct val="90000"/>
              </a:lnSpc>
            </a:pPr>
            <a:r>
              <a:rPr lang="en-US" altLang="en-US" dirty="0"/>
              <a:t>Isolation can be ensured trivially by running transactions </a:t>
            </a:r>
            <a:r>
              <a:rPr lang="en-US" altLang="en-US" b="1" dirty="0">
                <a:solidFill>
                  <a:srgbClr val="000099"/>
                </a:solidFill>
              </a:rPr>
              <a:t>serially</a:t>
            </a:r>
          </a:p>
          <a:p>
            <a:pPr lvl="1">
              <a:lnSpc>
                <a:spcPct val="90000"/>
              </a:lnSpc>
            </a:pPr>
            <a:r>
              <a:rPr lang="en-US" altLang="en-US" dirty="0"/>
              <a:t> That is, one after the other.   </a:t>
            </a:r>
          </a:p>
          <a:p>
            <a:r>
              <a:rPr lang="en-US" altLang="en-US" dirty="0"/>
              <a:t>However, executing multiple transactions concurrently has significant benefits, as we will see later. </a:t>
            </a:r>
          </a:p>
        </p:txBody>
      </p:sp>
      <p:sp>
        <p:nvSpPr>
          <p:cNvPr id="2" name="TextBox 1">
            <a:extLst>
              <a:ext uri="{FF2B5EF4-FFF2-40B4-BE49-F238E27FC236}">
                <a16:creationId xmlns:a16="http://schemas.microsoft.com/office/drawing/2014/main" id="{D418D948-4855-4D47-B6B8-26FF97B5288C}"/>
              </a:ext>
            </a:extLst>
          </p:cNvPr>
          <p:cNvSpPr txBox="1"/>
          <p:nvPr/>
        </p:nvSpPr>
        <p:spPr>
          <a:xfrm>
            <a:off x="609600" y="971550"/>
            <a:ext cx="753732"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T1, T2</a:t>
            </a:r>
          </a:p>
        </p:txBody>
      </p:sp>
      <p:cxnSp>
        <p:nvCxnSpPr>
          <p:cNvPr id="4" name="Straight Arrow Connector 3">
            <a:extLst>
              <a:ext uri="{FF2B5EF4-FFF2-40B4-BE49-F238E27FC236}">
                <a16:creationId xmlns:a16="http://schemas.microsoft.com/office/drawing/2014/main" id="{FFD9A84D-EC3B-9444-B670-594BF54DEE64}"/>
              </a:ext>
            </a:extLst>
          </p:cNvPr>
          <p:cNvCxnSpPr/>
          <p:nvPr/>
        </p:nvCxnSpPr>
        <p:spPr bwMode="auto">
          <a:xfrm>
            <a:off x="1447800" y="1352550"/>
            <a:ext cx="990600" cy="2286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 name="TextBox 6">
            <a:extLst>
              <a:ext uri="{FF2B5EF4-FFF2-40B4-BE49-F238E27FC236}">
                <a16:creationId xmlns:a16="http://schemas.microsoft.com/office/drawing/2014/main" id="{994CEC47-3FAD-A44B-84AA-5973B4F2A6EA}"/>
              </a:ext>
            </a:extLst>
          </p:cNvPr>
          <p:cNvSpPr txBox="1"/>
          <p:nvPr/>
        </p:nvSpPr>
        <p:spPr>
          <a:xfrm>
            <a:off x="609600" y="1748887"/>
            <a:ext cx="413896" cy="64633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T1</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T2</a:t>
            </a:r>
          </a:p>
        </p:txBody>
      </p:sp>
    </p:spTree>
    <p:extLst>
      <p:ext uri="{BB962C8B-B14F-4D97-AF65-F5344CB8AC3E}">
        <p14:creationId xmlns:p14="http://schemas.microsoft.com/office/powerpoint/2010/main" val="28333336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ACID Properties</a:t>
            </a:r>
          </a:p>
        </p:txBody>
      </p:sp>
      <p:sp>
        <p:nvSpPr>
          <p:cNvPr id="10243" name="Rectangle 3"/>
          <p:cNvSpPr>
            <a:spLocks noGrp="1" noChangeArrowheads="1"/>
          </p:cNvSpPr>
          <p:nvPr>
            <p:ph idx="1"/>
          </p:nvPr>
        </p:nvSpPr>
        <p:spPr>
          <a:xfrm>
            <a:off x="1669002" y="1425971"/>
            <a:ext cx="5892554" cy="3426881"/>
          </a:xfrm>
        </p:spPr>
        <p:txBody>
          <a:bodyPr/>
          <a:lstStyle/>
          <a:p>
            <a:r>
              <a:rPr lang="en-US" altLang="en-US" b="1" dirty="0">
                <a:solidFill>
                  <a:srgbClr val="000099"/>
                </a:solidFill>
              </a:rPr>
              <a:t>Atomicity</a:t>
            </a:r>
            <a:r>
              <a:rPr lang="en-US" altLang="en-US" b="1" dirty="0"/>
              <a:t>. </a:t>
            </a:r>
            <a:r>
              <a:rPr lang="en-US" altLang="en-US" dirty="0"/>
              <a:t> Either all operations of the transaction are properly reflected in the database or none are.</a:t>
            </a:r>
          </a:p>
          <a:p>
            <a:r>
              <a:rPr lang="en-US" altLang="en-US" b="1" dirty="0">
                <a:solidFill>
                  <a:srgbClr val="000099"/>
                </a:solidFill>
              </a:rPr>
              <a:t>Consistency</a:t>
            </a:r>
            <a:r>
              <a:rPr lang="en-US" altLang="en-US" b="1" dirty="0"/>
              <a:t>.</a:t>
            </a:r>
            <a:r>
              <a:rPr lang="en-US" altLang="en-US" dirty="0"/>
              <a:t>  Execution of a transaction in isolation preserves the consistency of the database.</a:t>
            </a:r>
          </a:p>
          <a:p>
            <a:r>
              <a:rPr lang="en-US" altLang="en-US" b="1" dirty="0">
                <a:solidFill>
                  <a:srgbClr val="000099"/>
                </a:solidFill>
              </a:rPr>
              <a:t>Isolation</a:t>
            </a:r>
            <a:r>
              <a:rPr lang="en-US" altLang="en-US" b="1" dirty="0"/>
              <a:t>.</a:t>
            </a:r>
            <a:r>
              <a:rPr lang="en-US" altLang="en-US" dirty="0"/>
              <a:t>  Although multiple transactions may execute concurrently, each transaction must be unaware of other concurrently executing transactions.  Intermediate transaction results must be hidden from other concurrently executed transactions.  </a:t>
            </a:r>
          </a:p>
          <a:p>
            <a:pPr lvl="1"/>
            <a:r>
              <a:rPr lang="en-US" altLang="en-US" dirty="0"/>
              <a:t>That is, for every pair of transactions </a:t>
            </a:r>
            <a:r>
              <a:rPr lang="en-US" altLang="en-US" i="1" dirty="0"/>
              <a:t>T</a:t>
            </a:r>
            <a:r>
              <a:rPr lang="en-US" altLang="en-US" i="1" baseline="-25000" dirty="0"/>
              <a:t>i</a:t>
            </a:r>
            <a:r>
              <a:rPr lang="en-US" altLang="en-US" i="1" dirty="0"/>
              <a:t> </a:t>
            </a:r>
            <a:r>
              <a:rPr lang="en-US" altLang="en-US" dirty="0"/>
              <a:t>and </a:t>
            </a:r>
            <a:r>
              <a:rPr lang="en-US" altLang="en-US" i="1" dirty="0"/>
              <a:t>T</a:t>
            </a:r>
            <a:r>
              <a:rPr lang="en-US" altLang="en-US" i="1" baseline="-25000" dirty="0"/>
              <a:t>j</a:t>
            </a:r>
            <a:r>
              <a:rPr lang="en-US" altLang="en-US" i="1" dirty="0"/>
              <a:t>, </a:t>
            </a:r>
            <a:r>
              <a:rPr lang="en-US" altLang="en-US" dirty="0"/>
              <a:t>it appears to </a:t>
            </a:r>
            <a:r>
              <a:rPr lang="en-US" altLang="en-US" i="1" dirty="0"/>
              <a:t>T</a:t>
            </a:r>
            <a:r>
              <a:rPr lang="en-US" altLang="en-US" i="1" baseline="-25000" dirty="0"/>
              <a:t>i</a:t>
            </a:r>
            <a:r>
              <a:rPr lang="en-US" altLang="en-US" i="1" dirty="0"/>
              <a:t> </a:t>
            </a:r>
            <a:r>
              <a:rPr lang="en-US" altLang="en-US" dirty="0"/>
              <a:t>that either </a:t>
            </a:r>
            <a:r>
              <a:rPr lang="en-US" altLang="en-US" i="1" dirty="0"/>
              <a:t>T</a:t>
            </a:r>
            <a:r>
              <a:rPr lang="en-US" altLang="en-US" i="1" baseline="-25000" dirty="0"/>
              <a:t>j</a:t>
            </a:r>
            <a:r>
              <a:rPr lang="en-US" altLang="en-US" i="1" dirty="0"/>
              <a:t>, </a:t>
            </a:r>
            <a:r>
              <a:rPr lang="en-US" altLang="en-US" dirty="0"/>
              <a:t>finished execution before </a:t>
            </a:r>
            <a:r>
              <a:rPr lang="en-US" altLang="en-US" i="1" dirty="0"/>
              <a:t>T</a:t>
            </a:r>
            <a:r>
              <a:rPr lang="en-US" altLang="en-US" i="1" baseline="-25000" dirty="0"/>
              <a:t>i</a:t>
            </a:r>
            <a:r>
              <a:rPr lang="en-US" altLang="en-US" dirty="0"/>
              <a:t> started, or </a:t>
            </a:r>
            <a:r>
              <a:rPr lang="en-US" altLang="en-US" i="1" dirty="0"/>
              <a:t>T</a:t>
            </a:r>
            <a:r>
              <a:rPr lang="en-US" altLang="en-US" i="1" baseline="-25000" dirty="0"/>
              <a:t>j</a:t>
            </a:r>
            <a:r>
              <a:rPr lang="en-US" altLang="en-US" dirty="0"/>
              <a:t> started execution after </a:t>
            </a:r>
            <a:r>
              <a:rPr lang="en-US" altLang="en-US" i="1" dirty="0"/>
              <a:t>T</a:t>
            </a:r>
            <a:r>
              <a:rPr lang="en-US" altLang="en-US" i="1" baseline="-25000" dirty="0"/>
              <a:t>i</a:t>
            </a:r>
            <a:r>
              <a:rPr lang="en-US" altLang="en-US" dirty="0"/>
              <a:t> finished.</a:t>
            </a:r>
          </a:p>
          <a:p>
            <a:r>
              <a:rPr lang="en-US" altLang="en-US" b="1" dirty="0">
                <a:solidFill>
                  <a:srgbClr val="000099"/>
                </a:solidFill>
              </a:rPr>
              <a:t>Durability</a:t>
            </a:r>
            <a:r>
              <a:rPr lang="en-US" altLang="en-US" b="1" dirty="0"/>
              <a:t>.  </a:t>
            </a:r>
            <a:r>
              <a:rPr lang="en-US" altLang="en-US" dirty="0"/>
              <a:t>After a transaction completes successfully, the changes it has made to the database persist, even if there are system failures. </a:t>
            </a:r>
            <a:endParaRPr lang="en-US" altLang="en-US" i="1" dirty="0"/>
          </a:p>
        </p:txBody>
      </p:sp>
      <p:sp>
        <p:nvSpPr>
          <p:cNvPr id="10244" name="Text Box 4"/>
          <p:cNvSpPr txBox="1">
            <a:spLocks noChangeArrowheads="1"/>
          </p:cNvSpPr>
          <p:nvPr/>
        </p:nvSpPr>
        <p:spPr bwMode="auto">
          <a:xfrm>
            <a:off x="1669003" y="756557"/>
            <a:ext cx="5752730" cy="68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  </a:t>
            </a:r>
            <a:r>
              <a:rPr kumimoji="1" lang="en-US" altLang="en-US" sz="1275" b="1" i="0" u="none" strike="noStrike" kern="1200" cap="none" spc="0" normalizeH="0" baseline="0" noProof="0" dirty="0">
                <a:ln>
                  <a:noFill/>
                </a:ln>
                <a:solidFill>
                  <a:srgbClr val="000099"/>
                </a:solidFill>
                <a:effectLst/>
                <a:uLnTx/>
                <a:uFillTx/>
                <a:latin typeface="Helvetica" panose="020B0604020202020204" pitchFamily="34" charset="0"/>
                <a:ea typeface="MS PGothic" panose="020B0600070205080204" pitchFamily="34" charset="-128"/>
                <a:cs typeface="+mn-cs"/>
              </a:rPr>
              <a:t>transaction</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is a unit of program execution that accesses and possibly updates various data items. To preserve the integrity of data the database system must ensure:</a:t>
            </a:r>
          </a:p>
        </p:txBody>
      </p:sp>
    </p:spTree>
    <p:extLst>
      <p:ext uri="{BB962C8B-B14F-4D97-AF65-F5344CB8AC3E}">
        <p14:creationId xmlns:p14="http://schemas.microsoft.com/office/powerpoint/2010/main" val="21160097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Transaction State</a:t>
            </a:r>
          </a:p>
        </p:txBody>
      </p:sp>
      <p:sp>
        <p:nvSpPr>
          <p:cNvPr id="11267" name="Rectangle 3"/>
          <p:cNvSpPr>
            <a:spLocks noGrp="1" noChangeArrowheads="1"/>
          </p:cNvSpPr>
          <p:nvPr>
            <p:ph idx="1"/>
          </p:nvPr>
        </p:nvSpPr>
        <p:spPr>
          <a:xfrm>
            <a:off x="1649027" y="826873"/>
            <a:ext cx="5792681" cy="4025979"/>
          </a:xfrm>
        </p:spPr>
        <p:txBody>
          <a:bodyPr/>
          <a:lstStyle/>
          <a:p>
            <a:r>
              <a:rPr lang="en-US" altLang="en-US" b="1" dirty="0">
                <a:solidFill>
                  <a:srgbClr val="000099"/>
                </a:solidFill>
              </a:rPr>
              <a:t>Active</a:t>
            </a:r>
            <a:r>
              <a:rPr lang="en-US" altLang="en-US" b="1" dirty="0">
                <a:solidFill>
                  <a:schemeClr val="tx2"/>
                </a:solidFill>
              </a:rPr>
              <a:t> </a:t>
            </a:r>
            <a:r>
              <a:rPr lang="en-US" altLang="en-US" dirty="0"/>
              <a:t>–</a:t>
            </a:r>
            <a:r>
              <a:rPr lang="en-US" altLang="en-US" b="1" dirty="0">
                <a:solidFill>
                  <a:schemeClr val="tx2"/>
                </a:solidFill>
              </a:rPr>
              <a:t> </a:t>
            </a:r>
            <a:r>
              <a:rPr lang="en-US" altLang="en-US" dirty="0"/>
              <a:t>the initial state; the transaction stays in this state while it is executing</a:t>
            </a:r>
          </a:p>
          <a:p>
            <a:r>
              <a:rPr lang="en-US" altLang="en-US" b="1" dirty="0">
                <a:solidFill>
                  <a:srgbClr val="000099"/>
                </a:solidFill>
              </a:rPr>
              <a:t>Partially committed</a:t>
            </a:r>
            <a:r>
              <a:rPr lang="en-US" altLang="en-US" b="1" dirty="0">
                <a:solidFill>
                  <a:schemeClr val="tx2"/>
                </a:solidFill>
              </a:rPr>
              <a:t> </a:t>
            </a:r>
            <a:r>
              <a:rPr lang="en-US" altLang="en-US" dirty="0"/>
              <a:t>–</a:t>
            </a:r>
            <a:r>
              <a:rPr lang="en-US" altLang="en-US" b="1" dirty="0">
                <a:solidFill>
                  <a:schemeClr val="tx2"/>
                </a:solidFill>
              </a:rPr>
              <a:t> </a:t>
            </a:r>
            <a:r>
              <a:rPr lang="en-US" altLang="en-US" dirty="0"/>
              <a:t>after the final statement has been executed.</a:t>
            </a:r>
          </a:p>
          <a:p>
            <a:r>
              <a:rPr lang="en-US" altLang="en-US" b="1" dirty="0">
                <a:solidFill>
                  <a:srgbClr val="000099"/>
                </a:solidFill>
              </a:rPr>
              <a:t>Failed</a:t>
            </a:r>
            <a:r>
              <a:rPr lang="en-US" altLang="en-US" b="1" dirty="0">
                <a:solidFill>
                  <a:schemeClr val="tx2"/>
                </a:solidFill>
              </a:rPr>
              <a:t> </a:t>
            </a:r>
            <a:r>
              <a:rPr lang="en-US" altLang="en-US" sz="1200" b="1" dirty="0"/>
              <a:t>-- </a:t>
            </a:r>
            <a:r>
              <a:rPr lang="en-US" altLang="en-US" dirty="0"/>
              <a:t>after the discovery that normal execution can no longer proceed.</a:t>
            </a:r>
          </a:p>
          <a:p>
            <a:r>
              <a:rPr lang="en-US" altLang="en-US" b="1" dirty="0">
                <a:solidFill>
                  <a:srgbClr val="000099"/>
                </a:solidFill>
              </a:rPr>
              <a:t>Aborted</a:t>
            </a:r>
            <a:r>
              <a:rPr lang="en-US" altLang="en-US" b="1" dirty="0">
                <a:solidFill>
                  <a:schemeClr val="tx2"/>
                </a:solidFill>
              </a:rPr>
              <a:t> </a:t>
            </a:r>
            <a:r>
              <a:rPr lang="en-US" altLang="en-US" dirty="0"/>
              <a:t>– after the transaction has been rolled back and the database restored to its state prior to the start of the transaction.  Two options after it has been aborted:</a:t>
            </a:r>
          </a:p>
          <a:p>
            <a:pPr lvl="1"/>
            <a:r>
              <a:rPr lang="en-US" altLang="en-US" dirty="0"/>
              <a:t>Restart the transaction</a:t>
            </a:r>
          </a:p>
          <a:p>
            <a:pPr lvl="2"/>
            <a:r>
              <a:rPr lang="en-US" altLang="en-US" dirty="0"/>
              <a:t> Can be done only if no internal logical error</a:t>
            </a:r>
          </a:p>
          <a:p>
            <a:pPr lvl="1"/>
            <a:r>
              <a:rPr lang="en-US" altLang="en-US" dirty="0"/>
              <a:t>Kill the transaction</a:t>
            </a:r>
          </a:p>
          <a:p>
            <a:r>
              <a:rPr lang="en-US" altLang="en-US" b="1" dirty="0">
                <a:solidFill>
                  <a:srgbClr val="000099"/>
                </a:solidFill>
              </a:rPr>
              <a:t>Committed</a:t>
            </a:r>
            <a:r>
              <a:rPr lang="en-US" altLang="en-US" b="1" dirty="0">
                <a:solidFill>
                  <a:schemeClr val="tx2"/>
                </a:solidFill>
              </a:rPr>
              <a:t> </a:t>
            </a:r>
            <a:r>
              <a:rPr lang="en-US" altLang="en-US" dirty="0"/>
              <a:t>– after successful completion.</a:t>
            </a:r>
          </a:p>
        </p:txBody>
      </p:sp>
    </p:spTree>
    <p:extLst>
      <p:ext uri="{BB962C8B-B14F-4D97-AF65-F5344CB8AC3E}">
        <p14:creationId xmlns:p14="http://schemas.microsoft.com/office/powerpoint/2010/main" val="9923033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90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Atomicity</a:t>
            </a:r>
            <a:b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Durability</a:t>
            </a:r>
            <a:endParaRPr kumimoji="0" lang="en-US" altLang="en-US" sz="1800" b="0" i="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2D6A693D-A16A-C7B6-E22F-22AD2F25492B}"/>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25</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W4111-2024F-11-HW3b4b-Normalization-ModuleIV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7167519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Atomicity</a:t>
            </a:r>
          </a:p>
        </p:txBody>
      </p:sp>
      <p:sp>
        <p:nvSpPr>
          <p:cNvPr id="3" name="Content Placeholder 2"/>
          <p:cNvSpPr>
            <a:spLocks noGrp="1"/>
          </p:cNvSpPr>
          <p:nvPr>
            <p:ph sz="half" idx="1"/>
          </p:nvPr>
        </p:nvSpPr>
        <p:spPr/>
        <p:txBody>
          <a:bodyPr>
            <a:normAutofit/>
          </a:bodyPr>
          <a:lstStyle/>
          <a:p>
            <a:pPr marL="0" indent="0">
              <a:buNone/>
            </a:pPr>
            <a:r>
              <a:rPr lang="en-US" dirty="0"/>
              <a:t>A transaction is a logical unit of work that must be either entirely completed or entirely undone. (All writes happen or none of them happen)</a:t>
            </a:r>
          </a:p>
          <a:p>
            <a:pPr marL="0" indent="0">
              <a:buNone/>
            </a:pPr>
            <a:r>
              <a:rPr lang="en-US" dirty="0"/>
              <a:t>OK. What does this mean? Consider some pseudo-code</a:t>
            </a:r>
          </a:p>
          <a:p>
            <a:pPr marL="0" indent="0">
              <a:buNone/>
            </a:pPr>
            <a:r>
              <a:rPr lang="en-US" dirty="0" err="1"/>
              <a:t>def</a:t>
            </a:r>
            <a:r>
              <a:rPr lang="en-US" dirty="0"/>
              <a:t> transfer(</a:t>
            </a:r>
            <a:r>
              <a:rPr lang="en-US" dirty="0" err="1"/>
              <a:t>source_acct_id</a:t>
            </a:r>
            <a:r>
              <a:rPr lang="en-US" dirty="0"/>
              <a:t>, </a:t>
            </a:r>
            <a:r>
              <a:rPr lang="en-US" dirty="0" err="1"/>
              <a:t>target_acct_id</a:t>
            </a:r>
            <a:r>
              <a:rPr lang="en-US" dirty="0"/>
              <a:t>, amount)</a:t>
            </a:r>
          </a:p>
          <a:p>
            <a:pPr marL="688975" lvl="1" indent="-342900">
              <a:buFont typeface="+mj-lt"/>
              <a:buAutoNum type="arabicPeriod"/>
            </a:pPr>
            <a:r>
              <a:rPr lang="en-US" dirty="0"/>
              <a:t>Check that both accounts exist.</a:t>
            </a:r>
          </a:p>
          <a:p>
            <a:pPr marL="688975" lvl="1" indent="-342900">
              <a:buFont typeface="+mj-lt"/>
              <a:buAutoNum type="arabicPeriod"/>
            </a:pPr>
            <a:r>
              <a:rPr lang="en-US" dirty="0"/>
              <a:t>IF </a:t>
            </a:r>
            <a:r>
              <a:rPr lang="en-US" i="1" dirty="0" err="1"/>
              <a:t>is_checking_account</a:t>
            </a:r>
            <a:r>
              <a:rPr lang="en-US" i="1" dirty="0"/>
              <a:t>(</a:t>
            </a:r>
            <a:r>
              <a:rPr lang="en-US" i="1" dirty="0" err="1"/>
              <a:t>source_acct_id</a:t>
            </a:r>
            <a:r>
              <a:rPr lang="en-US" i="1" dirty="0"/>
              <a:t>)</a:t>
            </a:r>
          </a:p>
          <a:p>
            <a:pPr marL="1023938" lvl="2" indent="-342900">
              <a:buFont typeface="+mj-lt"/>
              <a:buAutoNum type="arabicPeriod"/>
            </a:pPr>
            <a:r>
              <a:rPr lang="en-US" dirty="0"/>
              <a:t>Check that (</a:t>
            </a:r>
            <a:r>
              <a:rPr lang="en-US" dirty="0" err="1"/>
              <a:t>source_acct.balance</a:t>
            </a:r>
            <a:r>
              <a:rPr lang="en-US" dirty="0"/>
              <a:t>-amount) &gt; </a:t>
            </a:r>
            <a:r>
              <a:rPr lang="en-US" dirty="0" err="1"/>
              <a:t>source_account.overdraft_limit</a:t>
            </a:r>
            <a:endParaRPr lang="en-US" dirty="0"/>
          </a:p>
          <a:p>
            <a:pPr marL="688975" lvl="1" indent="-342900">
              <a:buFont typeface="+mj-lt"/>
              <a:buAutoNum type="arabicPeriod"/>
            </a:pPr>
            <a:r>
              <a:rPr lang="en-US" dirty="0"/>
              <a:t>ELSE</a:t>
            </a:r>
          </a:p>
          <a:p>
            <a:pPr marL="1023938" lvl="2" indent="-342900">
              <a:buFont typeface="+mj-lt"/>
              <a:buAutoNum type="arabicPeriod"/>
            </a:pPr>
            <a:r>
              <a:rPr lang="en-US" dirty="0"/>
              <a:t>Check that (</a:t>
            </a:r>
            <a:r>
              <a:rPr lang="en-US" dirty="0" err="1"/>
              <a:t>source_count.balance</a:t>
            </a:r>
            <a:r>
              <a:rPr lang="en-US" dirty="0"/>
              <a:t>-amount) &gt;</a:t>
            </a:r>
            <a:r>
              <a:rPr lang="en-US" dirty="0" err="1"/>
              <a:t>source_account.minimum_balance</a:t>
            </a:r>
            <a:endParaRPr lang="en-US" dirty="0"/>
          </a:p>
          <a:p>
            <a:pPr marL="688975" lvl="1" indent="-342900">
              <a:buFont typeface="+mj-lt"/>
              <a:buAutoNum type="arabicPeriod"/>
            </a:pPr>
            <a:r>
              <a:rPr lang="en-US" dirty="0"/>
              <a:t>Update source account</a:t>
            </a:r>
          </a:p>
          <a:p>
            <a:pPr marL="688975" lvl="1" indent="-342900">
              <a:buFont typeface="+mj-lt"/>
              <a:buAutoNum type="arabicPeriod"/>
            </a:pPr>
            <a:r>
              <a:rPr lang="en-US" dirty="0"/>
              <a:t>Update target account.</a:t>
            </a:r>
          </a:p>
          <a:p>
            <a:pPr marL="688975" lvl="1" indent="-342900">
              <a:buFont typeface="+mj-lt"/>
              <a:buAutoNum type="arabicPeriod"/>
            </a:pPr>
            <a:r>
              <a:rPr lang="en-US" dirty="0"/>
              <a:t>INSERT a record into transfer tracking table.</a:t>
            </a:r>
          </a:p>
        </p:txBody>
      </p:sp>
    </p:spTree>
    <p:extLst>
      <p:ext uri="{BB962C8B-B14F-4D97-AF65-F5344CB8AC3E}">
        <p14:creationId xmlns:p14="http://schemas.microsoft.com/office/powerpoint/2010/main" val="3606599923"/>
      </p:ext>
    </p:extLst>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sz="half" idx="1"/>
          </p:nvPr>
        </p:nvSpPr>
        <p:spPr>
          <a:xfrm>
            <a:off x="228600" y="819150"/>
            <a:ext cx="8495740" cy="3696094"/>
          </a:xfrm>
        </p:spPr>
        <p:txBody>
          <a:bodyPr>
            <a:normAutofit/>
          </a:bodyPr>
          <a:lstStyle/>
          <a:p>
            <a:pPr marL="0" indent="0">
              <a:buNone/>
            </a:pPr>
            <a:r>
              <a:rPr lang="en-US" dirty="0"/>
              <a:t>A transaction is a logical unit of work that must be either entirely completed or entirely undone. (All writes happen or none of them happen)</a:t>
            </a:r>
          </a:p>
          <a:p>
            <a:pPr marL="0" indent="0">
              <a:buNone/>
            </a:pPr>
            <a:r>
              <a:rPr lang="en-US" dirty="0"/>
              <a:t>OK. What does this mean? Consider some pseudo-code</a:t>
            </a:r>
          </a:p>
          <a:p>
            <a:pPr marL="0" indent="0">
              <a:buNone/>
            </a:pPr>
            <a:r>
              <a:rPr lang="en-US" dirty="0" err="1"/>
              <a:t>def</a:t>
            </a:r>
            <a:r>
              <a:rPr lang="en-US" dirty="0"/>
              <a:t> transfer(</a:t>
            </a:r>
            <a:r>
              <a:rPr lang="en-US" dirty="0" err="1"/>
              <a:t>source_acct_id</a:t>
            </a:r>
            <a:r>
              <a:rPr lang="en-US" dirty="0"/>
              <a:t>, </a:t>
            </a:r>
            <a:r>
              <a:rPr lang="en-US" dirty="0" err="1"/>
              <a:t>target_acct_id</a:t>
            </a:r>
            <a:r>
              <a:rPr lang="en-US" dirty="0"/>
              <a:t>, amount)</a:t>
            </a:r>
          </a:p>
          <a:p>
            <a:pPr marL="688975" lvl="1" indent="-342900">
              <a:buFont typeface="+mj-lt"/>
              <a:buAutoNum type="arabicPeriod"/>
            </a:pPr>
            <a:r>
              <a:rPr lang="en-US" dirty="0"/>
              <a:t>Check that both accounts exist.</a:t>
            </a:r>
          </a:p>
          <a:p>
            <a:pPr marL="688975" lvl="1" indent="-342900">
              <a:buFont typeface="+mj-lt"/>
              <a:buAutoNum type="arabicPeriod"/>
            </a:pPr>
            <a:r>
              <a:rPr lang="en-US" dirty="0"/>
              <a:t>IF </a:t>
            </a:r>
            <a:r>
              <a:rPr lang="en-US" i="1" dirty="0" err="1"/>
              <a:t>is_checking_account</a:t>
            </a:r>
            <a:r>
              <a:rPr lang="en-US" i="1" dirty="0"/>
              <a:t>(</a:t>
            </a:r>
            <a:r>
              <a:rPr lang="en-US" i="1" dirty="0" err="1"/>
              <a:t>source_acct_id</a:t>
            </a:r>
            <a:r>
              <a:rPr lang="en-US" i="1" dirty="0"/>
              <a:t>)</a:t>
            </a:r>
          </a:p>
          <a:p>
            <a:pPr marL="1023938" lvl="2" indent="-342900">
              <a:buFont typeface="+mj-lt"/>
              <a:buAutoNum type="arabicPeriod"/>
            </a:pPr>
            <a:r>
              <a:rPr lang="en-US" dirty="0"/>
              <a:t>Check that (</a:t>
            </a:r>
            <a:r>
              <a:rPr lang="en-US" dirty="0" err="1"/>
              <a:t>source_acct.balance</a:t>
            </a:r>
            <a:r>
              <a:rPr lang="en-US" dirty="0"/>
              <a:t>-amount) &gt; </a:t>
            </a:r>
            <a:r>
              <a:rPr lang="en-US" dirty="0" err="1"/>
              <a:t>source_account.overdraft_limit</a:t>
            </a:r>
            <a:endParaRPr lang="en-US" dirty="0"/>
          </a:p>
          <a:p>
            <a:pPr marL="688975" lvl="1" indent="-342900">
              <a:buFont typeface="+mj-lt"/>
              <a:buAutoNum type="arabicPeriod"/>
            </a:pPr>
            <a:r>
              <a:rPr lang="en-US" dirty="0"/>
              <a:t>ELSE</a:t>
            </a:r>
          </a:p>
          <a:p>
            <a:pPr marL="1023938" lvl="2" indent="-342900">
              <a:buFont typeface="+mj-lt"/>
              <a:buAutoNum type="arabicPeriod"/>
            </a:pPr>
            <a:r>
              <a:rPr lang="en-US" dirty="0"/>
              <a:t>Check that (</a:t>
            </a:r>
            <a:r>
              <a:rPr lang="en-US" dirty="0" err="1"/>
              <a:t>source_count.balance</a:t>
            </a:r>
            <a:r>
              <a:rPr lang="en-US" dirty="0"/>
              <a:t>-amount) &gt;</a:t>
            </a:r>
            <a:r>
              <a:rPr lang="en-US" dirty="0" err="1"/>
              <a:t>source_account.minimum_balance</a:t>
            </a:r>
            <a:endParaRPr lang="en-US" dirty="0"/>
          </a:p>
          <a:p>
            <a:pPr marL="688975" lvl="1" indent="-342900">
              <a:buFont typeface="+mj-lt"/>
              <a:buAutoNum type="arabicPeriod"/>
            </a:pPr>
            <a:r>
              <a:rPr lang="en-US" dirty="0"/>
              <a:t>Update source account</a:t>
            </a:r>
          </a:p>
          <a:p>
            <a:pPr marL="688975" lvl="1" indent="-342900">
              <a:buFont typeface="+mj-lt"/>
              <a:buAutoNum type="arabicPeriod"/>
            </a:pPr>
            <a:r>
              <a:rPr lang="en-US" dirty="0"/>
              <a:t>Update target account.</a:t>
            </a:r>
          </a:p>
          <a:p>
            <a:pPr marL="688975" lvl="1" indent="-342900">
              <a:buFont typeface="+mj-lt"/>
              <a:buAutoNum type="arabicPeriod"/>
            </a:pPr>
            <a:r>
              <a:rPr lang="en-US" dirty="0"/>
              <a:t>INSERT a record into transfer tracking table.</a:t>
            </a:r>
          </a:p>
        </p:txBody>
      </p:sp>
      <p:sp>
        <p:nvSpPr>
          <p:cNvPr id="2" name="Title 1"/>
          <p:cNvSpPr>
            <a:spLocks noGrp="1"/>
          </p:cNvSpPr>
          <p:nvPr>
            <p:ph type="title"/>
          </p:nvPr>
        </p:nvSpPr>
        <p:spPr/>
        <p:txBody>
          <a:bodyPr/>
          <a:lstStyle/>
          <a:p>
            <a:r>
              <a:rPr lang="en-US" dirty="0"/>
              <a:t>Atomicity</a:t>
            </a:r>
          </a:p>
        </p:txBody>
      </p:sp>
      <p:pic>
        <p:nvPicPr>
          <p:cNvPr id="4" name="Picture 3"/>
          <p:cNvPicPr>
            <a:picLocks noChangeAspect="1"/>
          </p:cNvPicPr>
          <p:nvPr/>
        </p:nvPicPr>
        <p:blipFill>
          <a:blip r:embed="rId2"/>
          <a:stretch>
            <a:fillRect/>
          </a:stretch>
        </p:blipFill>
        <p:spPr>
          <a:xfrm>
            <a:off x="5723061" y="1885950"/>
            <a:ext cx="3187700" cy="2552700"/>
          </a:xfrm>
          <a:prstGeom prst="rect">
            <a:avLst/>
          </a:prstGeom>
        </p:spPr>
      </p:pic>
      <p:sp>
        <p:nvSpPr>
          <p:cNvPr id="5" name="TextBox 4"/>
          <p:cNvSpPr txBox="1"/>
          <p:nvPr/>
        </p:nvSpPr>
        <p:spPr>
          <a:xfrm>
            <a:off x="6859711" y="2667197"/>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a:ln>
                  <a:noFill/>
                </a:ln>
                <a:solidFill>
                  <a:prstClr val="black"/>
                </a:solidFill>
                <a:effectLst/>
                <a:uLnTx/>
                <a:uFillTx/>
                <a:latin typeface="Calibri"/>
                <a:ea typeface="ＭＳ Ｐゴシック" charset="-128"/>
                <a:cs typeface="+mn-cs"/>
              </a:rPr>
              <a:t>Computer</a:t>
            </a:r>
            <a:br>
              <a:rPr kumimoji="0" lang="en-US" sz="2000" b="0" i="0" u="none" strike="noStrike" kern="1200" cap="none" spc="0" normalizeH="0" baseline="0" noProof="0">
                <a:ln>
                  <a:noFill/>
                </a:ln>
                <a:solidFill>
                  <a:prstClr val="black"/>
                </a:solidFill>
                <a:effectLst/>
                <a:uLnTx/>
                <a:uFillTx/>
                <a:latin typeface="Calibri"/>
                <a:ea typeface="ＭＳ Ｐゴシック" charset="-128"/>
                <a:cs typeface="+mn-cs"/>
              </a:rPr>
            </a:br>
            <a:r>
              <a:rPr kumimoji="0" lang="en-US" sz="2000" b="0" i="0" u="none" strike="noStrike" kern="1200" cap="none" spc="0" normalizeH="0" baseline="0" noProof="0">
                <a:ln>
                  <a:noFill/>
                </a:ln>
                <a:solidFill>
                  <a:prstClr val="black"/>
                </a:solidFill>
                <a:effectLst/>
                <a:uLnTx/>
                <a:uFillTx/>
                <a:latin typeface="Calibri"/>
                <a:ea typeface="ＭＳ Ｐゴシック" charset="-128"/>
                <a:cs typeface="+mn-cs"/>
              </a:rPr>
              <a:t>or</a:t>
            </a:r>
            <a:br>
              <a:rPr kumimoji="0" lang="en-US" sz="2000" b="0" i="0" u="none" strike="noStrike" kern="1200" cap="none" spc="0" normalizeH="0" baseline="0" noProof="0">
                <a:ln>
                  <a:noFill/>
                </a:ln>
                <a:solidFill>
                  <a:prstClr val="black"/>
                </a:solidFill>
                <a:effectLst/>
                <a:uLnTx/>
                <a:uFillTx/>
                <a:latin typeface="Calibri"/>
                <a:ea typeface="ＭＳ Ｐゴシック" charset="-128"/>
                <a:cs typeface="+mn-cs"/>
              </a:rPr>
            </a:br>
            <a:r>
              <a:rPr kumimoji="0" lang="en-US" sz="2000" b="0" i="0" u="none" strike="noStrike" kern="1200" cap="none" spc="0" normalizeH="0" baseline="0" noProof="0">
                <a:ln>
                  <a:noFill/>
                </a:ln>
                <a:solidFill>
                  <a:prstClr val="black"/>
                </a:solidFill>
                <a:effectLst/>
                <a:uLnTx/>
                <a:uFillTx/>
                <a:latin typeface="Calibri"/>
                <a:ea typeface="ＭＳ Ｐゴシック" charset="-128"/>
                <a:cs typeface="+mn-cs"/>
              </a:rPr>
              <a:t>DB Server fails.</a:t>
            </a:r>
            <a:endParaRPr kumimoji="0" lang="en-US" sz="2000" b="0" i="0" u="none" strike="noStrike" kern="1200" cap="none" spc="0" normalizeH="0" baseline="0" noProof="0" dirty="0" err="1">
              <a:ln>
                <a:noFill/>
              </a:ln>
              <a:solidFill>
                <a:prstClr val="black"/>
              </a:solidFill>
              <a:effectLst/>
              <a:uLnTx/>
              <a:uFillTx/>
              <a:latin typeface="Calibri"/>
              <a:ea typeface="ＭＳ Ｐゴシック" charset="-128"/>
              <a:cs typeface="+mn-cs"/>
            </a:endParaRPr>
          </a:p>
        </p:txBody>
      </p:sp>
      <p:cxnSp>
        <p:nvCxnSpPr>
          <p:cNvPr id="7" name="Straight Arrow Connector 6"/>
          <p:cNvCxnSpPr/>
          <p:nvPr/>
        </p:nvCxnSpPr>
        <p:spPr>
          <a:xfrm flipH="1">
            <a:off x="2971800" y="3344662"/>
            <a:ext cx="2856782" cy="5986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6247404"/>
      </p:ext>
    </p:extLst>
  </p:cSld>
  <p:clrMapOvr>
    <a:masterClrMapping/>
  </p:clrMapOvr>
  <p:transition spd="med">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Atomicty</a:t>
            </a:r>
            <a:endParaRPr lang="en-US" dirty="0"/>
          </a:p>
        </p:txBody>
      </p:sp>
      <p:sp>
        <p:nvSpPr>
          <p:cNvPr id="4" name="Content Placeholder 2"/>
          <p:cNvSpPr>
            <a:spLocks noGrp="1"/>
          </p:cNvSpPr>
          <p:nvPr>
            <p:ph sz="half" idx="1"/>
          </p:nvPr>
        </p:nvSpPr>
        <p:spPr>
          <a:xfrm>
            <a:off x="228600" y="742950"/>
            <a:ext cx="8610600" cy="3772294"/>
          </a:xfrm>
        </p:spPr>
        <p:txBody>
          <a:bodyPr/>
          <a:lstStyle/>
          <a:p>
            <a:r>
              <a:rPr lang="en-US" dirty="0"/>
              <a:t>Transaction programs and databases are fast (milliseconds).</a:t>
            </a:r>
            <a:br>
              <a:rPr lang="en-US" dirty="0"/>
            </a:br>
            <a:r>
              <a:rPr lang="en-US" dirty="0"/>
              <a:t>What are the chances of the failure occurring in the wrong spot?</a:t>
            </a:r>
          </a:p>
          <a:p>
            <a:r>
              <a:rPr lang="en-US" dirty="0"/>
              <a:t>Well, that doesn’t really matter. If it happens,</a:t>
            </a:r>
          </a:p>
          <a:p>
            <a:pPr lvl="1"/>
            <a:r>
              <a:rPr lang="en-US" dirty="0"/>
              <a:t>Someone lost money and</a:t>
            </a:r>
          </a:p>
          <a:p>
            <a:pPr lvl="1"/>
            <a:r>
              <a:rPr lang="en-US" dirty="0"/>
              <a:t>There is no record off it. Someone is going to very upset.</a:t>
            </a:r>
          </a:p>
          <a:p>
            <a:r>
              <a:rPr lang="en-US" dirty="0"/>
              <a:t>Even a small server can have thousands of concurrent transactions </a:t>
            </a:r>
            <a:r>
              <a:rPr lang="en-US" dirty="0">
                <a:sym typeface="Wingdings"/>
              </a:rPr>
              <a:t></a:t>
            </a:r>
          </a:p>
          <a:p>
            <a:pPr lvl="1"/>
            <a:r>
              <a:rPr lang="en-US" dirty="0">
                <a:sym typeface="Wingdings"/>
              </a:rPr>
              <a:t>There will be corruptions because some transaction will be in the</a:t>
            </a:r>
            <a:br>
              <a:rPr lang="en-US" dirty="0">
                <a:sym typeface="Wingdings"/>
              </a:rPr>
            </a:br>
            <a:r>
              <a:rPr lang="en-US" dirty="0">
                <a:sym typeface="Wingdings"/>
              </a:rPr>
              <a:t>wrong place at the wrong time.</a:t>
            </a:r>
          </a:p>
          <a:p>
            <a:pPr lvl="1"/>
            <a:r>
              <a:rPr lang="en-US" dirty="0">
                <a:sym typeface="Wingdings"/>
              </a:rPr>
              <a:t>Unless we do something in the DBMS</a:t>
            </a:r>
          </a:p>
          <a:p>
            <a:pPr lvl="1"/>
            <a:r>
              <a:rPr lang="en-US" dirty="0">
                <a:sym typeface="Wingdings"/>
              </a:rPr>
              <a:t>Because HW and software inevitably fail</a:t>
            </a:r>
          </a:p>
          <a:p>
            <a:pPr lvl="1"/>
            <a:r>
              <a:rPr lang="en-US" dirty="0">
                <a:sym typeface="Wingdings"/>
              </a:rPr>
              <a:t>And sadly, SW is especially prone to failure when under load</a:t>
            </a:r>
            <a:endParaRPr lang="en-US" dirty="0"/>
          </a:p>
        </p:txBody>
      </p:sp>
    </p:spTree>
    <p:extLst>
      <p:ext uri="{BB962C8B-B14F-4D97-AF65-F5344CB8AC3E}">
        <p14:creationId xmlns:p14="http://schemas.microsoft.com/office/powerpoint/2010/main" val="4274865894"/>
      </p:ext>
    </p:extLst>
  </p:cSld>
  <p:clrMapOvr>
    <a:masterClrMapping/>
  </p:clrMapOvr>
  <p:transition spd="med">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Simplistic Approach</a:t>
            </a:r>
          </a:p>
        </p:txBody>
      </p:sp>
      <p:grpSp>
        <p:nvGrpSpPr>
          <p:cNvPr id="4" name="Group 3"/>
          <p:cNvGrpSpPr/>
          <p:nvPr/>
        </p:nvGrpSpPr>
        <p:grpSpPr>
          <a:xfrm>
            <a:off x="914400" y="1599268"/>
            <a:ext cx="5793432" cy="3036130"/>
            <a:chOff x="914400" y="1599268"/>
            <a:chExt cx="5793432" cy="3036130"/>
          </a:xfrm>
        </p:grpSpPr>
        <p:pic>
          <p:nvPicPr>
            <p:cNvPr id="5" name="Picture 4"/>
            <p:cNvPicPr>
              <a:picLocks noChangeAspect="1"/>
            </p:cNvPicPr>
            <p:nvPr/>
          </p:nvPicPr>
          <p:blipFill>
            <a:blip r:embed="rId2"/>
            <a:stretch>
              <a:fillRect/>
            </a:stretch>
          </p:blipFill>
          <p:spPr>
            <a:xfrm>
              <a:off x="914400" y="1599268"/>
              <a:ext cx="5793432" cy="3036130"/>
            </a:xfrm>
            <a:prstGeom prst="rect">
              <a:avLst/>
            </a:prstGeom>
          </p:spPr>
        </p:pic>
        <p:sp>
          <p:nvSpPr>
            <p:cNvPr id="7" name="Rectangle 6"/>
            <p:cNvSpPr/>
            <p:nvPr/>
          </p:nvSpPr>
          <p:spPr>
            <a:xfrm>
              <a:off x="4404476" y="2240629"/>
              <a:ext cx="474651" cy="362968"/>
            </a:xfrm>
            <a:prstGeom prst="rect">
              <a:avLst/>
            </a:prstGeom>
            <a:solidFill>
              <a:srgbClr val="FF0000"/>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8" name="Rectangle 7"/>
            <p:cNvSpPr/>
            <p:nvPr/>
          </p:nvSpPr>
          <p:spPr>
            <a:xfrm>
              <a:off x="3021245" y="3006120"/>
              <a:ext cx="474651" cy="362968"/>
            </a:xfrm>
            <a:prstGeom prst="rect">
              <a:avLst/>
            </a:prstGeom>
            <a:solidFill>
              <a:srgbClr val="FF0000"/>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9" name="Rectangle 8"/>
            <p:cNvSpPr/>
            <p:nvPr/>
          </p:nvSpPr>
          <p:spPr>
            <a:xfrm>
              <a:off x="4870302" y="2592646"/>
              <a:ext cx="474651" cy="404848"/>
            </a:xfrm>
            <a:prstGeom prst="rect">
              <a:avLst/>
            </a:prstGeom>
            <a:solidFill>
              <a:srgbClr val="FF0000"/>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grpSp>
      <p:sp>
        <p:nvSpPr>
          <p:cNvPr id="10" name="Rectangle 9"/>
          <p:cNvSpPr/>
          <p:nvPr/>
        </p:nvSpPr>
        <p:spPr>
          <a:xfrm>
            <a:off x="4016287" y="3366763"/>
            <a:ext cx="845389" cy="345056"/>
          </a:xfrm>
          <a:prstGeom prst="rect">
            <a:avLst/>
          </a:prstGeom>
          <a:solidFill>
            <a:schemeClr val="bg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1" name="Rectangle 10"/>
          <p:cNvSpPr/>
          <p:nvPr/>
        </p:nvSpPr>
        <p:spPr>
          <a:xfrm>
            <a:off x="4615268" y="3719987"/>
            <a:ext cx="1794158" cy="489703"/>
          </a:xfrm>
          <a:prstGeom prst="rect">
            <a:avLst/>
          </a:prstGeom>
          <a:solidFill>
            <a:schemeClr val="bg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cxnSp>
        <p:nvCxnSpPr>
          <p:cNvPr id="13" name="Straight Connector 12"/>
          <p:cNvCxnSpPr/>
          <p:nvPr/>
        </p:nvCxnSpPr>
        <p:spPr>
          <a:xfrm>
            <a:off x="1621766" y="3588589"/>
            <a:ext cx="377837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154847" y="692051"/>
            <a:ext cx="914400" cy="914400"/>
          </a:xfrm>
          <a:prstGeom prst="rect">
            <a:avLst/>
          </a:prstGeom>
          <a:noFill/>
        </p:spPr>
        <p:txBody>
          <a:bodyPr wrap="none" rtlCol="0">
            <a:noAutofit/>
          </a:bodyPr>
          <a:lstStyle/>
          <a:p>
            <a:pPr marL="457200" marR="0" lvl="0"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Begin</a:t>
            </a:r>
          </a:p>
          <a:p>
            <a:pPr marL="457200" marR="0" lvl="0"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2000" b="0" i="0" u="none" strike="noStrike" kern="1200" cap="none" spc="0" normalizeH="0" baseline="0" noProof="0" dirty="0">
                <a:ln>
                  <a:noFill/>
                </a:ln>
                <a:solidFill>
                  <a:srgbClr val="FF0000"/>
                </a:solidFill>
                <a:effectLst/>
                <a:uLnTx/>
                <a:uFillTx/>
                <a:latin typeface="Calibri"/>
                <a:ea typeface="ＭＳ Ｐゴシック" charset="-128"/>
                <a:cs typeface="+mn-cs"/>
              </a:rPr>
              <a:t>Update A</a:t>
            </a:r>
          </a:p>
          <a:p>
            <a:pPr marL="457200" marR="0" lvl="0"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2000" b="0" i="0" u="none" strike="noStrike" kern="1200" cap="none" spc="0" normalizeH="0" baseline="0" noProof="0" dirty="0">
                <a:ln>
                  <a:noFill/>
                </a:ln>
                <a:solidFill>
                  <a:srgbClr val="FF0000"/>
                </a:solidFill>
                <a:effectLst/>
                <a:uLnTx/>
                <a:uFillTx/>
                <a:latin typeface="Calibri"/>
                <a:ea typeface="ＭＳ Ｐゴシック" charset="-128"/>
                <a:cs typeface="+mn-cs"/>
              </a:rPr>
              <a:t>Update B</a:t>
            </a:r>
          </a:p>
          <a:p>
            <a:pPr marL="457200" marR="0" lvl="0"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2000" b="0" i="0" u="none" strike="noStrike" kern="1200" cap="none" spc="0" normalizeH="0" baseline="0" noProof="0" dirty="0">
                <a:ln>
                  <a:noFill/>
                </a:ln>
                <a:solidFill>
                  <a:srgbClr val="FF0000"/>
                </a:solidFill>
                <a:effectLst/>
                <a:uLnTx/>
                <a:uFillTx/>
                <a:latin typeface="Calibri"/>
                <a:ea typeface="ＭＳ Ｐゴシック" charset="-128"/>
                <a:cs typeface="+mn-cs"/>
              </a:rPr>
              <a:t>Update C</a:t>
            </a:r>
          </a:p>
          <a:p>
            <a:pPr marL="457200" marR="0" lvl="0"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Commit (REQ)</a:t>
            </a:r>
          </a:p>
          <a:p>
            <a:pPr marL="457200" marR="0" lvl="0"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2000" b="0" i="0" u="none" strike="noStrike" kern="1200" cap="none" spc="0" normalizeH="0" baseline="0" noProof="0" dirty="0">
                <a:ln>
                  <a:noFill/>
                </a:ln>
                <a:solidFill>
                  <a:srgbClr val="0070C0"/>
                </a:solidFill>
                <a:effectLst/>
                <a:uLnTx/>
                <a:uFillTx/>
                <a:latin typeface="Calibri"/>
                <a:ea typeface="ＭＳ Ｐゴシック" charset="-128"/>
                <a:cs typeface="+mn-cs"/>
              </a:rPr>
              <a:t>Force to disk</a:t>
            </a:r>
          </a:p>
          <a:p>
            <a:pPr marL="457200" marR="0" lvl="0"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Commit (RSP)</a:t>
            </a:r>
          </a:p>
          <a:p>
            <a:pPr marL="457200" marR="0" lvl="0" indent="-457200" algn="l" defTabSz="457200" rtl="0" eaLnBrk="1" fontAlgn="base" latinLnBrk="0" hangingPunct="1">
              <a:lnSpc>
                <a:spcPct val="90000"/>
              </a:lnSpc>
              <a:spcBef>
                <a:spcPts val="600"/>
              </a:spcBef>
              <a:spcAft>
                <a:spcPts val="0"/>
              </a:spcAft>
              <a:buClr>
                <a:prstClr val="white"/>
              </a:buClr>
              <a:buSzTx/>
              <a:buFontTx/>
              <a:buAutoNum type="arabicParenBoth"/>
              <a:tabLst/>
              <a:defRPr/>
            </a:pPr>
            <a:endParaRPr kumimoji="0" lang="en-US" sz="2000" b="0" i="0" u="none" strike="noStrike" kern="1200" cap="none" spc="0" normalizeH="0" baseline="0" noProof="0" dirty="0" err="1">
              <a:ln>
                <a:noFill/>
              </a:ln>
              <a:solidFill>
                <a:prstClr val="black"/>
              </a:solidFill>
              <a:effectLst/>
              <a:uLnTx/>
              <a:uFillTx/>
              <a:latin typeface="Calibri"/>
              <a:ea typeface="ＭＳ Ｐゴシック" charset="-128"/>
              <a:cs typeface="+mn-cs"/>
            </a:endParaRPr>
          </a:p>
        </p:txBody>
      </p:sp>
      <p:cxnSp>
        <p:nvCxnSpPr>
          <p:cNvPr id="16" name="Straight Arrow Connector 15"/>
          <p:cNvCxnSpPr/>
          <p:nvPr/>
        </p:nvCxnSpPr>
        <p:spPr>
          <a:xfrm flipH="1">
            <a:off x="3258570" y="1278797"/>
            <a:ext cx="3353477" cy="171869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4" idx="2"/>
            <a:endCxn id="7" idx="3"/>
          </p:cNvCxnSpPr>
          <p:nvPr/>
        </p:nvCxnSpPr>
        <p:spPr>
          <a:xfrm flipH="1">
            <a:off x="4879127" y="1606451"/>
            <a:ext cx="1732920" cy="81566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5107627" y="1954156"/>
            <a:ext cx="1504420" cy="61913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2"/>
          </p:cNvCxnSpPr>
          <p:nvPr/>
        </p:nvCxnSpPr>
        <p:spPr>
          <a:xfrm>
            <a:off x="3258571" y="3369088"/>
            <a:ext cx="468830" cy="3508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027170" y="2600029"/>
            <a:ext cx="498831" cy="11117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4247792" y="2997494"/>
            <a:ext cx="720409" cy="72249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Right Brace 2">
            <a:extLst>
              <a:ext uri="{FF2B5EF4-FFF2-40B4-BE49-F238E27FC236}">
                <a16:creationId xmlns:a16="http://schemas.microsoft.com/office/drawing/2014/main" id="{F4DDE04A-4DAC-5742-A80C-58C9F5B59FF7}"/>
              </a:ext>
            </a:extLst>
          </p:cNvPr>
          <p:cNvSpPr/>
          <p:nvPr/>
        </p:nvSpPr>
        <p:spPr>
          <a:xfrm>
            <a:off x="7772400" y="1123950"/>
            <a:ext cx="533400" cy="9144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1F182567-9E0A-E24F-BBE7-4198A354D1E5}"/>
              </a:ext>
            </a:extLst>
          </p:cNvPr>
          <p:cNvSpPr/>
          <p:nvPr/>
        </p:nvSpPr>
        <p:spPr>
          <a:xfrm>
            <a:off x="8382000" y="1428750"/>
            <a:ext cx="685800" cy="457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755769149"/>
      </p:ext>
    </p:extLst>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37F589-0199-B976-1A0F-547445F90680}"/>
              </a:ext>
            </a:extLst>
          </p:cNvPr>
          <p:cNvSpPr>
            <a:spLocks noGrp="1"/>
          </p:cNvSpPr>
          <p:nvPr>
            <p:ph idx="1"/>
          </p:nvPr>
        </p:nvSpPr>
        <p:spPr/>
        <p:txBody>
          <a:bodyPr/>
          <a:lstStyle/>
          <a:p>
            <a:r>
              <a:rPr lang="en-US" sz="1400" dirty="0"/>
              <a:t>Database design considerations:</a:t>
            </a:r>
          </a:p>
          <a:p>
            <a:pPr lvl="1"/>
            <a:r>
              <a:rPr lang="en-US" sz="1200" dirty="0"/>
              <a:t>Normalization simpler explanation and some worked examples.</a:t>
            </a:r>
          </a:p>
          <a:p>
            <a:pPr lvl="1"/>
            <a:r>
              <a:rPr lang="en-US" sz="1200" dirty="0"/>
              <a:t>Wide-flat versus normalization tradeoff and example.</a:t>
            </a:r>
          </a:p>
          <a:p>
            <a:r>
              <a:rPr lang="en-US" sz="1400" dirty="0"/>
              <a:t>Module II – Transaction and recovery:</a:t>
            </a:r>
          </a:p>
          <a:p>
            <a:pPr lvl="1"/>
            <a:r>
              <a:rPr lang="en-US" sz="1200" dirty="0"/>
              <a:t>Concepts</a:t>
            </a:r>
          </a:p>
          <a:p>
            <a:pPr lvl="1"/>
            <a:r>
              <a:rPr lang="en-US" sz="1200" dirty="0"/>
              <a:t>Atomicity and Durability</a:t>
            </a:r>
          </a:p>
          <a:p>
            <a:pPr lvl="1"/>
            <a:r>
              <a:rPr lang="en-US" sz="1200" dirty="0"/>
              <a:t>Isolation</a:t>
            </a:r>
          </a:p>
          <a:p>
            <a:r>
              <a:rPr lang="en-US" sz="1400" dirty="0"/>
              <a:t>Scalability and Availability</a:t>
            </a:r>
          </a:p>
          <a:p>
            <a:r>
              <a:rPr lang="en-US" sz="1400" dirty="0"/>
              <a:t>Data Enabled Decision Support</a:t>
            </a:r>
          </a:p>
          <a:p>
            <a:pPr lvl="1"/>
            <a:r>
              <a:rPr lang="en-US" sz="1200" dirty="0"/>
              <a:t>Overview</a:t>
            </a:r>
          </a:p>
          <a:p>
            <a:pPr lvl="1"/>
            <a:r>
              <a:rPr lang="en-US" sz="1200" dirty="0"/>
              <a:t>Enterprise Information Integration, Extract Transform Load, Data Lake, Data Warehouse</a:t>
            </a:r>
          </a:p>
          <a:p>
            <a:pPr lvl="1"/>
            <a:r>
              <a:rPr lang="en-US" sz="1200" dirty="0"/>
              <a:t>OLAP</a:t>
            </a:r>
          </a:p>
          <a:p>
            <a:r>
              <a:rPr lang="en-US" sz="1400" dirty="0"/>
              <a:t>HW 3a, 3b and Project</a:t>
            </a:r>
          </a:p>
          <a:p>
            <a:pPr lvl="1"/>
            <a:r>
              <a:rPr lang="en-US" sz="1200" dirty="0"/>
              <a:t>Overview</a:t>
            </a:r>
          </a:p>
          <a:p>
            <a:pPr lvl="1"/>
            <a:r>
              <a:rPr lang="en-US" sz="1200" dirty="0"/>
              <a:t>REST</a:t>
            </a:r>
          </a:p>
          <a:p>
            <a:pPr lvl="1"/>
            <a:r>
              <a:rPr lang="en-US" sz="1200" dirty="0"/>
              <a:t>Some examples</a:t>
            </a:r>
          </a:p>
          <a:p>
            <a:r>
              <a:rPr lang="en-US" sz="1400" dirty="0"/>
              <a:t>Reference/Backup Material</a:t>
            </a:r>
          </a:p>
          <a:p>
            <a:pPr lvl="1"/>
            <a:endParaRPr lang="en-US" sz="1200" dirty="0"/>
          </a:p>
          <a:p>
            <a:endParaRPr lang="en-US" sz="1400" dirty="0"/>
          </a:p>
          <a:p>
            <a:pPr lvl="1"/>
            <a:endParaRPr lang="en-US" sz="1200" dirty="0"/>
          </a:p>
          <a:p>
            <a:pPr lvl="1"/>
            <a:endParaRPr lang="en-US" sz="1200" dirty="0"/>
          </a:p>
          <a:p>
            <a:endParaRPr lang="en-US" sz="1400" dirty="0"/>
          </a:p>
          <a:p>
            <a:endParaRPr lang="en-US" sz="1400" dirty="0"/>
          </a:p>
          <a:p>
            <a:pPr lvl="1"/>
            <a:endParaRPr lang="en-US" sz="1200" dirty="0"/>
          </a:p>
          <a:p>
            <a:pPr lvl="1"/>
            <a:endParaRPr lang="en-US" sz="1200" dirty="0"/>
          </a:p>
        </p:txBody>
      </p:sp>
      <p:sp>
        <p:nvSpPr>
          <p:cNvPr id="3" name="Title 2">
            <a:extLst>
              <a:ext uri="{FF2B5EF4-FFF2-40B4-BE49-F238E27FC236}">
                <a16:creationId xmlns:a16="http://schemas.microsoft.com/office/drawing/2014/main" id="{529C4A3D-19C3-EDD2-D4A8-162C95FA37F3}"/>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38520308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Simplistic Approach</a:t>
            </a:r>
          </a:p>
        </p:txBody>
      </p:sp>
      <p:sp>
        <p:nvSpPr>
          <p:cNvPr id="3" name="Content Placeholder 2"/>
          <p:cNvSpPr>
            <a:spLocks noGrp="1"/>
          </p:cNvSpPr>
          <p:nvPr>
            <p:ph sz="half" idx="1"/>
          </p:nvPr>
        </p:nvSpPr>
        <p:spPr>
          <a:xfrm>
            <a:off x="275134" y="742950"/>
            <a:ext cx="8267140" cy="3747493"/>
          </a:xfrm>
        </p:spPr>
        <p:txBody>
          <a:bodyPr>
            <a:normAutofit fontScale="77500" lnSpcReduction="20000"/>
          </a:bodyPr>
          <a:lstStyle/>
          <a:p>
            <a:pPr marL="0" indent="0">
              <a:lnSpc>
                <a:spcPct val="120000"/>
              </a:lnSpc>
              <a:spcBef>
                <a:spcPts val="0"/>
              </a:spcBef>
              <a:spcAft>
                <a:spcPts val="200"/>
              </a:spcAft>
              <a:buNone/>
            </a:pPr>
            <a:r>
              <a:rPr lang="en-US" sz="2400" dirty="0"/>
              <a:t>There are several problems with the simplistic approach.</a:t>
            </a:r>
            <a:br>
              <a:rPr lang="en-US" sz="2400" dirty="0"/>
            </a:br>
            <a:endParaRPr lang="en-US" sz="2400" dirty="0"/>
          </a:p>
          <a:p>
            <a:pPr marL="342900" indent="-342900">
              <a:lnSpc>
                <a:spcPct val="120000"/>
              </a:lnSpc>
              <a:spcBef>
                <a:spcPts val="0"/>
              </a:spcBef>
              <a:spcAft>
                <a:spcPts val="200"/>
              </a:spcAft>
              <a:buFont typeface="+mj-lt"/>
              <a:buAutoNum type="arabicPeriod"/>
            </a:pPr>
            <a:r>
              <a:rPr lang="en-US" dirty="0"/>
              <a:t>The approach does not solve the problem</a:t>
            </a:r>
          </a:p>
          <a:p>
            <a:pPr marL="688975" lvl="1" indent="-342900">
              <a:lnSpc>
                <a:spcPct val="120000"/>
              </a:lnSpc>
              <a:spcBef>
                <a:spcPts val="0"/>
              </a:spcBef>
              <a:spcAft>
                <a:spcPts val="200"/>
              </a:spcAft>
              <a:buFont typeface="+mj-lt"/>
              <a:buAutoNum type="arabicPeriod"/>
            </a:pPr>
            <a:r>
              <a:rPr lang="en-US" dirty="0"/>
              <a:t>Some writes might succeed.</a:t>
            </a:r>
          </a:p>
          <a:p>
            <a:pPr marL="688975" lvl="1" indent="-342900">
              <a:lnSpc>
                <a:spcPct val="120000"/>
              </a:lnSpc>
              <a:spcBef>
                <a:spcPts val="0"/>
              </a:spcBef>
              <a:spcAft>
                <a:spcPts val="200"/>
              </a:spcAft>
              <a:buFont typeface="+mj-lt"/>
              <a:buAutoNum type="arabicPeriod"/>
            </a:pPr>
            <a:r>
              <a:rPr lang="en-US" dirty="0"/>
              <a:t>Some might be interrupted by the failure, or require retry.</a:t>
            </a:r>
          </a:p>
          <a:p>
            <a:pPr marL="342900" indent="-342900">
              <a:lnSpc>
                <a:spcPct val="120000"/>
              </a:lnSpc>
              <a:spcBef>
                <a:spcPts val="0"/>
              </a:spcBef>
              <a:spcAft>
                <a:spcPts val="200"/>
              </a:spcAft>
              <a:buFont typeface="+mj-lt"/>
              <a:buAutoNum type="arabicPeriod"/>
            </a:pPr>
            <a:r>
              <a:rPr lang="en-US" dirty="0"/>
              <a:t>Writes may be random and scattered. N updates might</a:t>
            </a:r>
          </a:p>
          <a:p>
            <a:pPr marL="688975" lvl="1" indent="-342900">
              <a:lnSpc>
                <a:spcPct val="120000"/>
              </a:lnSpc>
              <a:spcBef>
                <a:spcPts val="0"/>
              </a:spcBef>
              <a:spcAft>
                <a:spcPts val="200"/>
              </a:spcAft>
              <a:buFont typeface="+mj-lt"/>
              <a:buAutoNum type="arabicPeriod"/>
            </a:pPr>
            <a:r>
              <a:rPr lang="en-US" dirty="0"/>
              <a:t>Change a few bytes in N data frames</a:t>
            </a:r>
          </a:p>
          <a:p>
            <a:pPr marL="688975" lvl="1" indent="-342900">
              <a:lnSpc>
                <a:spcPct val="120000"/>
              </a:lnSpc>
              <a:spcBef>
                <a:spcPts val="0"/>
              </a:spcBef>
              <a:spcAft>
                <a:spcPts val="200"/>
              </a:spcAft>
              <a:buFont typeface="+mj-lt"/>
              <a:buAutoNum type="arabicPeriod"/>
            </a:pPr>
            <a:r>
              <a:rPr lang="en-US" dirty="0"/>
              <a:t>A few bytes in M index frames</a:t>
            </a:r>
          </a:p>
          <a:p>
            <a:pPr marL="346075" lvl="1" indent="0">
              <a:lnSpc>
                <a:spcPct val="120000"/>
              </a:lnSpc>
              <a:spcBef>
                <a:spcPts val="0"/>
              </a:spcBef>
              <a:spcAft>
                <a:spcPts val="200"/>
              </a:spcAft>
              <a:buNone/>
            </a:pPr>
            <a:r>
              <a:rPr lang="en-US" dirty="0"/>
              <a:t>Transaction rate becomes bottlenecked by write I/O rate, even though a relative small number of bytes change/transaction.</a:t>
            </a:r>
          </a:p>
          <a:p>
            <a:pPr marL="342900" indent="-342900">
              <a:lnSpc>
                <a:spcPct val="120000"/>
              </a:lnSpc>
              <a:spcBef>
                <a:spcPts val="0"/>
              </a:spcBef>
              <a:spcAft>
                <a:spcPts val="200"/>
              </a:spcAft>
              <a:buFont typeface="+mj-lt"/>
              <a:buAutoNum type="arabicPeriod"/>
            </a:pPr>
            <a:r>
              <a:rPr lang="en-US" dirty="0"/>
              <a:t>Written frames must be held in memory.</a:t>
            </a:r>
          </a:p>
          <a:p>
            <a:pPr marL="688975" lvl="1" indent="-342900">
              <a:lnSpc>
                <a:spcPct val="120000"/>
              </a:lnSpc>
              <a:spcBef>
                <a:spcPts val="0"/>
              </a:spcBef>
              <a:spcAft>
                <a:spcPts val="200"/>
              </a:spcAft>
              <a:buFont typeface="+mj-lt"/>
              <a:buAutoNum type="arabicPeriod"/>
            </a:pPr>
            <a:r>
              <a:rPr lang="en-US" dirty="0"/>
              <a:t>Lots of transactions</a:t>
            </a:r>
          </a:p>
          <a:p>
            <a:pPr marL="688975" lvl="1" indent="-342900">
              <a:lnSpc>
                <a:spcPct val="120000"/>
              </a:lnSpc>
              <a:spcBef>
                <a:spcPts val="0"/>
              </a:spcBef>
              <a:spcAft>
                <a:spcPts val="200"/>
              </a:spcAft>
              <a:buFont typeface="+mj-lt"/>
              <a:buAutoNum type="arabicPeriod"/>
            </a:pPr>
            <a:r>
              <a:rPr lang="en-US" dirty="0"/>
              <a:t>Randomly writing small pieces of lots of frames.</a:t>
            </a:r>
          </a:p>
          <a:p>
            <a:pPr marL="688975" lvl="1" indent="-342900">
              <a:lnSpc>
                <a:spcPct val="120000"/>
              </a:lnSpc>
              <a:spcBef>
                <a:spcPts val="0"/>
              </a:spcBef>
              <a:spcAft>
                <a:spcPts val="200"/>
              </a:spcAft>
              <a:buFont typeface="+mj-lt"/>
              <a:buAutoNum type="arabicPeriod"/>
            </a:pPr>
            <a:r>
              <a:rPr lang="en-US" dirty="0"/>
              <a:t>Consumes lots of memory with pinned pages.</a:t>
            </a:r>
          </a:p>
          <a:p>
            <a:pPr marL="688975" lvl="1" indent="-342900">
              <a:lnSpc>
                <a:spcPct val="120000"/>
              </a:lnSpc>
              <a:spcBef>
                <a:spcPts val="0"/>
              </a:spcBef>
              <a:spcAft>
                <a:spcPts val="200"/>
              </a:spcAft>
              <a:buFont typeface="+mj-lt"/>
              <a:buAutoNum type="arabicPeriod"/>
            </a:pPr>
            <a:r>
              <a:rPr lang="en-US" dirty="0"/>
              <a:t>Degrades the performance and optimization of the buffer. </a:t>
            </a:r>
          </a:p>
          <a:p>
            <a:pPr marL="1023938" lvl="2" indent="-342900">
              <a:lnSpc>
                <a:spcPct val="120000"/>
              </a:lnSpc>
              <a:spcBef>
                <a:spcPts val="0"/>
              </a:spcBef>
              <a:spcAft>
                <a:spcPts val="200"/>
              </a:spcAft>
              <a:buFont typeface="+mj-lt"/>
              <a:buAutoNum type="arabicPeriod"/>
            </a:pPr>
            <a:r>
              <a:rPr lang="en-US" dirty="0"/>
              <a:t>The optimal buffer replacement policy wants to hold frames that will be reused.</a:t>
            </a:r>
          </a:p>
          <a:p>
            <a:pPr marL="1023938" lvl="2" indent="-342900">
              <a:lnSpc>
                <a:spcPct val="120000"/>
              </a:lnSpc>
              <a:spcBef>
                <a:spcPts val="0"/>
              </a:spcBef>
              <a:spcAft>
                <a:spcPts val="200"/>
              </a:spcAft>
              <a:buFont typeface="+mj-lt"/>
              <a:buAutoNum type="arabicPeriod"/>
            </a:pPr>
            <a:r>
              <a:rPr lang="en-US" dirty="0"/>
              <a:t>Not frames that have been touched and never reused.</a:t>
            </a:r>
          </a:p>
        </p:txBody>
      </p:sp>
    </p:spTree>
    <p:extLst>
      <p:ext uri="{BB962C8B-B14F-4D97-AF65-F5344CB8AC3E}">
        <p14:creationId xmlns:p14="http://schemas.microsoft.com/office/powerpoint/2010/main" val="2944016532"/>
      </p:ext>
    </p:extLst>
  </p:cSld>
  <p:clrMapOvr>
    <a:masterClrMapping/>
  </p:clrMapOvr>
  <p:transition spd="med">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334674" y="583970"/>
            <a:ext cx="4672728" cy="3818828"/>
          </a:xfrm>
          <a:prstGeom prst="rect">
            <a:avLst/>
          </a:prstGeom>
        </p:spPr>
      </p:pic>
      <p:sp>
        <p:nvSpPr>
          <p:cNvPr id="2" name="Title 1"/>
          <p:cNvSpPr>
            <a:spLocks noGrp="1"/>
          </p:cNvSpPr>
          <p:nvPr>
            <p:ph type="title"/>
          </p:nvPr>
        </p:nvSpPr>
        <p:spPr/>
        <p:txBody>
          <a:bodyPr/>
          <a:lstStyle/>
          <a:p>
            <a:r>
              <a:rPr lang="en-US" dirty="0"/>
              <a:t>DBMS ACID Implementation</a:t>
            </a:r>
          </a:p>
        </p:txBody>
      </p:sp>
      <p:sp>
        <p:nvSpPr>
          <p:cNvPr id="7" name="Content Placeholder 6"/>
          <p:cNvSpPr>
            <a:spLocks noGrp="1"/>
          </p:cNvSpPr>
          <p:nvPr>
            <p:ph sz="half" idx="1"/>
          </p:nvPr>
        </p:nvSpPr>
        <p:spPr>
          <a:xfrm>
            <a:off x="457200" y="1102864"/>
            <a:ext cx="4743014" cy="3412379"/>
          </a:xfrm>
        </p:spPr>
        <p:txBody>
          <a:bodyPr>
            <a:normAutofit fontScale="85000" lnSpcReduction="10000"/>
          </a:bodyPr>
          <a:lstStyle/>
          <a:p>
            <a:pPr marL="0" indent="0">
              <a:lnSpc>
                <a:spcPct val="120000"/>
              </a:lnSpc>
              <a:spcBef>
                <a:spcPts val="0"/>
              </a:spcBef>
              <a:spcAft>
                <a:spcPts val="200"/>
              </a:spcAft>
              <a:buNone/>
            </a:pPr>
            <a:r>
              <a:rPr lang="en-US" sz="2200" dirty="0"/>
              <a:t>Implementation Subsystems</a:t>
            </a:r>
          </a:p>
          <a:p>
            <a:pPr>
              <a:lnSpc>
                <a:spcPct val="120000"/>
              </a:lnSpc>
              <a:spcBef>
                <a:spcPts val="0"/>
              </a:spcBef>
              <a:spcAft>
                <a:spcPts val="200"/>
              </a:spcAft>
            </a:pPr>
            <a:r>
              <a:rPr lang="en-US" sz="1500" i="1" dirty="0"/>
              <a:t>Query processor</a:t>
            </a:r>
            <a:r>
              <a:rPr lang="en-US" sz="1500" dirty="0"/>
              <a:t> schedules and executes queries.</a:t>
            </a:r>
          </a:p>
          <a:p>
            <a:pPr>
              <a:lnSpc>
                <a:spcPct val="120000"/>
              </a:lnSpc>
              <a:spcBef>
                <a:spcPts val="0"/>
              </a:spcBef>
              <a:spcAft>
                <a:spcPts val="200"/>
              </a:spcAft>
            </a:pPr>
            <a:r>
              <a:rPr lang="en-US" sz="1500" i="1" dirty="0">
                <a:solidFill>
                  <a:srgbClr val="0070C0"/>
                </a:solidFill>
              </a:rPr>
              <a:t>Buffer manager </a:t>
            </a:r>
            <a:r>
              <a:rPr lang="en-US" sz="1500" dirty="0">
                <a:solidFill>
                  <a:srgbClr val="0070C0"/>
                </a:solidFill>
              </a:rPr>
              <a:t>controls reading/writing blocks/frames to/from disk.</a:t>
            </a:r>
          </a:p>
          <a:p>
            <a:pPr>
              <a:lnSpc>
                <a:spcPct val="120000"/>
              </a:lnSpc>
              <a:spcBef>
                <a:spcPts val="0"/>
              </a:spcBef>
              <a:spcAft>
                <a:spcPts val="200"/>
              </a:spcAft>
            </a:pPr>
            <a:r>
              <a:rPr lang="en-US" sz="1500" i="1" dirty="0">
                <a:solidFill>
                  <a:srgbClr val="FF0000"/>
                </a:solidFill>
              </a:rPr>
              <a:t>Log manager </a:t>
            </a:r>
            <a:r>
              <a:rPr lang="en-US" sz="1500" dirty="0">
                <a:solidFill>
                  <a:srgbClr val="FF0000"/>
                </a:solidFill>
              </a:rPr>
              <a:t>journals/records events to disk (log), e.g.</a:t>
            </a:r>
          </a:p>
          <a:p>
            <a:pPr lvl="1">
              <a:lnSpc>
                <a:spcPct val="120000"/>
              </a:lnSpc>
              <a:spcBef>
                <a:spcPts val="0"/>
              </a:spcBef>
              <a:spcAft>
                <a:spcPts val="200"/>
              </a:spcAft>
            </a:pPr>
            <a:r>
              <a:rPr lang="en-US" sz="1400" dirty="0">
                <a:solidFill>
                  <a:srgbClr val="FF0000"/>
                </a:solidFill>
              </a:rPr>
              <a:t>Transaction start/commit/abort</a:t>
            </a:r>
          </a:p>
          <a:p>
            <a:pPr lvl="1">
              <a:lnSpc>
                <a:spcPct val="120000"/>
              </a:lnSpc>
              <a:spcBef>
                <a:spcPts val="0"/>
              </a:spcBef>
              <a:spcAft>
                <a:spcPts val="200"/>
              </a:spcAft>
            </a:pPr>
            <a:r>
              <a:rPr lang="en-US" sz="1400" dirty="0">
                <a:solidFill>
                  <a:srgbClr val="FF0000"/>
                </a:solidFill>
              </a:rPr>
              <a:t>Transaction update of a block and previous value of data.</a:t>
            </a:r>
          </a:p>
          <a:p>
            <a:pPr>
              <a:lnSpc>
                <a:spcPct val="120000"/>
              </a:lnSpc>
              <a:spcBef>
                <a:spcPts val="0"/>
              </a:spcBef>
              <a:spcAft>
                <a:spcPts val="200"/>
              </a:spcAft>
            </a:pPr>
            <a:r>
              <a:rPr lang="en-US" sz="1500" i="1" dirty="0"/>
              <a:t>Transaction manager </a:t>
            </a:r>
            <a:r>
              <a:rPr lang="en-US" sz="1500" dirty="0"/>
              <a:t>coordinates query scheduling, buffer read/write and logging to ensure ACID.</a:t>
            </a:r>
          </a:p>
          <a:p>
            <a:pPr>
              <a:lnSpc>
                <a:spcPct val="120000"/>
              </a:lnSpc>
              <a:spcBef>
                <a:spcPts val="0"/>
              </a:spcBef>
              <a:spcAft>
                <a:spcPts val="200"/>
              </a:spcAft>
            </a:pPr>
            <a:r>
              <a:rPr lang="en-US" sz="1500" i="1" dirty="0"/>
              <a:t>Recovery manager</a:t>
            </a:r>
            <a:r>
              <a:rPr lang="en-US" sz="1500" dirty="0"/>
              <a:t> processes log to ensure ACID even after transaction or system failures.</a:t>
            </a:r>
          </a:p>
          <a:p>
            <a:pPr>
              <a:lnSpc>
                <a:spcPct val="120000"/>
              </a:lnSpc>
              <a:spcBef>
                <a:spcPts val="0"/>
              </a:spcBef>
              <a:spcAft>
                <a:spcPts val="200"/>
              </a:spcAft>
            </a:pPr>
            <a:r>
              <a:rPr lang="en-US" sz="1500" i="1" dirty="0">
                <a:solidFill>
                  <a:srgbClr val="7030A0"/>
                </a:solidFill>
              </a:rPr>
              <a:t>Log</a:t>
            </a:r>
            <a:r>
              <a:rPr lang="en-US" sz="1500" dirty="0">
                <a:solidFill>
                  <a:srgbClr val="7030A0"/>
                </a:solidFill>
              </a:rPr>
              <a:t> is a special type of block file used by the system to optimize performance and ensure ACID.</a:t>
            </a:r>
          </a:p>
        </p:txBody>
      </p:sp>
      <p:sp>
        <p:nvSpPr>
          <p:cNvPr id="4" name="TextBox 3"/>
          <p:cNvSpPr txBox="1"/>
          <p:nvPr/>
        </p:nvSpPr>
        <p:spPr>
          <a:xfrm>
            <a:off x="6086693" y="4592940"/>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ＭＳ Ｐゴシック" charset="-128"/>
                <a:cs typeface="+mn-cs"/>
              </a:rPr>
              <a:t>Garcia-Molina et al., p. 846</a:t>
            </a:r>
          </a:p>
        </p:txBody>
      </p:sp>
      <p:sp>
        <p:nvSpPr>
          <p:cNvPr id="3" name="Rectangle 2"/>
          <p:cNvSpPr/>
          <p:nvPr/>
        </p:nvSpPr>
        <p:spPr>
          <a:xfrm>
            <a:off x="7841412" y="655608"/>
            <a:ext cx="1026544" cy="698739"/>
          </a:xfrm>
          <a:prstGeom prst="rect">
            <a:avLst/>
          </a:prstGeom>
          <a:noFill/>
          <a:ln w="38100">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8" name="Rectangle 7"/>
          <p:cNvSpPr/>
          <p:nvPr/>
        </p:nvSpPr>
        <p:spPr>
          <a:xfrm>
            <a:off x="6157766" y="1929442"/>
            <a:ext cx="1026544" cy="698739"/>
          </a:xfrm>
          <a:prstGeom prst="rect">
            <a:avLst/>
          </a:prstGeom>
          <a:noFill/>
          <a:ln w="38100">
            <a:solidFill>
              <a:srgbClr val="0070C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5" name="Can 4"/>
          <p:cNvSpPr/>
          <p:nvPr/>
        </p:nvSpPr>
        <p:spPr>
          <a:xfrm>
            <a:off x="6086693" y="3907766"/>
            <a:ext cx="1116364" cy="495032"/>
          </a:xfrm>
          <a:prstGeom prst="can">
            <a:avLst/>
          </a:prstGeom>
          <a:noFill/>
          <a:ln w="38100">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3165971801"/>
      </p:ext>
    </p:extLst>
  </p:cSld>
  <p:clrMapOvr>
    <a:masterClrMapping/>
  </p:clrMapOvr>
  <p:transition spd="med">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a:t>
            </a:r>
          </a:p>
        </p:txBody>
      </p:sp>
      <p:sp>
        <p:nvSpPr>
          <p:cNvPr id="3" name="Content Placeholder 2"/>
          <p:cNvSpPr>
            <a:spLocks noGrp="1"/>
          </p:cNvSpPr>
          <p:nvPr>
            <p:ph sz="half" idx="1"/>
          </p:nvPr>
        </p:nvSpPr>
        <p:spPr/>
        <p:txBody>
          <a:bodyPr>
            <a:normAutofit/>
          </a:bodyPr>
          <a:lstStyle/>
          <a:p>
            <a:pPr marL="0" indent="0">
              <a:spcBef>
                <a:spcPts val="0"/>
              </a:spcBef>
              <a:spcAft>
                <a:spcPts val="300"/>
              </a:spcAft>
              <a:buNone/>
            </a:pPr>
            <a:r>
              <a:rPr lang="en-US" dirty="0"/>
              <a:t>The DBMS logs every transaction event</a:t>
            </a:r>
          </a:p>
          <a:p>
            <a:pPr lvl="1">
              <a:spcBef>
                <a:spcPts val="0"/>
              </a:spcBef>
              <a:spcAft>
                <a:spcPts val="300"/>
              </a:spcAft>
            </a:pPr>
            <a:r>
              <a:rPr lang="en-US" i="1" dirty="0"/>
              <a:t>Log Sequence Number</a:t>
            </a:r>
            <a:r>
              <a:rPr lang="en-US" dirty="0"/>
              <a:t> (LSN): A unique ID for a log record. </a:t>
            </a:r>
          </a:p>
          <a:p>
            <a:pPr lvl="1">
              <a:spcBef>
                <a:spcPts val="0"/>
              </a:spcBef>
              <a:spcAft>
                <a:spcPts val="300"/>
              </a:spcAft>
            </a:pPr>
            <a:r>
              <a:rPr lang="en-US" i="1" dirty="0" err="1"/>
              <a:t>Prev</a:t>
            </a:r>
            <a:r>
              <a:rPr lang="en-US" i="1" dirty="0"/>
              <a:t> LSN</a:t>
            </a:r>
            <a:r>
              <a:rPr lang="en-US" dirty="0"/>
              <a:t>: A link to their last log record. </a:t>
            </a:r>
          </a:p>
          <a:p>
            <a:pPr lvl="1">
              <a:spcBef>
                <a:spcPts val="0"/>
              </a:spcBef>
              <a:spcAft>
                <a:spcPts val="300"/>
              </a:spcAft>
            </a:pPr>
            <a:r>
              <a:rPr lang="en-US" i="1" dirty="0"/>
              <a:t>Transaction ID number.</a:t>
            </a:r>
            <a:endParaRPr lang="en-US" dirty="0"/>
          </a:p>
          <a:p>
            <a:pPr lvl="1">
              <a:spcBef>
                <a:spcPts val="0"/>
              </a:spcBef>
              <a:spcAft>
                <a:spcPts val="300"/>
              </a:spcAft>
            </a:pPr>
            <a:r>
              <a:rPr lang="en-US" i="1" dirty="0"/>
              <a:t>Type</a:t>
            </a:r>
            <a:r>
              <a:rPr lang="en-US" dirty="0"/>
              <a:t>: Describes the type of database log record.</a:t>
            </a:r>
          </a:p>
          <a:p>
            <a:pPr lvl="2">
              <a:spcBef>
                <a:spcPts val="0"/>
              </a:spcBef>
              <a:spcAft>
                <a:spcPts val="300"/>
              </a:spcAft>
            </a:pPr>
            <a:r>
              <a:rPr lang="en-US" b="1" dirty="0"/>
              <a:t>Update Log Record</a:t>
            </a:r>
          </a:p>
          <a:p>
            <a:pPr lvl="3">
              <a:spcBef>
                <a:spcPts val="0"/>
              </a:spcBef>
              <a:spcAft>
                <a:spcPts val="300"/>
              </a:spcAft>
            </a:pPr>
            <a:r>
              <a:rPr lang="en-US" i="1" dirty="0" err="1"/>
              <a:t>PageID</a:t>
            </a:r>
            <a:r>
              <a:rPr lang="en-US" dirty="0"/>
              <a:t>: A reference to the Page ID of the modified page.</a:t>
            </a:r>
          </a:p>
          <a:p>
            <a:pPr lvl="3">
              <a:spcBef>
                <a:spcPts val="0"/>
              </a:spcBef>
              <a:spcAft>
                <a:spcPts val="300"/>
              </a:spcAft>
            </a:pPr>
            <a:r>
              <a:rPr lang="en-US" i="1" dirty="0"/>
              <a:t>Length and Offset</a:t>
            </a:r>
            <a:r>
              <a:rPr lang="en-US" dirty="0"/>
              <a:t>: Length in bytes and offset of the page are usually included.</a:t>
            </a:r>
          </a:p>
          <a:p>
            <a:pPr lvl="3">
              <a:spcBef>
                <a:spcPts val="0"/>
              </a:spcBef>
              <a:spcAft>
                <a:spcPts val="300"/>
              </a:spcAft>
            </a:pPr>
            <a:r>
              <a:rPr lang="en-US" i="1" dirty="0"/>
              <a:t>Before and After Images </a:t>
            </a:r>
            <a:r>
              <a:rPr lang="en-US" dirty="0"/>
              <a:t>of records.</a:t>
            </a:r>
            <a:endParaRPr lang="en-US" i="1" dirty="0"/>
          </a:p>
          <a:p>
            <a:pPr lvl="2">
              <a:spcBef>
                <a:spcPts val="0"/>
              </a:spcBef>
              <a:spcAft>
                <a:spcPts val="300"/>
              </a:spcAft>
            </a:pPr>
            <a:r>
              <a:rPr lang="en-US" b="1" dirty="0"/>
              <a:t>Compensation Log Record</a:t>
            </a:r>
            <a:r>
              <a:rPr lang="en-US" dirty="0"/>
              <a:t> </a:t>
            </a:r>
          </a:p>
          <a:p>
            <a:pPr lvl="2">
              <a:spcBef>
                <a:spcPts val="0"/>
              </a:spcBef>
              <a:spcAft>
                <a:spcPts val="300"/>
              </a:spcAft>
            </a:pPr>
            <a:r>
              <a:rPr lang="en-US" b="1" dirty="0"/>
              <a:t>Commit Record</a:t>
            </a:r>
            <a:r>
              <a:rPr lang="en-US" dirty="0"/>
              <a:t> </a:t>
            </a:r>
          </a:p>
          <a:p>
            <a:pPr lvl="2">
              <a:spcBef>
                <a:spcPts val="0"/>
              </a:spcBef>
              <a:spcAft>
                <a:spcPts val="300"/>
              </a:spcAft>
            </a:pPr>
            <a:r>
              <a:rPr lang="en-US" b="1" dirty="0"/>
              <a:t>Abort Record</a:t>
            </a:r>
            <a:r>
              <a:rPr lang="en-US" dirty="0"/>
              <a:t> </a:t>
            </a:r>
            <a:r>
              <a:rPr lang="en-US" b="1" dirty="0"/>
              <a:t>Checkpoint Record</a:t>
            </a:r>
            <a:r>
              <a:rPr lang="en-US" dirty="0"/>
              <a:t> </a:t>
            </a:r>
          </a:p>
          <a:p>
            <a:pPr lvl="2">
              <a:spcBef>
                <a:spcPts val="0"/>
              </a:spcBef>
              <a:spcAft>
                <a:spcPts val="300"/>
              </a:spcAft>
            </a:pPr>
            <a:r>
              <a:rPr lang="en-US" b="1" dirty="0"/>
              <a:t>Completion Record</a:t>
            </a:r>
            <a:r>
              <a:rPr lang="en-US" dirty="0"/>
              <a:t> notes that all work has been done for this particular transaction.</a:t>
            </a:r>
          </a:p>
          <a:p>
            <a:pPr>
              <a:spcBef>
                <a:spcPts val="0"/>
              </a:spcBef>
              <a:spcAft>
                <a:spcPts val="300"/>
              </a:spcAft>
            </a:pPr>
            <a:endParaRPr lang="en-US" dirty="0"/>
          </a:p>
        </p:txBody>
      </p:sp>
    </p:spTree>
    <p:extLst>
      <p:ext uri="{BB962C8B-B14F-4D97-AF65-F5344CB8AC3E}">
        <p14:creationId xmlns:p14="http://schemas.microsoft.com/office/powerpoint/2010/main" val="3959918011"/>
      </p:ext>
    </p:extLst>
  </p:cSld>
  <p:clrMapOvr>
    <a:masterClrMapping/>
  </p:clrMapOvr>
  <p:transition spd="med">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Ahead Logging</a:t>
            </a:r>
          </a:p>
        </p:txBody>
      </p:sp>
      <p:sp>
        <p:nvSpPr>
          <p:cNvPr id="59" name="Content Placeholder 58"/>
          <p:cNvSpPr>
            <a:spLocks noGrp="1"/>
          </p:cNvSpPr>
          <p:nvPr>
            <p:ph sz="half" idx="1"/>
          </p:nvPr>
        </p:nvSpPr>
        <p:spPr>
          <a:xfrm>
            <a:off x="4637864" y="514350"/>
            <a:ext cx="4353736" cy="4000894"/>
          </a:xfrm>
        </p:spPr>
        <p:txBody>
          <a:bodyPr>
            <a:normAutofit fontScale="85000" lnSpcReduction="20000"/>
          </a:bodyPr>
          <a:lstStyle/>
          <a:p>
            <a:pPr marL="0" indent="0">
              <a:lnSpc>
                <a:spcPct val="120000"/>
              </a:lnSpc>
              <a:spcBef>
                <a:spcPts val="0"/>
              </a:spcBef>
              <a:spcAft>
                <a:spcPts val="300"/>
              </a:spcAft>
              <a:buNone/>
            </a:pPr>
            <a:r>
              <a:rPr lang="en-US" sz="2000" dirty="0"/>
              <a:t>DBMS (Redo processing)</a:t>
            </a:r>
          </a:p>
          <a:p>
            <a:pPr>
              <a:lnSpc>
                <a:spcPct val="120000"/>
              </a:lnSpc>
              <a:spcBef>
                <a:spcPts val="0"/>
              </a:spcBef>
              <a:spcAft>
                <a:spcPts val="300"/>
              </a:spcAft>
            </a:pPr>
            <a:r>
              <a:rPr lang="en-US" dirty="0"/>
              <a:t>Write log events from all transactions into a single log stream.</a:t>
            </a:r>
          </a:p>
          <a:p>
            <a:pPr>
              <a:lnSpc>
                <a:spcPct val="120000"/>
              </a:lnSpc>
              <a:spcBef>
                <a:spcPts val="0"/>
              </a:spcBef>
              <a:spcAft>
                <a:spcPts val="300"/>
              </a:spcAft>
            </a:pPr>
            <a:r>
              <a:rPr lang="en-US" dirty="0"/>
              <a:t>Multiple events per page</a:t>
            </a:r>
          </a:p>
          <a:p>
            <a:pPr>
              <a:lnSpc>
                <a:spcPct val="120000"/>
              </a:lnSpc>
              <a:spcBef>
                <a:spcPts val="0"/>
              </a:spcBef>
              <a:spcAft>
                <a:spcPts val="300"/>
              </a:spcAft>
            </a:pPr>
            <a:r>
              <a:rPr lang="en-US" dirty="0"/>
              <a:t>Forces (writes) log record on COMMIT/ABORT</a:t>
            </a:r>
          </a:p>
          <a:p>
            <a:pPr lvl="1">
              <a:lnSpc>
                <a:spcPct val="120000"/>
              </a:lnSpc>
              <a:spcBef>
                <a:spcPts val="0"/>
              </a:spcBef>
              <a:spcAft>
                <a:spcPts val="300"/>
              </a:spcAft>
            </a:pPr>
            <a:r>
              <a:rPr lang="en-US" dirty="0"/>
              <a:t>Single block I/O records many updates</a:t>
            </a:r>
          </a:p>
          <a:p>
            <a:pPr lvl="1">
              <a:lnSpc>
                <a:spcPct val="120000"/>
              </a:lnSpc>
              <a:spcBef>
                <a:spcPts val="0"/>
              </a:spcBef>
              <a:spcAft>
                <a:spcPts val="300"/>
              </a:spcAft>
            </a:pPr>
            <a:r>
              <a:rPr lang="en-US" dirty="0"/>
              <a:t>Versus multiple block I/</a:t>
            </a:r>
            <a:r>
              <a:rPr lang="en-US" dirty="0" err="1"/>
              <a:t>Os</a:t>
            </a:r>
            <a:r>
              <a:rPr lang="en-US" dirty="0"/>
              <a:t>, each recording a single change.</a:t>
            </a:r>
          </a:p>
          <a:p>
            <a:pPr lvl="1">
              <a:lnSpc>
                <a:spcPct val="120000"/>
              </a:lnSpc>
              <a:spcBef>
                <a:spcPts val="0"/>
              </a:spcBef>
              <a:spcAft>
                <a:spcPts val="300"/>
              </a:spcAft>
            </a:pPr>
            <a:r>
              <a:rPr lang="en-US" dirty="0"/>
              <a:t>All of a transaction’s updates recorded in one I/O versus many.</a:t>
            </a:r>
          </a:p>
          <a:p>
            <a:pPr>
              <a:lnSpc>
                <a:spcPct val="120000"/>
              </a:lnSpc>
              <a:spcBef>
                <a:spcPts val="0"/>
              </a:spcBef>
              <a:spcAft>
                <a:spcPts val="300"/>
              </a:spcAft>
            </a:pPr>
            <a:r>
              <a:rPr lang="en-US" dirty="0"/>
              <a:t>If there is a failure</a:t>
            </a:r>
          </a:p>
          <a:p>
            <a:pPr lvl="1">
              <a:lnSpc>
                <a:spcPct val="120000"/>
              </a:lnSpc>
              <a:spcBef>
                <a:spcPts val="0"/>
              </a:spcBef>
              <a:spcAft>
                <a:spcPts val="300"/>
              </a:spcAft>
            </a:pPr>
            <a:r>
              <a:rPr lang="en-US" dirty="0"/>
              <a:t>DBMS sequentially reads log.</a:t>
            </a:r>
          </a:p>
          <a:p>
            <a:pPr lvl="1">
              <a:lnSpc>
                <a:spcPct val="120000"/>
              </a:lnSpc>
              <a:spcBef>
                <a:spcPts val="0"/>
              </a:spcBef>
              <a:spcAft>
                <a:spcPts val="300"/>
              </a:spcAft>
            </a:pPr>
            <a:r>
              <a:rPr lang="en-US" dirty="0"/>
              <a:t>Applies changes to modified pages that were not saved to disk.</a:t>
            </a:r>
          </a:p>
          <a:p>
            <a:pPr lvl="1">
              <a:lnSpc>
                <a:spcPct val="120000"/>
              </a:lnSpc>
              <a:spcBef>
                <a:spcPts val="0"/>
              </a:spcBef>
              <a:spcAft>
                <a:spcPts val="300"/>
              </a:spcAft>
            </a:pPr>
            <a:r>
              <a:rPr lang="en-US" dirty="0"/>
              <a:t>Then resumes normal processing.</a:t>
            </a:r>
          </a:p>
        </p:txBody>
      </p:sp>
      <p:sp>
        <p:nvSpPr>
          <p:cNvPr id="14" name="TextBox 13"/>
          <p:cNvSpPr txBox="1"/>
          <p:nvPr/>
        </p:nvSpPr>
        <p:spPr>
          <a:xfrm>
            <a:off x="117994" y="663456"/>
            <a:ext cx="914400" cy="914400"/>
          </a:xfrm>
          <a:prstGeom prst="rect">
            <a:avLst/>
          </a:prstGeom>
          <a:noFill/>
        </p:spPr>
        <p:txBody>
          <a:bodyPr wrap="none" rtlCol="0">
            <a:noAutofit/>
          </a:bodyPr>
          <a:lstStyle/>
          <a:p>
            <a:pPr marL="457200" marR="0" lvl="0" indent="-457200" algn="l" defTabSz="457200" rtl="0" eaLnBrk="1" fontAlgn="base" latinLnBrk="0" hangingPunct="1">
              <a:lnSpc>
                <a:spcPct val="100000"/>
              </a:lnSpc>
              <a:spcBef>
                <a:spcPts val="0"/>
              </a:spcBef>
              <a:spcAft>
                <a:spcPts val="0"/>
              </a:spcAft>
              <a:buClr>
                <a:prstClr val="white"/>
              </a:buClr>
              <a:buSzTx/>
              <a:buFont typeface="+mj-lt"/>
              <a:buAutoNum type="arabicPeriod"/>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Begin</a:t>
            </a:r>
          </a:p>
          <a:p>
            <a:pPr marL="457200" marR="0" lvl="0" indent="-457200" algn="l" defTabSz="457200" rtl="0" eaLnBrk="1" fontAlgn="base" latinLnBrk="0" hangingPunct="1">
              <a:lnSpc>
                <a:spcPct val="100000"/>
              </a:lnSpc>
              <a:spcBef>
                <a:spcPts val="0"/>
              </a:spcBef>
              <a:spcAft>
                <a:spcPts val="0"/>
              </a:spcAft>
              <a:buClr>
                <a:prstClr val="white"/>
              </a:buClr>
              <a:buSzTx/>
              <a:buFont typeface="+mj-lt"/>
              <a:buAutoNum type="arabicPeriod"/>
              <a:tabLst/>
              <a:defRPr/>
            </a:pPr>
            <a:r>
              <a:rPr kumimoji="0" lang="en-US" sz="1200" b="0" i="0" u="none" strike="noStrike" kern="1200" cap="none" spc="0" normalizeH="0" baseline="0" noProof="0" dirty="0">
                <a:ln>
                  <a:noFill/>
                </a:ln>
                <a:solidFill>
                  <a:srgbClr val="FF0000"/>
                </a:solidFill>
                <a:effectLst/>
                <a:uLnTx/>
                <a:uFillTx/>
                <a:latin typeface="Calibri"/>
                <a:ea typeface="ＭＳ Ｐゴシック" charset="-128"/>
                <a:cs typeface="+mn-cs"/>
              </a:rPr>
              <a:t>Update A</a:t>
            </a:r>
          </a:p>
          <a:p>
            <a:pPr marL="457200" marR="0" lvl="0" indent="-457200" algn="l" defTabSz="457200" rtl="0" eaLnBrk="1" fontAlgn="base" latinLnBrk="0" hangingPunct="1">
              <a:lnSpc>
                <a:spcPct val="100000"/>
              </a:lnSpc>
              <a:spcBef>
                <a:spcPts val="0"/>
              </a:spcBef>
              <a:spcAft>
                <a:spcPts val="0"/>
              </a:spcAft>
              <a:buClr>
                <a:prstClr val="white"/>
              </a:buClr>
              <a:buSzTx/>
              <a:buFont typeface="+mj-lt"/>
              <a:buAutoNum type="arabicPeriod"/>
              <a:tabLst/>
              <a:defRPr/>
            </a:pPr>
            <a:r>
              <a:rPr kumimoji="0" lang="en-US" sz="1200" b="0" i="0" u="none" strike="noStrike" kern="1200" cap="none" spc="0" normalizeH="0" baseline="0" noProof="0" dirty="0">
                <a:ln>
                  <a:noFill/>
                </a:ln>
                <a:solidFill>
                  <a:srgbClr val="FF0000"/>
                </a:solidFill>
                <a:effectLst/>
                <a:uLnTx/>
                <a:uFillTx/>
                <a:latin typeface="Calibri"/>
                <a:ea typeface="ＭＳ Ｐゴシック" charset="-128"/>
                <a:cs typeface="+mn-cs"/>
              </a:rPr>
              <a:t>Update B</a:t>
            </a:r>
          </a:p>
          <a:p>
            <a:pPr marL="457200" marR="0" lvl="0" indent="-457200" algn="l" defTabSz="457200" rtl="0" eaLnBrk="1" fontAlgn="base" latinLnBrk="0" hangingPunct="1">
              <a:lnSpc>
                <a:spcPct val="100000"/>
              </a:lnSpc>
              <a:spcBef>
                <a:spcPts val="0"/>
              </a:spcBef>
              <a:spcAft>
                <a:spcPts val="0"/>
              </a:spcAft>
              <a:buClr>
                <a:prstClr val="white"/>
              </a:buClr>
              <a:buSzTx/>
              <a:buFont typeface="+mj-lt"/>
              <a:buAutoNum type="arabicPeriod"/>
              <a:tabLst/>
              <a:defRPr/>
            </a:pPr>
            <a:r>
              <a:rPr kumimoji="0" lang="en-US" sz="1200" b="0" i="0" u="none" strike="noStrike" kern="1200" cap="none" spc="0" normalizeH="0" baseline="0" noProof="0" dirty="0">
                <a:ln>
                  <a:noFill/>
                </a:ln>
                <a:solidFill>
                  <a:srgbClr val="FF0000"/>
                </a:solidFill>
                <a:effectLst/>
                <a:uLnTx/>
                <a:uFillTx/>
                <a:latin typeface="Calibri"/>
                <a:ea typeface="ＭＳ Ｐゴシック" charset="-128"/>
                <a:cs typeface="+mn-cs"/>
              </a:rPr>
              <a:t>Update C</a:t>
            </a:r>
          </a:p>
          <a:p>
            <a:pPr marL="457200" marR="0" lvl="0" indent="-457200" algn="l" defTabSz="457200" rtl="0" eaLnBrk="1" fontAlgn="base" latinLnBrk="0" hangingPunct="1">
              <a:lnSpc>
                <a:spcPct val="100000"/>
              </a:lnSpc>
              <a:spcBef>
                <a:spcPts val="0"/>
              </a:spcBef>
              <a:spcAft>
                <a:spcPts val="0"/>
              </a:spcAft>
              <a:buClr>
                <a:prstClr val="white"/>
              </a:buClr>
              <a:buSzTx/>
              <a:buFont typeface="+mj-lt"/>
              <a:buAutoNum type="arabicPeriod"/>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Commit (REQ)</a:t>
            </a:r>
          </a:p>
          <a:p>
            <a:pPr marL="457200" marR="0" lvl="0" indent="-457200" algn="l" defTabSz="457200" rtl="0" eaLnBrk="1" fontAlgn="base" latinLnBrk="0" hangingPunct="1">
              <a:lnSpc>
                <a:spcPct val="100000"/>
              </a:lnSpc>
              <a:spcBef>
                <a:spcPts val="0"/>
              </a:spcBef>
              <a:spcAft>
                <a:spcPts val="0"/>
              </a:spcAft>
              <a:buClr>
                <a:prstClr val="white"/>
              </a:buClr>
              <a:buSzTx/>
              <a:buFont typeface="+mj-lt"/>
              <a:buAutoNum type="arabicPeriod"/>
              <a:tabLst/>
              <a:defRPr/>
            </a:pPr>
            <a:r>
              <a:rPr kumimoji="0" lang="en-US" sz="1200" b="0" i="0" u="none" strike="noStrike" kern="1200" cap="none" spc="0" normalizeH="0" baseline="0" noProof="0" dirty="0">
                <a:ln>
                  <a:noFill/>
                </a:ln>
                <a:solidFill>
                  <a:srgbClr val="0070C0"/>
                </a:solidFill>
                <a:effectLst/>
                <a:uLnTx/>
                <a:uFillTx/>
                <a:latin typeface="Calibri"/>
                <a:ea typeface="ＭＳ Ｐゴシック" charset="-128"/>
                <a:cs typeface="+mn-cs"/>
              </a:rPr>
              <a:t>Force to disk</a:t>
            </a:r>
          </a:p>
          <a:p>
            <a:pPr marL="457200" marR="0" lvl="0" indent="-457200" algn="l" defTabSz="457200" rtl="0" eaLnBrk="1" fontAlgn="base" latinLnBrk="0" hangingPunct="1">
              <a:lnSpc>
                <a:spcPct val="100000"/>
              </a:lnSpc>
              <a:spcBef>
                <a:spcPts val="0"/>
              </a:spcBef>
              <a:spcAft>
                <a:spcPts val="0"/>
              </a:spcAft>
              <a:buClr>
                <a:prstClr val="white"/>
              </a:buClr>
              <a:buSzTx/>
              <a:buFont typeface="+mj-lt"/>
              <a:buAutoNum type="arabicPeriod"/>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Commit (RSP)</a:t>
            </a:r>
          </a:p>
          <a:p>
            <a:pPr marL="457200" marR="0" lvl="0" indent="-457200" algn="l" defTabSz="457200" rtl="0" eaLnBrk="1" fontAlgn="base" latinLnBrk="0" hangingPunct="1">
              <a:lnSpc>
                <a:spcPct val="100000"/>
              </a:lnSpc>
              <a:spcBef>
                <a:spcPts val="0"/>
              </a:spcBef>
              <a:spcAft>
                <a:spcPts val="0"/>
              </a:spcAft>
              <a:buClr>
                <a:prstClr val="white"/>
              </a:buClr>
              <a:buSzTx/>
              <a:buFontTx/>
              <a:buAutoNum type="arabicParenBoth"/>
              <a:tabLst/>
              <a:defRPr/>
            </a:pPr>
            <a:endParaRPr kumimoji="0" lang="en-US" sz="1200" b="0" i="0" u="none" strike="noStrike" kern="1200" cap="none" spc="0" normalizeH="0" baseline="0" noProof="0" dirty="0" err="1">
              <a:ln>
                <a:noFill/>
              </a:ln>
              <a:solidFill>
                <a:prstClr val="black"/>
              </a:solidFill>
              <a:effectLst/>
              <a:uLnTx/>
              <a:uFillTx/>
              <a:latin typeface="Calibri"/>
              <a:ea typeface="ＭＳ Ｐゴシック" charset="-128"/>
              <a:cs typeface="+mn-cs"/>
            </a:endParaRPr>
          </a:p>
        </p:txBody>
      </p:sp>
      <p:grpSp>
        <p:nvGrpSpPr>
          <p:cNvPr id="4" name="Group 3"/>
          <p:cNvGrpSpPr/>
          <p:nvPr/>
        </p:nvGrpSpPr>
        <p:grpSpPr>
          <a:xfrm>
            <a:off x="233757" y="2262429"/>
            <a:ext cx="3903848" cy="2045867"/>
            <a:chOff x="914400" y="1599268"/>
            <a:chExt cx="5793432" cy="3036130"/>
          </a:xfrm>
        </p:grpSpPr>
        <p:pic>
          <p:nvPicPr>
            <p:cNvPr id="5" name="Picture 4"/>
            <p:cNvPicPr>
              <a:picLocks noChangeAspect="1"/>
            </p:cNvPicPr>
            <p:nvPr/>
          </p:nvPicPr>
          <p:blipFill>
            <a:blip r:embed="rId2"/>
            <a:stretch>
              <a:fillRect/>
            </a:stretch>
          </p:blipFill>
          <p:spPr>
            <a:xfrm>
              <a:off x="914400" y="1599268"/>
              <a:ext cx="5793432" cy="3036130"/>
            </a:xfrm>
            <a:prstGeom prst="rect">
              <a:avLst/>
            </a:prstGeom>
          </p:spPr>
        </p:pic>
        <p:sp>
          <p:nvSpPr>
            <p:cNvPr id="7" name="Rectangle 6"/>
            <p:cNvSpPr/>
            <p:nvPr/>
          </p:nvSpPr>
          <p:spPr>
            <a:xfrm>
              <a:off x="4404476" y="2240629"/>
              <a:ext cx="474651" cy="362968"/>
            </a:xfrm>
            <a:prstGeom prst="rect">
              <a:avLst/>
            </a:prstGeom>
            <a:solidFill>
              <a:srgbClr val="FF0000"/>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8" name="Rectangle 7"/>
            <p:cNvSpPr/>
            <p:nvPr/>
          </p:nvSpPr>
          <p:spPr>
            <a:xfrm>
              <a:off x="3021245" y="3006120"/>
              <a:ext cx="474651" cy="362968"/>
            </a:xfrm>
            <a:prstGeom prst="rect">
              <a:avLst/>
            </a:prstGeom>
            <a:solidFill>
              <a:srgbClr val="FF0000"/>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9" name="Rectangle 8"/>
            <p:cNvSpPr/>
            <p:nvPr/>
          </p:nvSpPr>
          <p:spPr>
            <a:xfrm>
              <a:off x="4870302" y="2592646"/>
              <a:ext cx="474651" cy="404848"/>
            </a:xfrm>
            <a:prstGeom prst="rect">
              <a:avLst/>
            </a:prstGeom>
            <a:solidFill>
              <a:srgbClr val="FF0000"/>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grpSp>
      <p:sp>
        <p:nvSpPr>
          <p:cNvPr id="10" name="Rectangle 9"/>
          <p:cNvSpPr/>
          <p:nvPr/>
        </p:nvSpPr>
        <p:spPr>
          <a:xfrm>
            <a:off x="2323933" y="3453439"/>
            <a:ext cx="569657" cy="232513"/>
          </a:xfrm>
          <a:prstGeom prst="rect">
            <a:avLst/>
          </a:prstGeom>
          <a:solidFill>
            <a:schemeClr val="bg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1" name="Rectangle 10"/>
          <p:cNvSpPr/>
          <p:nvPr/>
        </p:nvSpPr>
        <p:spPr>
          <a:xfrm>
            <a:off x="2727551" y="3691455"/>
            <a:ext cx="1208976" cy="329982"/>
          </a:xfrm>
          <a:prstGeom prst="rect">
            <a:avLst/>
          </a:prstGeom>
          <a:solidFill>
            <a:schemeClr val="bg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cxnSp>
        <p:nvCxnSpPr>
          <p:cNvPr id="13" name="Straight Connector 12"/>
          <p:cNvCxnSpPr/>
          <p:nvPr/>
        </p:nvCxnSpPr>
        <p:spPr>
          <a:xfrm>
            <a:off x="710409" y="3602914"/>
            <a:ext cx="254601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2"/>
          </p:cNvCxnSpPr>
          <p:nvPr/>
        </p:nvCxnSpPr>
        <p:spPr>
          <a:xfrm>
            <a:off x="1813354" y="3455005"/>
            <a:ext cx="315917" cy="2364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2331267" y="2936782"/>
            <a:ext cx="336132" cy="749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2479931" y="3204610"/>
            <a:ext cx="485441" cy="4868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p:nvPr/>
        </p:nvCxnSpPr>
        <p:spPr>
          <a:xfrm rot="16200000" flipH="1">
            <a:off x="624408" y="2015664"/>
            <a:ext cx="1877699" cy="500192"/>
          </a:xfrm>
          <a:prstGeom prst="bentConnector3">
            <a:avLst>
              <a:gd name="adj1" fmla="val 57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rot="16200000" flipH="1">
            <a:off x="1200439" y="1195800"/>
            <a:ext cx="1545142" cy="1470952"/>
          </a:xfrm>
          <a:prstGeom prst="bentConnector3">
            <a:avLst>
              <a:gd name="adj1" fmla="val -28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endCxn id="9" idx="0"/>
          </p:cNvCxnSpPr>
          <p:nvPr/>
        </p:nvCxnSpPr>
        <p:spPr>
          <a:xfrm rot="16200000" flipH="1">
            <a:off x="1211477" y="1083960"/>
            <a:ext cx="1949531" cy="1746162"/>
          </a:xfrm>
          <a:prstGeom prst="bentConnector3">
            <a:avLst>
              <a:gd name="adj1" fmla="val -78"/>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3494057" y="2660734"/>
            <a:ext cx="319839" cy="244582"/>
          </a:xfrm>
          <a:prstGeom prst="rect">
            <a:avLst/>
          </a:prstGeom>
          <a:solidFill>
            <a:srgbClr val="7030A0"/>
          </a:solidFill>
          <a:ln w="19050">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cxnSp>
        <p:nvCxnSpPr>
          <p:cNvPr id="39" name="Straight Arrow Connector 38"/>
          <p:cNvCxnSpPr/>
          <p:nvPr/>
        </p:nvCxnSpPr>
        <p:spPr>
          <a:xfrm>
            <a:off x="3059322" y="982274"/>
            <a:ext cx="584021"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2708487" y="1158705"/>
            <a:ext cx="945489"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1805093" y="1331729"/>
            <a:ext cx="1848883"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3643343" y="583970"/>
            <a:ext cx="0" cy="2076764"/>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3643343" y="1450665"/>
            <a:ext cx="49426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a:off x="3643343" y="1644316"/>
            <a:ext cx="49426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3653976" y="1931276"/>
            <a:ext cx="49426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3643343" y="663456"/>
            <a:ext cx="49426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3643343" y="832392"/>
            <a:ext cx="49426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5" name="Can 54"/>
          <p:cNvSpPr/>
          <p:nvPr/>
        </p:nvSpPr>
        <p:spPr>
          <a:xfrm>
            <a:off x="3708868" y="3679984"/>
            <a:ext cx="703740" cy="312061"/>
          </a:xfrm>
          <a:prstGeom prst="can">
            <a:avLst/>
          </a:prstGeom>
          <a:noFill/>
          <a:ln w="38100">
            <a:solidFill>
              <a:srgbClr val="7030A0"/>
            </a:solidFill>
          </a:ln>
          <a:effectLst/>
        </p:spPr>
        <p:txBody>
          <a:bodyPr wrap="square" lIns="0" tIns="137160" rIns="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Calibri"/>
                <a:ea typeface="ＭＳ Ｐゴシック" charset="-128"/>
                <a:cs typeface="+mn-cs"/>
              </a:rPr>
              <a:t>Log</a:t>
            </a:r>
            <a:endParaRPr kumimoji="0" lang="en-US" sz="1400" b="0" i="0" u="none" strike="noStrike" kern="1200" cap="none" spc="0" normalizeH="0" baseline="0" noProof="0" dirty="0">
              <a:ln>
                <a:noFill/>
              </a:ln>
              <a:solidFill>
                <a:srgbClr val="7030A0"/>
              </a:solidFill>
              <a:effectLst/>
              <a:uLnTx/>
              <a:uFillTx/>
              <a:latin typeface="Calibri"/>
              <a:ea typeface="ＭＳ Ｐゴシック" charset="-128"/>
              <a:cs typeface="+mn-cs"/>
            </a:endParaRPr>
          </a:p>
        </p:txBody>
      </p:sp>
      <p:cxnSp>
        <p:nvCxnSpPr>
          <p:cNvPr id="56" name="Straight Arrow Connector 55"/>
          <p:cNvCxnSpPr/>
          <p:nvPr/>
        </p:nvCxnSpPr>
        <p:spPr>
          <a:xfrm>
            <a:off x="3708868" y="2905316"/>
            <a:ext cx="227659" cy="745276"/>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6771803"/>
      </p:ext>
    </p:extLst>
  </p:cSld>
  <p:clrMapOvr>
    <a:masterClrMapping/>
  </p:clrMapOvr>
  <p:transition spd="med">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Ahead Logging</a:t>
            </a:r>
          </a:p>
        </p:txBody>
      </p:sp>
      <p:sp>
        <p:nvSpPr>
          <p:cNvPr id="59" name="Content Placeholder 58"/>
          <p:cNvSpPr>
            <a:spLocks noGrp="1"/>
          </p:cNvSpPr>
          <p:nvPr>
            <p:ph sz="half" idx="1"/>
          </p:nvPr>
        </p:nvSpPr>
        <p:spPr>
          <a:xfrm>
            <a:off x="4637864" y="590550"/>
            <a:ext cx="4086476" cy="3924693"/>
          </a:xfrm>
        </p:spPr>
        <p:txBody>
          <a:bodyPr>
            <a:normAutofit fontScale="77500" lnSpcReduction="20000"/>
          </a:bodyPr>
          <a:lstStyle/>
          <a:p>
            <a:pPr marL="0" indent="0">
              <a:lnSpc>
                <a:spcPct val="120000"/>
              </a:lnSpc>
              <a:spcBef>
                <a:spcPts val="0"/>
              </a:spcBef>
              <a:spcAft>
                <a:spcPts val="300"/>
              </a:spcAft>
              <a:buNone/>
            </a:pPr>
            <a:r>
              <a:rPr lang="en-US" sz="2000" dirty="0"/>
              <a:t>DBMS (Undo processing)</a:t>
            </a:r>
          </a:p>
          <a:p>
            <a:pPr>
              <a:lnSpc>
                <a:spcPct val="120000"/>
              </a:lnSpc>
              <a:spcBef>
                <a:spcPts val="0"/>
              </a:spcBef>
              <a:spcAft>
                <a:spcPts val="300"/>
              </a:spcAft>
            </a:pPr>
            <a:r>
              <a:rPr lang="en-US" dirty="0"/>
              <a:t>Enable steal policy to improve cache performance by</a:t>
            </a:r>
          </a:p>
          <a:p>
            <a:pPr lvl="1">
              <a:lnSpc>
                <a:spcPct val="120000"/>
              </a:lnSpc>
              <a:spcBef>
                <a:spcPts val="0"/>
              </a:spcBef>
              <a:spcAft>
                <a:spcPts val="300"/>
              </a:spcAft>
            </a:pPr>
            <a:r>
              <a:rPr lang="en-US" dirty="0"/>
              <a:t>Avoiding lots of pinned pages</a:t>
            </a:r>
          </a:p>
          <a:p>
            <a:pPr lvl="1">
              <a:lnSpc>
                <a:spcPct val="120000"/>
              </a:lnSpc>
              <a:spcBef>
                <a:spcPts val="0"/>
              </a:spcBef>
              <a:spcAft>
                <a:spcPts val="300"/>
              </a:spcAft>
            </a:pPr>
            <a:r>
              <a:rPr lang="en-US" dirty="0"/>
              <a:t>Unlikely to be reused soon.</a:t>
            </a:r>
          </a:p>
          <a:p>
            <a:pPr>
              <a:lnSpc>
                <a:spcPct val="120000"/>
              </a:lnSpc>
              <a:spcBef>
                <a:spcPts val="0"/>
              </a:spcBef>
              <a:spcAft>
                <a:spcPts val="300"/>
              </a:spcAft>
            </a:pPr>
            <a:r>
              <a:rPr lang="en-US" dirty="0"/>
              <a:t>Before stealing</a:t>
            </a:r>
          </a:p>
          <a:p>
            <a:pPr lvl="1">
              <a:lnSpc>
                <a:spcPct val="120000"/>
              </a:lnSpc>
              <a:spcBef>
                <a:spcPts val="0"/>
              </a:spcBef>
              <a:spcAft>
                <a:spcPts val="300"/>
              </a:spcAft>
            </a:pPr>
            <a:r>
              <a:rPr lang="en-US" dirty="0"/>
              <a:t>Force log record to disk.</a:t>
            </a:r>
          </a:p>
          <a:p>
            <a:pPr lvl="1">
              <a:lnSpc>
                <a:spcPct val="120000"/>
              </a:lnSpc>
              <a:spcBef>
                <a:spcPts val="0"/>
              </a:spcBef>
              <a:spcAft>
                <a:spcPts val="300"/>
              </a:spcAft>
            </a:pPr>
            <a:r>
              <a:rPr lang="en-US" dirty="0"/>
              <a:t>Update log entry has data record</a:t>
            </a:r>
          </a:p>
          <a:p>
            <a:pPr lvl="2">
              <a:lnSpc>
                <a:spcPct val="120000"/>
              </a:lnSpc>
              <a:spcBef>
                <a:spcPts val="0"/>
              </a:spcBef>
              <a:spcAft>
                <a:spcPts val="300"/>
              </a:spcAft>
            </a:pPr>
            <a:r>
              <a:rPr lang="en-US" dirty="0"/>
              <a:t>Before image</a:t>
            </a:r>
          </a:p>
          <a:p>
            <a:pPr lvl="2">
              <a:lnSpc>
                <a:spcPct val="120000"/>
              </a:lnSpc>
              <a:spcBef>
                <a:spcPts val="0"/>
              </a:spcBef>
              <a:spcAft>
                <a:spcPts val="300"/>
              </a:spcAft>
            </a:pPr>
            <a:r>
              <a:rPr lang="en-US" dirty="0"/>
              <a:t>After image</a:t>
            </a:r>
          </a:p>
          <a:p>
            <a:pPr>
              <a:lnSpc>
                <a:spcPct val="120000"/>
              </a:lnSpc>
              <a:spcBef>
                <a:spcPts val="0"/>
              </a:spcBef>
              <a:spcAft>
                <a:spcPts val="300"/>
              </a:spcAft>
            </a:pPr>
            <a:r>
              <a:rPr lang="en-US" dirty="0"/>
              <a:t>If there is a failure</a:t>
            </a:r>
          </a:p>
          <a:p>
            <a:pPr lvl="1">
              <a:lnSpc>
                <a:spcPct val="120000"/>
              </a:lnSpc>
              <a:spcBef>
                <a:spcPts val="0"/>
              </a:spcBef>
              <a:spcAft>
                <a:spcPts val="300"/>
              </a:spcAft>
            </a:pPr>
            <a:r>
              <a:rPr lang="en-US" dirty="0"/>
              <a:t>DBMS sequentially reads log.</a:t>
            </a:r>
          </a:p>
          <a:p>
            <a:pPr lvl="1">
              <a:lnSpc>
                <a:spcPct val="120000"/>
              </a:lnSpc>
              <a:spcBef>
                <a:spcPts val="0"/>
              </a:spcBef>
              <a:spcAft>
                <a:spcPts val="300"/>
              </a:spcAft>
            </a:pPr>
            <a:r>
              <a:rPr lang="en-US" dirty="0"/>
              <a:t>Undoes changes to</a:t>
            </a:r>
          </a:p>
          <a:p>
            <a:pPr lvl="2">
              <a:lnSpc>
                <a:spcPct val="120000"/>
              </a:lnSpc>
              <a:spcBef>
                <a:spcPts val="0"/>
              </a:spcBef>
              <a:spcAft>
                <a:spcPts val="300"/>
              </a:spcAft>
            </a:pPr>
            <a:r>
              <a:rPr lang="en-US" dirty="0"/>
              <a:t>modified pages, uncommitted pages</a:t>
            </a:r>
          </a:p>
          <a:p>
            <a:pPr lvl="2">
              <a:lnSpc>
                <a:spcPct val="120000"/>
              </a:lnSpc>
              <a:spcBef>
                <a:spcPts val="0"/>
              </a:spcBef>
              <a:spcAft>
                <a:spcPts val="300"/>
              </a:spcAft>
            </a:pPr>
            <a:r>
              <a:rPr lang="en-US" dirty="0"/>
              <a:t>That were saved to disk.</a:t>
            </a:r>
          </a:p>
          <a:p>
            <a:pPr lvl="1">
              <a:lnSpc>
                <a:spcPct val="120000"/>
              </a:lnSpc>
              <a:spcBef>
                <a:spcPts val="0"/>
              </a:spcBef>
              <a:spcAft>
                <a:spcPts val="300"/>
              </a:spcAft>
            </a:pPr>
            <a:r>
              <a:rPr lang="en-US" dirty="0"/>
              <a:t>Then resumes normal processing.</a:t>
            </a:r>
          </a:p>
        </p:txBody>
      </p:sp>
      <p:sp>
        <p:nvSpPr>
          <p:cNvPr id="31" name="Rectangle 6"/>
          <p:cNvSpPr>
            <a:spLocks noChangeArrowheads="1"/>
          </p:cNvSpPr>
          <p:nvPr/>
        </p:nvSpPr>
        <p:spPr bwMode="auto">
          <a:xfrm>
            <a:off x="1215324" y="2868808"/>
            <a:ext cx="2105025" cy="1704975"/>
          </a:xfrm>
          <a:prstGeom prst="rect">
            <a:avLst/>
          </a:prstGeom>
          <a:noFill/>
          <a:ln w="12700">
            <a:solidFill>
              <a:srgbClr val="44444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5400"/>
              </a:solidFill>
              <a:effectLst/>
              <a:uLnTx/>
              <a:uFillTx/>
              <a:latin typeface="Times New Roman" charset="0"/>
              <a:ea typeface="ＭＳ Ｐゴシック" charset="-128"/>
              <a:cs typeface="+mn-cs"/>
            </a:endParaRPr>
          </a:p>
        </p:txBody>
      </p:sp>
      <p:sp>
        <p:nvSpPr>
          <p:cNvPr id="33" name="Rectangle 7"/>
          <p:cNvSpPr>
            <a:spLocks noChangeArrowheads="1"/>
          </p:cNvSpPr>
          <p:nvPr/>
        </p:nvSpPr>
        <p:spPr bwMode="auto">
          <a:xfrm>
            <a:off x="565243" y="3112886"/>
            <a:ext cx="661240" cy="29816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500" b="1" i="0" u="none" strike="noStrike" kern="1200" cap="none" spc="0" normalizeH="0" baseline="0" noProof="0">
                <a:ln>
                  <a:noFill/>
                </a:ln>
                <a:solidFill>
                  <a:srgbClr val="3365FB"/>
                </a:solidFill>
                <a:effectLst/>
                <a:uLnTx/>
                <a:uFillTx/>
                <a:latin typeface="Calibri" charset="0"/>
                <a:ea typeface="ＭＳ Ｐゴシック" charset="-128"/>
                <a:cs typeface="+mn-cs"/>
              </a:rPr>
              <a:t>Force</a:t>
            </a:r>
          </a:p>
        </p:txBody>
      </p:sp>
      <p:sp>
        <p:nvSpPr>
          <p:cNvPr id="34" name="Rectangle 8"/>
          <p:cNvSpPr>
            <a:spLocks noChangeArrowheads="1"/>
          </p:cNvSpPr>
          <p:nvPr/>
        </p:nvSpPr>
        <p:spPr bwMode="auto">
          <a:xfrm>
            <a:off x="279493" y="4084436"/>
            <a:ext cx="970619" cy="29816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500" b="1" i="0" u="none" strike="noStrike" kern="1200" cap="none" spc="0" normalizeH="0" baseline="0" noProof="0">
                <a:ln>
                  <a:noFill/>
                </a:ln>
                <a:solidFill>
                  <a:srgbClr val="3365FB"/>
                </a:solidFill>
                <a:effectLst/>
                <a:uLnTx/>
                <a:uFillTx/>
                <a:latin typeface="Calibri" charset="0"/>
                <a:ea typeface="ＭＳ Ｐゴシック" charset="-128"/>
                <a:cs typeface="+mn-cs"/>
              </a:rPr>
              <a:t>No Force</a:t>
            </a:r>
          </a:p>
        </p:txBody>
      </p:sp>
      <p:sp>
        <p:nvSpPr>
          <p:cNvPr id="36" name="Rectangle 9"/>
          <p:cNvSpPr>
            <a:spLocks noChangeArrowheads="1"/>
          </p:cNvSpPr>
          <p:nvPr/>
        </p:nvSpPr>
        <p:spPr bwMode="auto">
          <a:xfrm>
            <a:off x="1251043" y="2599727"/>
            <a:ext cx="906499" cy="29816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500" b="1" i="0" u="none" strike="noStrike" kern="1200" cap="none" spc="0" normalizeH="0" baseline="0" noProof="0">
                <a:ln>
                  <a:noFill/>
                </a:ln>
                <a:solidFill>
                  <a:srgbClr val="438E00"/>
                </a:solidFill>
                <a:effectLst/>
                <a:uLnTx/>
                <a:uFillTx/>
                <a:latin typeface="Calibri" charset="0"/>
                <a:ea typeface="ＭＳ Ｐゴシック" charset="-128"/>
                <a:cs typeface="+mn-cs"/>
              </a:rPr>
              <a:t>No Steal</a:t>
            </a:r>
          </a:p>
        </p:txBody>
      </p:sp>
      <p:sp>
        <p:nvSpPr>
          <p:cNvPr id="37" name="Rectangle 10"/>
          <p:cNvSpPr>
            <a:spLocks noChangeArrowheads="1"/>
          </p:cNvSpPr>
          <p:nvPr/>
        </p:nvSpPr>
        <p:spPr bwMode="auto">
          <a:xfrm>
            <a:off x="2508343" y="2600918"/>
            <a:ext cx="597120" cy="29816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500" b="1" i="0" u="none" strike="noStrike" kern="1200" cap="none" spc="0" normalizeH="0" baseline="0" noProof="0">
                <a:ln>
                  <a:noFill/>
                </a:ln>
                <a:solidFill>
                  <a:srgbClr val="438E00"/>
                </a:solidFill>
                <a:effectLst/>
                <a:uLnTx/>
                <a:uFillTx/>
                <a:latin typeface="Calibri" charset="0"/>
                <a:ea typeface="ＭＳ Ｐゴシック" charset="-128"/>
                <a:cs typeface="+mn-cs"/>
              </a:rPr>
              <a:t>Steal</a:t>
            </a:r>
          </a:p>
        </p:txBody>
      </p:sp>
      <p:sp>
        <p:nvSpPr>
          <p:cNvPr id="38" name="Line 11"/>
          <p:cNvSpPr>
            <a:spLocks noChangeShapeType="1"/>
          </p:cNvSpPr>
          <p:nvPr/>
        </p:nvSpPr>
        <p:spPr bwMode="auto">
          <a:xfrm>
            <a:off x="1215324" y="3721295"/>
            <a:ext cx="2105025" cy="0"/>
          </a:xfrm>
          <a:prstGeom prst="line">
            <a:avLst/>
          </a:prstGeom>
          <a:noFill/>
          <a:ln w="12700">
            <a:solidFill>
              <a:srgbClr val="44444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5400"/>
              </a:solidFill>
              <a:effectLst/>
              <a:uLnTx/>
              <a:uFillTx/>
              <a:latin typeface="Times New Roman" charset="0"/>
              <a:ea typeface="ＭＳ Ｐゴシック" charset="-128"/>
              <a:cs typeface="+mn-cs"/>
            </a:endParaRPr>
          </a:p>
        </p:txBody>
      </p:sp>
      <p:sp>
        <p:nvSpPr>
          <p:cNvPr id="41" name="Line 12"/>
          <p:cNvSpPr>
            <a:spLocks noChangeShapeType="1"/>
          </p:cNvSpPr>
          <p:nvPr/>
        </p:nvSpPr>
        <p:spPr bwMode="auto">
          <a:xfrm>
            <a:off x="2296412" y="2868808"/>
            <a:ext cx="0" cy="1704975"/>
          </a:xfrm>
          <a:prstGeom prst="line">
            <a:avLst/>
          </a:prstGeom>
          <a:noFill/>
          <a:ln w="12700">
            <a:solidFill>
              <a:srgbClr val="44444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5400"/>
              </a:solidFill>
              <a:effectLst/>
              <a:uLnTx/>
              <a:uFillTx/>
              <a:latin typeface="Times New Roman" charset="0"/>
              <a:ea typeface="ＭＳ Ｐゴシック" charset="-128"/>
              <a:cs typeface="+mn-cs"/>
            </a:endParaRPr>
          </a:p>
        </p:txBody>
      </p:sp>
      <p:sp>
        <p:nvSpPr>
          <p:cNvPr id="43" name="Rectangle 13"/>
          <p:cNvSpPr>
            <a:spLocks noChangeArrowheads="1"/>
          </p:cNvSpPr>
          <p:nvPr/>
        </p:nvSpPr>
        <p:spPr bwMode="auto">
          <a:xfrm>
            <a:off x="1366534" y="3134318"/>
            <a:ext cx="804035" cy="34432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FC0128"/>
                </a:solidFill>
                <a:effectLst/>
                <a:uLnTx/>
                <a:uFillTx/>
                <a:latin typeface="Calibri" charset="0"/>
                <a:ea typeface="ＭＳ Ｐゴシック" charset="-128"/>
                <a:cs typeface="+mn-cs"/>
              </a:rPr>
              <a:t>Trivial</a:t>
            </a:r>
          </a:p>
        </p:txBody>
      </p:sp>
      <p:sp>
        <p:nvSpPr>
          <p:cNvPr id="44" name="Rectangle 14"/>
          <p:cNvSpPr>
            <a:spLocks noChangeArrowheads="1"/>
          </p:cNvSpPr>
          <p:nvPr/>
        </p:nvSpPr>
        <p:spPr bwMode="auto">
          <a:xfrm>
            <a:off x="2302365" y="3726058"/>
            <a:ext cx="1019175" cy="847725"/>
          </a:xfrm>
          <a:prstGeom prst="rect">
            <a:avLst/>
          </a:prstGeom>
          <a:solidFill>
            <a:srgbClr val="00B050"/>
          </a:solidFill>
          <a:ln w="12700">
            <a:solidFill>
              <a:srgbClr val="444444"/>
            </a:solidFill>
            <a:miter lim="800000"/>
            <a:headEnd/>
            <a:tailEnd/>
          </a:ln>
          <a:effectLst/>
        </p:spPr>
        <p:txBody>
          <a:bodyPr wrap="none"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5400"/>
              </a:solidFill>
              <a:effectLst/>
              <a:uLnTx/>
              <a:uFillTx/>
              <a:latin typeface="Times New Roman" charset="0"/>
              <a:ea typeface="ＭＳ Ｐゴシック" charset="-128"/>
              <a:cs typeface="+mn-cs"/>
            </a:endParaRPr>
          </a:p>
        </p:txBody>
      </p:sp>
      <p:sp>
        <p:nvSpPr>
          <p:cNvPr id="46" name="Rectangle 15"/>
          <p:cNvSpPr>
            <a:spLocks noChangeArrowheads="1"/>
          </p:cNvSpPr>
          <p:nvPr/>
        </p:nvSpPr>
        <p:spPr bwMode="auto">
          <a:xfrm>
            <a:off x="2336893" y="3991568"/>
            <a:ext cx="983443" cy="34432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Calibri" charset="0"/>
                <a:ea typeface="ＭＳ Ｐゴシック" charset="-128"/>
                <a:cs typeface="+mn-cs"/>
              </a:rPr>
              <a:t>Desired</a:t>
            </a:r>
          </a:p>
        </p:txBody>
      </p:sp>
      <p:sp>
        <p:nvSpPr>
          <p:cNvPr id="47" name="Content Placeholder 4"/>
          <p:cNvSpPr txBox="1">
            <a:spLocks/>
          </p:cNvSpPr>
          <p:nvPr/>
        </p:nvSpPr>
        <p:spPr bwMode="auto">
          <a:xfrm>
            <a:off x="206256" y="666893"/>
            <a:ext cx="4228240" cy="1891665"/>
          </a:xfrm>
          <a:prstGeom prst="rect">
            <a:avLst/>
          </a:prstGeom>
          <a:noFill/>
          <a:ln w="9525">
            <a:noFill/>
            <a:miter lim="800000"/>
            <a:headEnd/>
            <a:tailEnd/>
          </a:ln>
        </p:spPr>
        <p:txBody>
          <a:bodyPr vert="horz" wrap="square" lIns="0" tIns="0" rIns="0" bIns="0" numCol="1" anchor="t" anchorCtr="0" compatLnSpc="1">
            <a:prstTxWarp prst="textNoShape">
              <a:avLst/>
            </a:prstTxWarp>
            <a:normAutofit fontScale="77500" lnSpcReduction="20000"/>
          </a:bodyPr>
          <a:lstStyle>
            <a:lvl1pPr marL="228600" indent="-228600" algn="l" rtl="0" eaLnBrk="1" fontAlgn="base" hangingPunct="1">
              <a:lnSpc>
                <a:spcPct val="100000"/>
              </a:lnSpc>
              <a:spcBef>
                <a:spcPts val="1200"/>
              </a:spcBef>
              <a:spcAft>
                <a:spcPts val="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300"/>
              </a:spcBef>
              <a:spcAft>
                <a:spcPts val="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300"/>
              </a:spcBef>
              <a:spcAft>
                <a:spcPts val="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300"/>
              </a:spcBef>
              <a:spcAft>
                <a:spcPts val="0"/>
              </a:spcAft>
              <a:buClr>
                <a:schemeClr val="accent1"/>
              </a:buClr>
              <a:buFont typeface="Museo For Dell 300" pitchFamily="50" charset="0"/>
              <a:buChar char="–"/>
              <a:defRPr sz="1200" baseline="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300"/>
              </a:spcBef>
              <a:spcAft>
                <a:spcPts val="0"/>
              </a:spcAft>
              <a:buClr>
                <a:schemeClr val="accent1"/>
              </a:buClr>
              <a:buFont typeface="Museo For Dell 300" pitchFamily="50" charset="0"/>
              <a:buNone/>
              <a:defRPr sz="1100">
                <a:solidFill>
                  <a:schemeClr val="tx1"/>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228600" marR="0" lvl="0" indent="-228600" algn="l" defTabSz="457200" rtl="0" eaLnBrk="1" fontAlgn="base" latinLnBrk="0" hangingPunct="1">
              <a:lnSpc>
                <a:spcPct val="120000"/>
              </a:lnSpc>
              <a:spcBef>
                <a:spcPts val="0"/>
              </a:spcBef>
              <a:spcAft>
                <a:spcPts val="0"/>
              </a:spcAft>
              <a:buClr>
                <a:srgbClr val="4F81BD"/>
              </a:buClr>
              <a:buSzTx/>
              <a:buFont typeface="Arial" pitchFamily="34" charset="0"/>
              <a:buChar char="•"/>
              <a:tabLst/>
              <a:defRPr/>
            </a:pPr>
            <a:r>
              <a:rPr kumimoji="0" lang="en-US" altLang="en-US" sz="1800" b="0" i="0" u="none" strike="noStrike" kern="0" cap="none" spc="0" normalizeH="0" baseline="0" noProof="0" dirty="0">
                <a:ln>
                  <a:noFill/>
                </a:ln>
                <a:solidFill>
                  <a:srgbClr val="444444"/>
                </a:solidFill>
                <a:effectLst/>
                <a:uLnTx/>
                <a:uFillTx/>
                <a:latin typeface="Century Schoolbook" charset="0"/>
              </a:rPr>
              <a:t>Force </a:t>
            </a:r>
            <a:r>
              <a:rPr kumimoji="0" lang="en-US" altLang="en-US" sz="1800" b="0" i="0" u="none" strike="noStrike" kern="0" cap="none" spc="0" normalizeH="0" baseline="0" noProof="0" dirty="0">
                <a:ln>
                  <a:noFill/>
                </a:ln>
                <a:solidFill>
                  <a:prstClr val="black"/>
                </a:solidFill>
                <a:effectLst/>
                <a:uLnTx/>
                <a:uFillTx/>
                <a:latin typeface="Century Schoolbook" charset="0"/>
              </a:rPr>
              <a:t>every write to disk?</a:t>
            </a:r>
          </a:p>
          <a:p>
            <a:pPr marL="574675" marR="0" lvl="1" indent="-223838" algn="l" defTabSz="457200" rtl="0" eaLnBrk="1" fontAlgn="base" latinLnBrk="0" hangingPunct="1">
              <a:lnSpc>
                <a:spcPct val="120000"/>
              </a:lnSpc>
              <a:spcBef>
                <a:spcPts val="0"/>
              </a:spcBef>
              <a:spcAft>
                <a:spcPts val="0"/>
              </a:spcAft>
              <a:buClr>
                <a:srgbClr val="4F81BD"/>
              </a:buClr>
              <a:buSzTx/>
              <a:buFont typeface="Museo Sans For Dell" pitchFamily="2" charset="0"/>
              <a:buChar char="–"/>
              <a:tabLst/>
              <a:defRPr/>
            </a:pPr>
            <a:r>
              <a:rPr kumimoji="0" lang="en-US" altLang="en-US" sz="1600" b="0" i="0" u="none" strike="noStrike" kern="0" cap="none" spc="0" normalizeH="0" baseline="0" noProof="0" dirty="0">
                <a:ln>
                  <a:noFill/>
                </a:ln>
                <a:solidFill>
                  <a:prstClr val="black"/>
                </a:solidFill>
                <a:effectLst/>
                <a:uLnTx/>
                <a:uFillTx/>
                <a:latin typeface="Century Schoolbook" charset="0"/>
              </a:rPr>
              <a:t>Poor response time.</a:t>
            </a:r>
          </a:p>
          <a:p>
            <a:pPr marL="574675" marR="0" lvl="1" indent="-223838" algn="l" defTabSz="457200" rtl="0" eaLnBrk="1" fontAlgn="base" latinLnBrk="0" hangingPunct="1">
              <a:lnSpc>
                <a:spcPct val="120000"/>
              </a:lnSpc>
              <a:spcBef>
                <a:spcPts val="0"/>
              </a:spcBef>
              <a:spcAft>
                <a:spcPts val="0"/>
              </a:spcAft>
              <a:buClr>
                <a:srgbClr val="4F81BD"/>
              </a:buClr>
              <a:buSzTx/>
              <a:buFont typeface="Museo Sans For Dell" pitchFamily="2" charset="0"/>
              <a:buChar char="–"/>
              <a:tabLst/>
              <a:defRPr/>
            </a:pPr>
            <a:r>
              <a:rPr kumimoji="0" lang="en-US" altLang="en-US" sz="1600" b="0" i="0" u="none" strike="noStrike" kern="0" cap="none" spc="0" normalizeH="0" baseline="0" noProof="0" dirty="0">
                <a:ln>
                  <a:noFill/>
                </a:ln>
                <a:solidFill>
                  <a:prstClr val="black"/>
                </a:solidFill>
                <a:effectLst/>
                <a:uLnTx/>
                <a:uFillTx/>
                <a:latin typeface="Century Schoolbook" charset="0"/>
              </a:rPr>
              <a:t>But provides durability.</a:t>
            </a:r>
            <a:br>
              <a:rPr kumimoji="0" lang="en-US" altLang="en-US" sz="1600" b="0" i="0" u="none" strike="noStrike" kern="0" cap="none" spc="0" normalizeH="0" baseline="0" noProof="0" dirty="0">
                <a:ln>
                  <a:noFill/>
                </a:ln>
                <a:solidFill>
                  <a:prstClr val="black"/>
                </a:solidFill>
                <a:effectLst/>
                <a:uLnTx/>
                <a:uFillTx/>
                <a:latin typeface="Century Schoolbook" charset="0"/>
              </a:rPr>
            </a:br>
            <a:endParaRPr kumimoji="0" lang="en-US" altLang="en-US" sz="1600" b="0" i="0" u="none" strike="noStrike" kern="0" cap="none" spc="0" normalizeH="0" baseline="0" noProof="0" dirty="0">
              <a:ln>
                <a:noFill/>
              </a:ln>
              <a:solidFill>
                <a:prstClr val="black"/>
              </a:solidFill>
              <a:effectLst/>
              <a:uLnTx/>
              <a:uFillTx/>
              <a:latin typeface="Century Schoolbook" charset="0"/>
            </a:endParaRPr>
          </a:p>
          <a:p>
            <a:pPr marL="228600" marR="0" lvl="0" indent="-228600" algn="l" defTabSz="457200" rtl="0" eaLnBrk="1" fontAlgn="base" latinLnBrk="0" hangingPunct="1">
              <a:lnSpc>
                <a:spcPct val="120000"/>
              </a:lnSpc>
              <a:spcBef>
                <a:spcPts val="0"/>
              </a:spcBef>
              <a:spcAft>
                <a:spcPts val="0"/>
              </a:spcAft>
              <a:buClr>
                <a:srgbClr val="4F81BD"/>
              </a:buClr>
              <a:buSzTx/>
              <a:buFont typeface="Arial" pitchFamily="34" charset="0"/>
              <a:buChar char="•"/>
              <a:tabLst/>
              <a:defRPr/>
            </a:pPr>
            <a:r>
              <a:rPr kumimoji="0" lang="en-US" altLang="en-US" sz="1800" b="0" i="0" u="none" strike="noStrike" kern="0" cap="none" spc="0" normalizeH="0" baseline="0" noProof="0" dirty="0">
                <a:ln>
                  <a:noFill/>
                </a:ln>
                <a:solidFill>
                  <a:srgbClr val="444444"/>
                </a:solidFill>
                <a:effectLst/>
                <a:uLnTx/>
                <a:uFillTx/>
                <a:latin typeface="Century Schoolbook" charset="0"/>
              </a:rPr>
              <a:t>Steal </a:t>
            </a:r>
            <a:r>
              <a:rPr kumimoji="0" lang="en-US" altLang="en-US" sz="1800" b="0" i="0" u="none" strike="noStrike" kern="0" cap="none" spc="0" normalizeH="0" baseline="0" noProof="0" dirty="0">
                <a:ln>
                  <a:noFill/>
                </a:ln>
                <a:solidFill>
                  <a:prstClr val="black"/>
                </a:solidFill>
                <a:effectLst/>
                <a:uLnTx/>
                <a:uFillTx/>
                <a:latin typeface="Century Schoolbook" charset="0"/>
              </a:rPr>
              <a:t>buffer-pool frames from</a:t>
            </a:r>
            <a:br>
              <a:rPr kumimoji="0" lang="en-US" altLang="en-US" sz="1800" b="0" i="0" u="none" strike="noStrike" kern="0" cap="none" spc="0" normalizeH="0" baseline="0" noProof="0" dirty="0">
                <a:ln>
                  <a:noFill/>
                </a:ln>
                <a:solidFill>
                  <a:prstClr val="black"/>
                </a:solidFill>
                <a:effectLst/>
                <a:uLnTx/>
                <a:uFillTx/>
                <a:latin typeface="Century Schoolbook" charset="0"/>
              </a:rPr>
            </a:br>
            <a:r>
              <a:rPr kumimoji="0" lang="en-US" altLang="en-US" sz="1800" b="0" i="0" u="none" strike="noStrike" kern="0" cap="none" spc="0" normalizeH="0" baseline="0" noProof="0" dirty="0">
                <a:ln>
                  <a:noFill/>
                </a:ln>
                <a:solidFill>
                  <a:prstClr val="black"/>
                </a:solidFill>
                <a:effectLst/>
                <a:uLnTx/>
                <a:uFillTx/>
                <a:latin typeface="Century Schoolbook" charset="0"/>
              </a:rPr>
              <a:t>uncommitted transactions?</a:t>
            </a:r>
          </a:p>
          <a:p>
            <a:pPr marL="574675" marR="0" lvl="1" indent="-223838" algn="l" defTabSz="457200" rtl="0" eaLnBrk="1" fontAlgn="base" latinLnBrk="0" hangingPunct="1">
              <a:lnSpc>
                <a:spcPct val="120000"/>
              </a:lnSpc>
              <a:spcBef>
                <a:spcPts val="0"/>
              </a:spcBef>
              <a:spcAft>
                <a:spcPts val="0"/>
              </a:spcAft>
              <a:buClr>
                <a:srgbClr val="4F81BD"/>
              </a:buClr>
              <a:buSzTx/>
              <a:buFont typeface="Museo Sans For Dell" pitchFamily="2" charset="0"/>
              <a:buChar char="–"/>
              <a:tabLst/>
              <a:defRPr/>
            </a:pPr>
            <a:r>
              <a:rPr kumimoji="0" lang="en-US" altLang="en-US" sz="1600" b="0" i="0" u="none" strike="noStrike" kern="0" cap="none" spc="0" normalizeH="0" baseline="0" noProof="0" dirty="0">
                <a:ln>
                  <a:noFill/>
                </a:ln>
                <a:solidFill>
                  <a:prstClr val="black"/>
                </a:solidFill>
                <a:effectLst/>
                <a:uLnTx/>
                <a:uFillTx/>
                <a:latin typeface="Century Schoolbook" charset="0"/>
              </a:rPr>
              <a:t>If not, poor performance/caching performance</a:t>
            </a:r>
          </a:p>
          <a:p>
            <a:pPr marL="574675" marR="0" lvl="1" indent="-223838" algn="l" defTabSz="457200" rtl="0" eaLnBrk="1" fontAlgn="base" latinLnBrk="0" hangingPunct="1">
              <a:lnSpc>
                <a:spcPct val="120000"/>
              </a:lnSpc>
              <a:spcBef>
                <a:spcPts val="0"/>
              </a:spcBef>
              <a:spcAft>
                <a:spcPts val="0"/>
              </a:spcAft>
              <a:buClr>
                <a:srgbClr val="4F81BD"/>
              </a:buClr>
              <a:buSzTx/>
              <a:buFont typeface="Museo Sans For Dell" pitchFamily="2" charset="0"/>
              <a:buChar char="–"/>
              <a:tabLst/>
              <a:defRPr/>
            </a:pPr>
            <a:r>
              <a:rPr kumimoji="0" lang="en-US" altLang="en-US" sz="1600" b="0" i="0" u="none" strike="noStrike" kern="0" cap="none" spc="0" normalizeH="0" baseline="0" noProof="0" dirty="0">
                <a:ln>
                  <a:noFill/>
                </a:ln>
                <a:solidFill>
                  <a:prstClr val="black"/>
                </a:solidFill>
                <a:effectLst/>
                <a:uLnTx/>
                <a:uFillTx/>
                <a:latin typeface="Century Schoolbook" charset="0"/>
              </a:rPr>
              <a:t>If yes, how can we ensure atomicity?</a:t>
            </a:r>
            <a:br>
              <a:rPr kumimoji="0" lang="en-US" altLang="en-US" sz="1600" b="0" i="0" u="none" strike="noStrike" kern="0" cap="none" spc="0" normalizeH="0" baseline="0" noProof="0" dirty="0">
                <a:ln>
                  <a:noFill/>
                </a:ln>
                <a:solidFill>
                  <a:prstClr val="black"/>
                </a:solidFill>
                <a:effectLst/>
                <a:uLnTx/>
                <a:uFillTx/>
                <a:latin typeface="Century Schoolbook" charset="0"/>
              </a:rPr>
            </a:br>
            <a:r>
              <a:rPr kumimoji="0" lang="en-US" altLang="en-US" sz="1600" b="0" i="0" u="none" strike="noStrike" kern="0" cap="none" spc="0" normalizeH="0" baseline="0" noProof="0" dirty="0">
                <a:ln>
                  <a:noFill/>
                </a:ln>
                <a:solidFill>
                  <a:prstClr val="black"/>
                </a:solidFill>
                <a:effectLst/>
                <a:uLnTx/>
                <a:uFillTx/>
                <a:latin typeface="Century Schoolbook" charset="0"/>
              </a:rPr>
              <a:t>Uncommitted updates on disk</a:t>
            </a:r>
          </a:p>
        </p:txBody>
      </p:sp>
    </p:spTree>
    <p:extLst>
      <p:ext uri="{BB962C8B-B14F-4D97-AF65-F5344CB8AC3E}">
        <p14:creationId xmlns:p14="http://schemas.microsoft.com/office/powerpoint/2010/main" val="3708732020"/>
      </p:ext>
    </p:extLst>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ARIES Algorithm = </a:t>
            </a:r>
            <a:r>
              <a:rPr lang="en-US" sz="1600" dirty="0"/>
              <a:t>Algorithms for Recovery and Isolation Exploiting Semantics</a:t>
            </a:r>
            <a:br>
              <a:rPr lang="en-US" sz="2000" dirty="0"/>
            </a:br>
            <a:endParaRPr lang="en-US" sz="2000" dirty="0"/>
          </a:p>
        </p:txBody>
      </p:sp>
      <p:sp>
        <p:nvSpPr>
          <p:cNvPr id="3" name="Content Placeholder 2"/>
          <p:cNvSpPr>
            <a:spLocks noGrp="1"/>
          </p:cNvSpPr>
          <p:nvPr>
            <p:ph sz="half" idx="1"/>
          </p:nvPr>
        </p:nvSpPr>
        <p:spPr>
          <a:xfrm>
            <a:off x="228600" y="723703"/>
            <a:ext cx="8495740" cy="3696094"/>
          </a:xfrm>
        </p:spPr>
        <p:txBody>
          <a:bodyPr>
            <a:normAutofit/>
          </a:bodyPr>
          <a:lstStyle/>
          <a:p>
            <a:pPr marL="0" indent="0">
              <a:buNone/>
            </a:pPr>
            <a:r>
              <a:rPr lang="en-US" dirty="0"/>
              <a:t>ARIES recovery involves three passes</a:t>
            </a:r>
          </a:p>
          <a:p>
            <a:pPr marL="342900" indent="-342900">
              <a:buFont typeface="+mj-lt"/>
              <a:buAutoNum type="arabicPeriod"/>
            </a:pPr>
            <a:r>
              <a:rPr lang="en-US" sz="1700" dirty="0"/>
              <a:t>Analysis pass: </a:t>
            </a:r>
          </a:p>
          <a:p>
            <a:pPr lvl="1"/>
            <a:r>
              <a:rPr lang="en-US" sz="1500" dirty="0"/>
              <a:t>Determine which transactions to undo</a:t>
            </a:r>
          </a:p>
          <a:p>
            <a:pPr lvl="1"/>
            <a:r>
              <a:rPr lang="en-US" sz="1500" dirty="0"/>
              <a:t>Determine which pages were dirty (disk version not up to date) at time of </a:t>
            </a:r>
          </a:p>
          <a:p>
            <a:pPr lvl="1"/>
            <a:r>
              <a:rPr lang="en-US" sz="1500" dirty="0" err="1"/>
              <a:t>RedoLSN</a:t>
            </a:r>
            <a:r>
              <a:rPr lang="en-US" sz="1500" dirty="0"/>
              <a:t>: LSN from which redo should start</a:t>
            </a:r>
          </a:p>
          <a:p>
            <a:pPr marL="342900" indent="-342900">
              <a:buFont typeface="+mj-lt"/>
              <a:buAutoNum type="arabicPeriod"/>
            </a:pPr>
            <a:r>
              <a:rPr lang="en-US" sz="1700" dirty="0"/>
              <a:t>Redo pass:</a:t>
            </a:r>
          </a:p>
          <a:p>
            <a:pPr lvl="1"/>
            <a:r>
              <a:rPr lang="en-US" sz="1500" dirty="0"/>
              <a:t>Repeats history, redoing all actions from </a:t>
            </a:r>
            <a:r>
              <a:rPr lang="en-US" sz="1500" dirty="0" err="1"/>
              <a:t>RedoLSN</a:t>
            </a:r>
            <a:br>
              <a:rPr lang="en-US" sz="1500" dirty="0"/>
            </a:br>
            <a:r>
              <a:rPr lang="en-US" sz="1500" dirty="0"/>
              <a:t>(updated committed but not written changes to pages)</a:t>
            </a:r>
          </a:p>
          <a:p>
            <a:pPr lvl="1"/>
            <a:r>
              <a:rPr lang="en-US" sz="1500" dirty="0" err="1"/>
              <a:t>RecLSN</a:t>
            </a:r>
            <a:r>
              <a:rPr lang="en-US" sz="1500" dirty="0"/>
              <a:t> and </a:t>
            </a:r>
            <a:r>
              <a:rPr lang="en-US" sz="1500" dirty="0" err="1"/>
              <a:t>PageLSNs</a:t>
            </a:r>
            <a:r>
              <a:rPr lang="en-US" sz="1500" dirty="0"/>
              <a:t> are used to avoid redoing actions already reflected on page </a:t>
            </a:r>
          </a:p>
          <a:p>
            <a:pPr marL="342900" indent="-342900">
              <a:buFont typeface="+mj-lt"/>
              <a:buAutoNum type="arabicPeriod"/>
            </a:pPr>
            <a:r>
              <a:rPr lang="en-US" sz="1700" dirty="0"/>
              <a:t>Undo pass:</a:t>
            </a:r>
          </a:p>
          <a:p>
            <a:pPr lvl="1"/>
            <a:r>
              <a:rPr lang="en-US" sz="1500" dirty="0"/>
              <a:t>Rolls back all incomplete transactions (with uncommitted pages written to disk).</a:t>
            </a:r>
          </a:p>
          <a:p>
            <a:pPr lvl="1"/>
            <a:r>
              <a:rPr lang="en-US" sz="1500" dirty="0"/>
              <a:t>Transactions whose abort was complete earlier are not undone</a:t>
            </a:r>
          </a:p>
        </p:txBody>
      </p:sp>
    </p:spTree>
    <p:extLst>
      <p:ext uri="{BB962C8B-B14F-4D97-AF65-F5344CB8AC3E}">
        <p14:creationId xmlns:p14="http://schemas.microsoft.com/office/powerpoint/2010/main" val="4290827197"/>
      </p:ext>
    </p:extLst>
  </p:cSld>
  <p:clrMapOvr>
    <a:masterClrMapping/>
  </p:clrMapOvr>
  <p:transition spd="med">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Durability</a:t>
            </a:r>
          </a:p>
        </p:txBody>
      </p:sp>
      <p:sp>
        <p:nvSpPr>
          <p:cNvPr id="3" name="Content Placeholder 2"/>
          <p:cNvSpPr>
            <a:spLocks noGrp="1"/>
          </p:cNvSpPr>
          <p:nvPr>
            <p:ph sz="half" idx="1"/>
          </p:nvPr>
        </p:nvSpPr>
        <p:spPr/>
        <p:txBody>
          <a:bodyPr/>
          <a:lstStyle/>
          <a:p>
            <a:r>
              <a:rPr lang="en-US" dirty="0"/>
              <a:t>Write changes to disk trivially achieves durability.</a:t>
            </a:r>
          </a:p>
          <a:p>
            <a:r>
              <a:rPr lang="en-US" dirty="0"/>
              <a:t>DBMS engine uses write-ahead-logging to</a:t>
            </a:r>
          </a:p>
          <a:p>
            <a:pPr lvl="1"/>
            <a:r>
              <a:rPr lang="en-US" dirty="0"/>
              <a:t>Achieve durability</a:t>
            </a:r>
          </a:p>
          <a:p>
            <a:pPr lvl="1"/>
            <a:r>
              <a:rPr lang="en-US" dirty="0"/>
              <a:t>But with better performance through more efficient caching and I/O.</a:t>
            </a:r>
          </a:p>
          <a:p>
            <a:r>
              <a:rPr lang="en-US" dirty="0"/>
              <a:t>Well, disks fail. How is that durable.</a:t>
            </a:r>
          </a:p>
          <a:p>
            <a:pPr lvl="1"/>
            <a:r>
              <a:rPr lang="en-US" dirty="0"/>
              <a:t>RAID and other solutions.</a:t>
            </a:r>
          </a:p>
          <a:p>
            <a:pPr lvl="1"/>
            <a:r>
              <a:rPr lang="en-US" dirty="0"/>
              <a:t>Disk subsystems, including entire RAID device, fail </a:t>
            </a:r>
            <a:r>
              <a:rPr lang="en-US" dirty="0">
                <a:sym typeface="Wingdings"/>
              </a:rPr>
              <a:t></a:t>
            </a:r>
          </a:p>
          <a:p>
            <a:pPr lvl="2"/>
            <a:r>
              <a:rPr lang="en-US" dirty="0">
                <a:sym typeface="Wingdings"/>
              </a:rPr>
              <a:t>Duplex writes</a:t>
            </a:r>
          </a:p>
          <a:p>
            <a:pPr lvl="2"/>
            <a:r>
              <a:rPr lang="en-US" dirty="0">
                <a:sym typeface="Wingdings"/>
              </a:rPr>
              <a:t>To independent disk subsystems.</a:t>
            </a:r>
          </a:p>
          <a:p>
            <a:r>
              <a:rPr lang="en-US" dirty="0">
                <a:sym typeface="Wingdings"/>
              </a:rPr>
              <a:t>Well, there are earthquakes, floods, etc.</a:t>
            </a:r>
            <a:r>
              <a:rPr lang="en-US" dirty="0"/>
              <a:t> </a:t>
            </a:r>
          </a:p>
        </p:txBody>
      </p:sp>
    </p:spTree>
    <p:extLst>
      <p:ext uri="{BB962C8B-B14F-4D97-AF65-F5344CB8AC3E}">
        <p14:creationId xmlns:p14="http://schemas.microsoft.com/office/powerpoint/2010/main" val="851397887"/>
      </p:ext>
    </p:extLst>
  </p:cSld>
  <p:clrMapOvr>
    <a:masterClrMapping/>
  </p:clrMapOvr>
  <p:transition spd="med">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Availability and Replication</a:t>
            </a:r>
          </a:p>
        </p:txBody>
      </p:sp>
      <p:sp>
        <p:nvSpPr>
          <p:cNvPr id="7" name="Content Placeholder 6"/>
          <p:cNvSpPr>
            <a:spLocks noGrp="1"/>
          </p:cNvSpPr>
          <p:nvPr>
            <p:ph sz="half" idx="1"/>
          </p:nvPr>
        </p:nvSpPr>
        <p:spPr>
          <a:xfrm>
            <a:off x="76200" y="666750"/>
            <a:ext cx="5334000" cy="3848494"/>
          </a:xfrm>
        </p:spPr>
        <p:txBody>
          <a:bodyPr>
            <a:normAutofit fontScale="85000" lnSpcReduction="10000"/>
          </a:bodyPr>
          <a:lstStyle/>
          <a:p>
            <a:pPr>
              <a:lnSpc>
                <a:spcPct val="110000"/>
              </a:lnSpc>
              <a:spcBef>
                <a:spcPts val="0"/>
              </a:spcBef>
              <a:spcAft>
                <a:spcPts val="200"/>
              </a:spcAft>
            </a:pPr>
            <a:r>
              <a:rPr lang="en-US" dirty="0"/>
              <a:t>There are two basic patterns</a:t>
            </a:r>
          </a:p>
          <a:p>
            <a:pPr lvl="1">
              <a:lnSpc>
                <a:spcPct val="110000"/>
              </a:lnSpc>
              <a:spcBef>
                <a:spcPts val="0"/>
              </a:spcBef>
              <a:spcAft>
                <a:spcPts val="200"/>
              </a:spcAft>
            </a:pPr>
            <a:r>
              <a:rPr lang="en-US" dirty="0"/>
              <a:t>Active/Passive</a:t>
            </a:r>
          </a:p>
          <a:p>
            <a:pPr lvl="2">
              <a:lnSpc>
                <a:spcPct val="110000"/>
              </a:lnSpc>
              <a:spcBef>
                <a:spcPts val="0"/>
              </a:spcBef>
              <a:spcAft>
                <a:spcPts val="200"/>
              </a:spcAft>
            </a:pPr>
            <a:r>
              <a:rPr lang="en-US" dirty="0"/>
              <a:t>All requests go to </a:t>
            </a:r>
            <a:r>
              <a:rPr lang="en-US" i="1" dirty="0"/>
              <a:t>master </a:t>
            </a:r>
            <a:r>
              <a:rPr lang="en-US" dirty="0"/>
              <a:t>during normal processing.</a:t>
            </a:r>
          </a:p>
          <a:p>
            <a:pPr lvl="2">
              <a:lnSpc>
                <a:spcPct val="110000"/>
              </a:lnSpc>
              <a:spcBef>
                <a:spcPts val="0"/>
              </a:spcBef>
              <a:spcAft>
                <a:spcPts val="200"/>
              </a:spcAft>
            </a:pPr>
            <a:r>
              <a:rPr lang="en-US" dirty="0"/>
              <a:t>Updates are </a:t>
            </a:r>
            <a:r>
              <a:rPr lang="en-US" dirty="0" err="1"/>
              <a:t>transactionally</a:t>
            </a:r>
            <a:r>
              <a:rPr lang="en-US" dirty="0"/>
              <a:t> queued for processing at passive backup.</a:t>
            </a:r>
          </a:p>
          <a:p>
            <a:pPr lvl="2">
              <a:lnSpc>
                <a:spcPct val="110000"/>
              </a:lnSpc>
              <a:spcBef>
                <a:spcPts val="0"/>
              </a:spcBef>
              <a:spcAft>
                <a:spcPts val="200"/>
              </a:spcAft>
            </a:pPr>
            <a:r>
              <a:rPr lang="en-US" dirty="0"/>
              <a:t>Failure of </a:t>
            </a:r>
            <a:r>
              <a:rPr lang="en-US" i="1" dirty="0"/>
              <a:t>master</a:t>
            </a:r>
          </a:p>
          <a:p>
            <a:pPr lvl="3">
              <a:lnSpc>
                <a:spcPct val="110000"/>
              </a:lnSpc>
              <a:spcBef>
                <a:spcPts val="0"/>
              </a:spcBef>
              <a:spcAft>
                <a:spcPts val="200"/>
              </a:spcAft>
            </a:pPr>
            <a:r>
              <a:rPr lang="en-US" dirty="0"/>
              <a:t>Routes subsequent requests to </a:t>
            </a:r>
            <a:r>
              <a:rPr lang="en-US" i="1" dirty="0"/>
              <a:t>backup.</a:t>
            </a:r>
          </a:p>
          <a:p>
            <a:pPr lvl="3">
              <a:lnSpc>
                <a:spcPct val="110000"/>
              </a:lnSpc>
              <a:spcBef>
                <a:spcPts val="0"/>
              </a:spcBef>
              <a:spcAft>
                <a:spcPts val="200"/>
              </a:spcAft>
            </a:pPr>
            <a:r>
              <a:rPr lang="en-US" dirty="0"/>
              <a:t>Backup must process and commit updates before </a:t>
            </a:r>
            <a:br>
              <a:rPr lang="en-US" dirty="0"/>
            </a:br>
            <a:r>
              <a:rPr lang="en-US" dirty="0"/>
              <a:t>accepting requests.</a:t>
            </a:r>
          </a:p>
          <a:p>
            <a:pPr lvl="1">
              <a:lnSpc>
                <a:spcPct val="110000"/>
              </a:lnSpc>
              <a:spcBef>
                <a:spcPts val="0"/>
              </a:spcBef>
              <a:spcAft>
                <a:spcPts val="200"/>
              </a:spcAft>
            </a:pPr>
            <a:r>
              <a:rPr lang="en-US" dirty="0"/>
              <a:t>Active/Active</a:t>
            </a:r>
          </a:p>
          <a:p>
            <a:pPr lvl="2">
              <a:lnSpc>
                <a:spcPct val="110000"/>
              </a:lnSpc>
              <a:spcBef>
                <a:spcPts val="0"/>
              </a:spcBef>
              <a:spcAft>
                <a:spcPts val="200"/>
              </a:spcAft>
            </a:pPr>
            <a:r>
              <a:rPr lang="en-US" dirty="0"/>
              <a:t>Both environments process requests.</a:t>
            </a:r>
          </a:p>
          <a:p>
            <a:pPr lvl="2">
              <a:lnSpc>
                <a:spcPct val="110000"/>
              </a:lnSpc>
              <a:spcBef>
                <a:spcPts val="0"/>
              </a:spcBef>
              <a:spcAft>
                <a:spcPts val="200"/>
              </a:spcAft>
            </a:pPr>
            <a:r>
              <a:rPr lang="en-US" dirty="0"/>
              <a:t>Some form of distributed transaction commit required to synchronize updates on both copies.</a:t>
            </a:r>
          </a:p>
          <a:p>
            <a:pPr>
              <a:lnSpc>
                <a:spcPct val="110000"/>
              </a:lnSpc>
              <a:spcBef>
                <a:spcPts val="0"/>
              </a:spcBef>
              <a:spcAft>
                <a:spcPts val="200"/>
              </a:spcAft>
            </a:pPr>
            <a:r>
              <a:rPr lang="en-US" dirty="0"/>
              <a:t>Multi-system communication to guarantee consistency is the foundation for tradeoffs in CAP.</a:t>
            </a:r>
          </a:p>
          <a:p>
            <a:pPr lvl="1">
              <a:lnSpc>
                <a:spcPct val="110000"/>
              </a:lnSpc>
              <a:spcBef>
                <a:spcPts val="0"/>
              </a:spcBef>
              <a:spcAft>
                <a:spcPts val="200"/>
              </a:spcAft>
            </a:pPr>
            <a:r>
              <a:rPr lang="en-US" dirty="0"/>
              <a:t>The system can be CAP if and only </a:t>
            </a:r>
            <a:r>
              <a:rPr lang="en-US" dirty="0" err="1"/>
              <a:t>iff</a:t>
            </a:r>
            <a:endParaRPr lang="en-US" dirty="0"/>
          </a:p>
          <a:p>
            <a:pPr lvl="1">
              <a:lnSpc>
                <a:spcPct val="110000"/>
              </a:lnSpc>
              <a:spcBef>
                <a:spcPts val="0"/>
              </a:spcBef>
              <a:spcAft>
                <a:spcPts val="200"/>
              </a:spcAft>
            </a:pPr>
            <a:r>
              <a:rPr lang="en-US" dirty="0"/>
              <a:t>There are never any partitions or system failures</a:t>
            </a:r>
          </a:p>
          <a:p>
            <a:pPr lvl="1">
              <a:lnSpc>
                <a:spcPct val="110000"/>
              </a:lnSpc>
              <a:spcBef>
                <a:spcPts val="0"/>
              </a:spcBef>
              <a:spcAft>
                <a:spcPts val="200"/>
              </a:spcAft>
            </a:pPr>
            <a:r>
              <a:rPr lang="en-US" dirty="0"/>
              <a:t>Which is unrealistic in cloud/Internet systems.</a:t>
            </a:r>
          </a:p>
        </p:txBody>
      </p:sp>
      <p:pic>
        <p:nvPicPr>
          <p:cNvPr id="5" name="Picture 4"/>
          <p:cNvPicPr>
            <a:picLocks noChangeAspect="1"/>
          </p:cNvPicPr>
          <p:nvPr/>
        </p:nvPicPr>
        <p:blipFill>
          <a:blip r:embed="rId2"/>
          <a:stretch>
            <a:fillRect/>
          </a:stretch>
        </p:blipFill>
        <p:spPr>
          <a:xfrm>
            <a:off x="5457822" y="88067"/>
            <a:ext cx="3448050" cy="2215228"/>
          </a:xfrm>
          <a:prstGeom prst="rect">
            <a:avLst/>
          </a:prstGeom>
        </p:spPr>
      </p:pic>
      <p:pic>
        <p:nvPicPr>
          <p:cNvPr id="6" name="Picture 5"/>
          <p:cNvPicPr>
            <a:picLocks noChangeAspect="1"/>
          </p:cNvPicPr>
          <p:nvPr/>
        </p:nvPicPr>
        <p:blipFill>
          <a:blip r:embed="rId3"/>
          <a:stretch>
            <a:fillRect/>
          </a:stretch>
        </p:blipFill>
        <p:spPr>
          <a:xfrm>
            <a:off x="5410200" y="2327654"/>
            <a:ext cx="3448050" cy="2227272"/>
          </a:xfrm>
          <a:prstGeom prst="rect">
            <a:avLst/>
          </a:prstGeom>
        </p:spPr>
      </p:pic>
    </p:spTree>
    <p:extLst>
      <p:ext uri="{BB962C8B-B14F-4D97-AF65-F5344CB8AC3E}">
        <p14:creationId xmlns:p14="http://schemas.microsoft.com/office/powerpoint/2010/main" val="1077196564"/>
      </p:ext>
    </p:extLst>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40984"/>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t>Isolation</a:t>
            </a:r>
            <a:endParaRPr kumimoji="0" lang="en-US" altLang="en-US" sz="1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FC9F4629-7820-648E-D940-77676CDADD60}"/>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38</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W4111-2024F-11-HW3b4b-Normalization-ModuleIV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756608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EDAF2E4-F8FD-4242-A03B-38CADF54800C}"/>
              </a:ext>
            </a:extLst>
          </p:cNvPr>
          <p:cNvSpPr>
            <a:spLocks noGrp="1"/>
          </p:cNvSpPr>
          <p:nvPr>
            <p:ph idx="1"/>
          </p:nvPr>
        </p:nvSpPr>
        <p:spPr/>
        <p:txBody>
          <a:bodyPr/>
          <a:lstStyle/>
          <a:p>
            <a:endParaRPr lang="en-US"/>
          </a:p>
        </p:txBody>
      </p:sp>
      <p:sp>
        <p:nvSpPr>
          <p:cNvPr id="2" name="Title 1"/>
          <p:cNvSpPr>
            <a:spLocks noGrp="1"/>
          </p:cNvSpPr>
          <p:nvPr>
            <p:ph type="title"/>
          </p:nvPr>
        </p:nvSpPr>
        <p:spPr>
          <a:prstGeom prst="rect">
            <a:avLst/>
          </a:prstGeom>
        </p:spPr>
        <p:txBody>
          <a:bodyPr/>
          <a:lstStyle/>
          <a:p>
            <a:r>
              <a:rPr lang="en-US" dirty="0"/>
              <a:t>Isolation</a:t>
            </a:r>
          </a:p>
        </p:txBody>
      </p:sp>
      <p:sp>
        <p:nvSpPr>
          <p:cNvPr id="5" name="Rounded Rectangle 4"/>
          <p:cNvSpPr/>
          <p:nvPr/>
        </p:nvSpPr>
        <p:spPr>
          <a:xfrm>
            <a:off x="4724400" y="2225799"/>
            <a:ext cx="1527795" cy="167525"/>
          </a:xfrm>
          <a:prstGeom prst="roundRect">
            <a:avLst/>
          </a:prstGeom>
          <a:solidFill>
            <a:srgbClr val="7030A0">
              <a:alpha val="34000"/>
            </a:srgbClr>
          </a:solidFill>
          <a:ln>
            <a:solidFill>
              <a:schemeClr val="bg2"/>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100" b="0" i="0" u="none" strike="noStrike" kern="1200" cap="none" spc="0" normalizeH="0" baseline="0" noProof="0">
                <a:ln>
                  <a:noFill/>
                </a:ln>
                <a:solidFill>
                  <a:srgbClr val="444444"/>
                </a:solidFill>
                <a:effectLst/>
                <a:uLnTx/>
                <a:uFillTx/>
                <a:latin typeface="Calibri"/>
                <a:ea typeface="ＭＳ Ｐゴシック" charset="-128"/>
                <a:cs typeface="+mn-cs"/>
              </a:rPr>
              <a:t>Multiple readers</a:t>
            </a:r>
            <a:endParaRPr kumimoji="0" lang="en-US" sz="1100" b="0" i="0" u="none" strike="noStrike" kern="1200" cap="none" spc="0" normalizeH="0" baseline="0" noProof="0" dirty="0">
              <a:ln>
                <a:noFill/>
              </a:ln>
              <a:solidFill>
                <a:srgbClr val="444444"/>
              </a:solidFill>
              <a:effectLst/>
              <a:uLnTx/>
              <a:uFillTx/>
              <a:latin typeface="Calibri"/>
              <a:ea typeface="ＭＳ Ｐゴシック" charset="-128"/>
              <a:cs typeface="+mn-cs"/>
            </a:endParaRPr>
          </a:p>
        </p:txBody>
      </p:sp>
      <p:sp>
        <p:nvSpPr>
          <p:cNvPr id="7" name="Content Placeholder 2"/>
          <p:cNvSpPr txBox="1">
            <a:spLocks/>
          </p:cNvSpPr>
          <p:nvPr/>
        </p:nvSpPr>
        <p:spPr bwMode="auto">
          <a:xfrm>
            <a:off x="76200" y="565953"/>
            <a:ext cx="4876800" cy="3983204"/>
          </a:xfrm>
          <a:prstGeom prst="rect">
            <a:avLst/>
          </a:prstGeom>
          <a:solidFill>
            <a:srgbClr val="FFFFFF"/>
          </a:solidFill>
          <a:ln w="9525">
            <a:noFill/>
            <a:miter lim="800000"/>
            <a:headEnd/>
            <a:tailEnd/>
          </a:ln>
        </p:spPr>
        <p:txBody>
          <a:bodyPr vert="horz" wrap="square" lIns="0" tIns="0" rIns="0" bIns="0" numCol="1" anchor="t" anchorCtr="0" compatLnSpc="1">
            <a:prstTxWarp prst="textNoShape">
              <a:avLst/>
            </a:prstTxWarp>
            <a:normAutofit fontScale="77500" lnSpcReduction="20000"/>
          </a:bodyPr>
          <a:lstStyle>
            <a:lvl1pPr marL="228600" indent="-228600" algn="l" rtl="0" eaLnBrk="1" fontAlgn="base" hangingPunct="1">
              <a:lnSpc>
                <a:spcPct val="100000"/>
              </a:lnSpc>
              <a:spcBef>
                <a:spcPts val="1200"/>
              </a:spcBef>
              <a:spcAft>
                <a:spcPts val="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300"/>
              </a:spcBef>
              <a:spcAft>
                <a:spcPts val="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300"/>
              </a:spcBef>
              <a:spcAft>
                <a:spcPts val="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300"/>
              </a:spcBef>
              <a:spcAft>
                <a:spcPts val="0"/>
              </a:spcAft>
              <a:buClr>
                <a:schemeClr val="accent1"/>
              </a:buClr>
              <a:buFont typeface="Museo For Dell 300" pitchFamily="50" charset="0"/>
              <a:buChar char="–"/>
              <a:defRPr sz="1200" baseline="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300"/>
              </a:spcBef>
              <a:spcAft>
                <a:spcPts val="0"/>
              </a:spcAft>
              <a:buClr>
                <a:schemeClr val="accent1"/>
              </a:buClr>
              <a:buFont typeface="Museo For Dell 300" pitchFamily="50" charset="0"/>
              <a:buNone/>
              <a:defRPr sz="1100">
                <a:solidFill>
                  <a:schemeClr val="tx1"/>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Transfer $50 from</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err="1">
                <a:ln>
                  <a:noFill/>
                </a:ln>
                <a:solidFill>
                  <a:srgbClr val="444444"/>
                </a:solidFill>
                <a:effectLst/>
                <a:uLnTx/>
                <a:uFillTx/>
                <a:latin typeface="Century Schoolbook" charset="0"/>
                <a:ea typeface="Century Schoolbook" charset="0"/>
                <a:cs typeface="Century Schoolbook" charset="0"/>
              </a:rPr>
              <a:t>account_id</a:t>
            </a: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=111 to</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err="1">
                <a:ln>
                  <a:noFill/>
                </a:ln>
                <a:solidFill>
                  <a:srgbClr val="444444"/>
                </a:solidFill>
                <a:effectLst/>
                <a:uLnTx/>
                <a:uFillTx/>
                <a:latin typeface="Century Schoolbook" charset="0"/>
                <a:ea typeface="Century Schoolbook" charset="0"/>
                <a:cs typeface="Century Schoolbook" charset="0"/>
              </a:rPr>
              <a:t>account_id</a:t>
            </a: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=123</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Requires 3 SQL statements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SELECT from 111 to check balance &gt;= $50</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UPDATE </a:t>
            </a:r>
            <a:r>
              <a:rPr kumimoji="0" lang="en-US" sz="1400" b="0" i="0" u="none" strike="noStrike" kern="0" cap="none" spc="0" normalizeH="0" baseline="0" noProof="0" dirty="0" err="1">
                <a:ln>
                  <a:noFill/>
                </a:ln>
                <a:solidFill>
                  <a:srgbClr val="444444"/>
                </a:solidFill>
                <a:effectLst/>
                <a:uLnTx/>
                <a:uFillTx/>
                <a:latin typeface="Century Schoolbook" charset="0"/>
                <a:ea typeface="Century Schoolbook" charset="0"/>
                <a:cs typeface="Century Schoolbook" charset="0"/>
              </a:rPr>
              <a:t>account_id</a:t>
            </a: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=111</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UPDATE </a:t>
            </a:r>
            <a:r>
              <a:rPr kumimoji="0" lang="en-US" sz="1400" b="0" i="0" u="none" strike="noStrike" kern="0" cap="none" spc="0" normalizeH="0" baseline="0" noProof="0" dirty="0" err="1">
                <a:ln>
                  <a:noFill/>
                </a:ln>
                <a:solidFill>
                  <a:srgbClr val="444444"/>
                </a:solidFill>
                <a:effectLst/>
                <a:uLnTx/>
                <a:uFillTx/>
                <a:latin typeface="Century Schoolbook" charset="0"/>
                <a:ea typeface="Century Schoolbook" charset="0"/>
                <a:cs typeface="Century Schoolbook" charset="0"/>
              </a:rPr>
              <a:t>account_id</a:t>
            </a: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=123</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There are some interesting scenarios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7030A0"/>
                </a:solidFill>
                <a:effectLst/>
                <a:uLnTx/>
                <a:uFillTx/>
                <a:latin typeface="Century Schoolbook" charset="0"/>
                <a:ea typeface="Century Schoolbook" charset="0"/>
                <a:cs typeface="Century Schoolbook" charset="0"/>
              </a:rPr>
              <a:t>Two different programs read the balance ($51)</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7030A0"/>
                </a:solidFill>
                <a:effectLst/>
                <a:uLnTx/>
                <a:uFillTx/>
                <a:latin typeface="Century Schoolbook" charset="0"/>
                <a:ea typeface="Century Schoolbook" charset="0"/>
                <a:cs typeface="Century Schoolbook" charset="0"/>
              </a:rPr>
              <a:t>And decide removing $50 is OK.</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DB constraints can prevent the conflict from happening, but </a:t>
            </a:r>
            <a:r>
              <a:rPr kumimoji="0" lang="mr-IN"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a:t>
            </a:r>
            <a:endParaRPr kumimoji="0" lang="en-US"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endParaRP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There are more complex scenarios that constraints do</a:t>
            </a:r>
            <a:b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b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not prevent.</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Not ALL databases support constraints.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The “correct” execution should be that</a:t>
            </a:r>
          </a:p>
          <a:p>
            <a:pPr marL="909638" marR="0" lvl="2" indent="-220663"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3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One transaction responds “insufficient funds”</a:t>
            </a:r>
          </a:p>
          <a:p>
            <a:pPr marL="909638" marR="0" lvl="2" indent="-220663"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3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Before attempting transfer instead of after attempting.</a:t>
            </a:r>
          </a:p>
        </p:txBody>
      </p:sp>
      <p:pic>
        <p:nvPicPr>
          <p:cNvPr id="4" name="Picture 3"/>
          <p:cNvPicPr>
            <a:picLocks noChangeAspect="1"/>
          </p:cNvPicPr>
          <p:nvPr/>
        </p:nvPicPr>
        <p:blipFill>
          <a:blip r:embed="rId2"/>
          <a:stretch>
            <a:fillRect/>
          </a:stretch>
        </p:blipFill>
        <p:spPr>
          <a:xfrm>
            <a:off x="4724400" y="133350"/>
            <a:ext cx="4336482" cy="4519949"/>
          </a:xfrm>
          <a:prstGeom prst="rect">
            <a:avLst/>
          </a:prstGeom>
        </p:spPr>
      </p:pic>
    </p:spTree>
    <p:extLst>
      <p:ext uri="{BB962C8B-B14F-4D97-AF65-F5344CB8AC3E}">
        <p14:creationId xmlns:p14="http://schemas.microsoft.com/office/powerpoint/2010/main" val="3344064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A9BA0-E51F-6038-29A4-D23DF0CE38A3}"/>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9241E6B2-2988-CC10-087B-BA15836004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7B1725EB-A9F0-D967-B652-548D18299D11}"/>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A324E06F-2FF1-885D-540F-69C158E46AE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D275BCC9-7FF9-5D92-8EDD-09B8ABAF31B3}"/>
              </a:ext>
            </a:extLst>
          </p:cNvPr>
          <p:cNvSpPr txBox="1">
            <a:spLocks noChangeArrowheads="1"/>
          </p:cNvSpPr>
          <p:nvPr/>
        </p:nvSpPr>
        <p:spPr bwMode="auto">
          <a:xfrm>
            <a:off x="0" y="173355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Module II Reminder</a:t>
            </a:r>
          </a:p>
        </p:txBody>
      </p:sp>
      <p:sp>
        <p:nvSpPr>
          <p:cNvPr id="8" name="TextBox 9">
            <a:extLst>
              <a:ext uri="{FF2B5EF4-FFF2-40B4-BE49-F238E27FC236}">
                <a16:creationId xmlns:a16="http://schemas.microsoft.com/office/drawing/2014/main" id="{4B2CF3E7-DC7F-2E14-48C7-8AC31A6D7DFE}"/>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W4111-2024F-11-HW3b4b-Normalization-ModuleIV	© Donald F. Ferguson, 2024</a:t>
            </a:r>
            <a:endParaRPr lang="en-US" altLang="en-US" sz="800" i="1" dirty="0">
              <a:solidFill>
                <a:schemeClr val="bg1"/>
              </a:solidFill>
            </a:endParaRPr>
          </a:p>
        </p:txBody>
      </p:sp>
    </p:spTree>
    <p:extLst>
      <p:ext uri="{BB962C8B-B14F-4D97-AF65-F5344CB8AC3E}">
        <p14:creationId xmlns:p14="http://schemas.microsoft.com/office/powerpoint/2010/main" val="11971754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D714EE-10D4-4646-9C85-F87AF7D26E5E}"/>
              </a:ext>
            </a:extLst>
          </p:cNvPr>
          <p:cNvSpPr>
            <a:spLocks noGrp="1"/>
          </p:cNvSpPr>
          <p:nvPr>
            <p:ph idx="1"/>
          </p:nvPr>
        </p:nvSpPr>
        <p:spPr/>
        <p:txBody>
          <a:bodyPr/>
          <a:lstStyle/>
          <a:p>
            <a:endParaRPr lang="en-US"/>
          </a:p>
        </p:txBody>
      </p:sp>
      <p:sp>
        <p:nvSpPr>
          <p:cNvPr id="2" name="Title 1"/>
          <p:cNvSpPr>
            <a:spLocks noGrp="1"/>
          </p:cNvSpPr>
          <p:nvPr>
            <p:ph type="title"/>
          </p:nvPr>
        </p:nvSpPr>
        <p:spPr/>
        <p:txBody>
          <a:bodyPr/>
          <a:lstStyle/>
          <a:p>
            <a:r>
              <a:rPr lang="en-US" dirty="0"/>
              <a:t>Isolation</a:t>
            </a:r>
          </a:p>
        </p:txBody>
      </p:sp>
      <p:pic>
        <p:nvPicPr>
          <p:cNvPr id="4" name="Picture 3"/>
          <p:cNvPicPr>
            <a:picLocks noChangeAspect="1"/>
          </p:cNvPicPr>
          <p:nvPr/>
        </p:nvPicPr>
        <p:blipFill>
          <a:blip r:embed="rId2"/>
          <a:stretch>
            <a:fillRect/>
          </a:stretch>
        </p:blipFill>
        <p:spPr>
          <a:xfrm>
            <a:off x="4724400" y="133350"/>
            <a:ext cx="4336482" cy="4519949"/>
          </a:xfrm>
          <a:prstGeom prst="rect">
            <a:avLst/>
          </a:prstGeom>
        </p:spPr>
      </p:pic>
      <p:sp>
        <p:nvSpPr>
          <p:cNvPr id="5" name="Rounded Rectangle 4"/>
          <p:cNvSpPr/>
          <p:nvPr/>
        </p:nvSpPr>
        <p:spPr>
          <a:xfrm>
            <a:off x="4724400" y="2225799"/>
            <a:ext cx="1527795" cy="167525"/>
          </a:xfrm>
          <a:prstGeom prst="roundRect">
            <a:avLst/>
          </a:prstGeom>
          <a:solidFill>
            <a:srgbClr val="7030A0">
              <a:alpha val="34000"/>
            </a:srgbClr>
          </a:solidFill>
          <a:ln>
            <a:solidFill>
              <a:schemeClr val="bg2"/>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100" b="0" i="0" u="none" strike="noStrike" kern="1200" cap="none" spc="0" normalizeH="0" baseline="0" noProof="0">
                <a:ln>
                  <a:noFill/>
                </a:ln>
                <a:solidFill>
                  <a:srgbClr val="444444"/>
                </a:solidFill>
                <a:effectLst/>
                <a:uLnTx/>
                <a:uFillTx/>
                <a:latin typeface="Calibri"/>
                <a:ea typeface="ＭＳ Ｐゴシック" charset="-128"/>
                <a:cs typeface="+mn-cs"/>
              </a:rPr>
              <a:t>Multiple readers</a:t>
            </a:r>
            <a:endParaRPr kumimoji="0" lang="en-US" sz="1100" b="0" i="0" u="none" strike="noStrike" kern="1200" cap="none" spc="0" normalizeH="0" baseline="0" noProof="0" dirty="0">
              <a:ln>
                <a:noFill/>
              </a:ln>
              <a:solidFill>
                <a:srgbClr val="444444"/>
              </a:solidFill>
              <a:effectLst/>
              <a:uLnTx/>
              <a:uFillTx/>
              <a:latin typeface="Calibri"/>
              <a:ea typeface="ＭＳ Ｐゴシック" charset="-128"/>
              <a:cs typeface="+mn-cs"/>
            </a:endParaRPr>
          </a:p>
        </p:txBody>
      </p:sp>
      <p:sp>
        <p:nvSpPr>
          <p:cNvPr id="7" name="Content Placeholder 2"/>
          <p:cNvSpPr txBox="1">
            <a:spLocks/>
          </p:cNvSpPr>
          <p:nvPr/>
        </p:nvSpPr>
        <p:spPr bwMode="auto">
          <a:xfrm>
            <a:off x="76200" y="565953"/>
            <a:ext cx="4506974" cy="3983204"/>
          </a:xfrm>
          <a:prstGeom prst="rect">
            <a:avLst/>
          </a:prstGeom>
          <a:solidFill>
            <a:srgbClr val="FFFFFF"/>
          </a:solidFill>
          <a:ln w="9525">
            <a:noFill/>
            <a:miter lim="800000"/>
            <a:headEnd/>
            <a:tailEnd/>
          </a:ln>
        </p:spPr>
        <p:txBody>
          <a:bodyPr vert="horz" wrap="square" lIns="0" tIns="0" rIns="0" bIns="0" numCol="1" anchor="t" anchorCtr="0" compatLnSpc="1">
            <a:prstTxWarp prst="textNoShape">
              <a:avLst/>
            </a:prstTxWarp>
            <a:normAutofit fontScale="77500" lnSpcReduction="20000"/>
          </a:bodyPr>
          <a:lstStyle>
            <a:lvl1pPr marL="228600" indent="-228600" algn="l" rtl="0" eaLnBrk="1" fontAlgn="base" hangingPunct="1">
              <a:lnSpc>
                <a:spcPct val="100000"/>
              </a:lnSpc>
              <a:spcBef>
                <a:spcPts val="1200"/>
              </a:spcBef>
              <a:spcAft>
                <a:spcPts val="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300"/>
              </a:spcBef>
              <a:spcAft>
                <a:spcPts val="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300"/>
              </a:spcBef>
              <a:spcAft>
                <a:spcPts val="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300"/>
              </a:spcBef>
              <a:spcAft>
                <a:spcPts val="0"/>
              </a:spcAft>
              <a:buClr>
                <a:schemeClr val="accent1"/>
              </a:buClr>
              <a:buFont typeface="Museo For Dell 300" pitchFamily="50" charset="0"/>
              <a:buChar char="–"/>
              <a:defRPr sz="1200" baseline="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300"/>
              </a:spcBef>
              <a:spcAft>
                <a:spcPts val="0"/>
              </a:spcAft>
              <a:buClr>
                <a:schemeClr val="accent1"/>
              </a:buClr>
              <a:buFont typeface="Museo For Dell 300" pitchFamily="50" charset="0"/>
              <a:buNone/>
              <a:defRPr sz="1100">
                <a:solidFill>
                  <a:schemeClr val="tx1"/>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Transfer $50 from</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account_id=111 to</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account_id=123</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Requires 3 SQL statements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SELECT from 111 to check balance &gt;= $50</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UPDATE account_id=111</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UPDATE account_id=123</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There are some interesting scenarios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7030A0"/>
                </a:solidFill>
                <a:effectLst/>
                <a:uLnTx/>
                <a:uFillTx/>
                <a:latin typeface="Century Schoolbook" charset="0"/>
                <a:ea typeface="Century Schoolbook" charset="0"/>
                <a:cs typeface="Century Schoolbook" charset="0"/>
              </a:rPr>
              <a:t>Two different programs read the balance ($51)</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7030A0"/>
                </a:solidFill>
                <a:effectLst/>
                <a:uLnTx/>
                <a:uFillTx/>
                <a:latin typeface="Century Schoolbook" charset="0"/>
                <a:ea typeface="Century Schoolbook" charset="0"/>
                <a:cs typeface="Century Schoolbook" charset="0"/>
              </a:rPr>
              <a:t>And decide removing $50 is OK.</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DB constraints can prevent the conflict from happening,</a:t>
            </a:r>
            <a:b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b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but </a:t>
            </a:r>
            <a:r>
              <a:rPr kumimoji="0" lang="mr-IN"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a:t>
            </a:r>
            <a:endPar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endParaRP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There are more complex scenarios that constraints do</a:t>
            </a:r>
            <a:b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b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not prevent.</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Not ALL databases support constraints.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The “correct” execution should be that</a:t>
            </a:r>
          </a:p>
          <a:p>
            <a:pPr marL="909638" marR="0" lvl="2" indent="-220663"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3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One transaction responds “insufficient funds”</a:t>
            </a:r>
          </a:p>
          <a:p>
            <a:pPr marL="909638" marR="0" lvl="2" indent="-220663"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3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Before attempting transfer instead of after attempting.</a:t>
            </a:r>
            <a:endParaRPr kumimoji="0" lang="en-US" sz="13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endParaRPr>
          </a:p>
        </p:txBody>
      </p:sp>
      <p:sp>
        <p:nvSpPr>
          <p:cNvPr id="8" name="Rounded Rectangle 7"/>
          <p:cNvSpPr/>
          <p:nvPr/>
        </p:nvSpPr>
        <p:spPr>
          <a:xfrm>
            <a:off x="386318" y="265727"/>
            <a:ext cx="8393712" cy="4310743"/>
          </a:xfrm>
          <a:prstGeom prst="roundRect">
            <a:avLst/>
          </a:prstGeom>
          <a:solidFill>
            <a:srgbClr val="0085C3"/>
          </a:solidFill>
          <a:effectLst/>
        </p:spPr>
        <p:txBody>
          <a:bodyPr wrap="square" lIns="182880" tIns="137160" rIns="137160" bIns="137160" rtlCol="0" anchor="ctr">
            <a:noAutofit/>
          </a:bodyPr>
          <a:lstStyle/>
          <a:p>
            <a:pPr marL="342900" marR="0" lvl="0" indent="-3429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800" b="0" i="0" u="none" strike="noStrike" kern="0" cap="none" spc="0" normalizeH="0" baseline="0" noProof="0" dirty="0">
                <a:ln>
                  <a:noFill/>
                </a:ln>
                <a:solidFill>
                  <a:srgbClr val="FFFFFF"/>
                </a:solidFill>
                <a:effectLst/>
                <a:uLnTx/>
                <a:uFillTx/>
                <a:latin typeface="Museo Sans For Dell"/>
                <a:ea typeface=""/>
                <a:cs typeface="+mn-cs"/>
              </a:rPr>
              <a:t>Consider two </a:t>
            </a:r>
            <a:r>
              <a:rPr kumimoji="0" lang="en-US" sz="1800" b="1" i="0" u="sng" strike="noStrike" kern="0" cap="none" spc="0" normalizeH="0" baseline="0" noProof="0" dirty="0">
                <a:ln>
                  <a:noFill/>
                </a:ln>
                <a:solidFill>
                  <a:srgbClr val="FFFFFF"/>
                </a:solidFill>
                <a:effectLst/>
                <a:uLnTx/>
                <a:uFillTx/>
                <a:latin typeface="Museo Sans For Dell"/>
                <a:ea typeface=""/>
                <a:cs typeface="+mn-cs"/>
              </a:rPr>
              <a:t>simultaneous</a:t>
            </a:r>
            <a:r>
              <a:rPr kumimoji="0" lang="en-US" sz="1800" b="0" i="0" u="none" strike="noStrike" kern="0" cap="none" spc="0" normalizeH="0" baseline="0" noProof="0" dirty="0">
                <a:ln>
                  <a:noFill/>
                </a:ln>
                <a:solidFill>
                  <a:srgbClr val="FFFFFF"/>
                </a:solidFill>
                <a:effectLst/>
                <a:uLnTx/>
                <a:uFillTx/>
                <a:latin typeface="Museo Sans For Dell"/>
                <a:ea typeface=""/>
                <a:cs typeface="+mn-cs"/>
              </a:rPr>
              <a:t> transfer transactions T1 and T2.</a:t>
            </a:r>
          </a:p>
          <a:p>
            <a:pPr marL="342900" marR="0" lvl="0" indent="-3429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800" b="0" i="0" u="none" strike="noStrike" kern="0" cap="none" spc="0" normalizeH="0" baseline="0" noProof="0" dirty="0">
                <a:ln>
                  <a:noFill/>
                </a:ln>
                <a:solidFill>
                  <a:srgbClr val="FFFFFF"/>
                </a:solidFill>
                <a:effectLst/>
                <a:uLnTx/>
                <a:uFillTx/>
                <a:latin typeface="Museo Sans For Dell"/>
                <a:ea typeface=""/>
                <a:cs typeface="+mn-cs"/>
              </a:rPr>
              <a:t>There are two equally </a:t>
            </a:r>
            <a:r>
              <a:rPr kumimoji="0" lang="en-US" sz="1800" b="1" i="1" u="none" strike="noStrike" kern="0" cap="none" spc="0" normalizeH="0" baseline="0" noProof="0" dirty="0">
                <a:ln>
                  <a:noFill/>
                </a:ln>
                <a:solidFill>
                  <a:srgbClr val="FFFF00"/>
                </a:solidFill>
                <a:effectLst/>
                <a:uLnTx/>
                <a:uFillTx/>
                <a:latin typeface="Museo Sans For Dell"/>
                <a:ea typeface=""/>
                <a:cs typeface="+mn-cs"/>
              </a:rPr>
              <a:t>correct</a:t>
            </a:r>
            <a:r>
              <a:rPr kumimoji="0" lang="en-US" sz="1800" b="0" i="0" u="none" strike="noStrike" kern="0" cap="none" spc="0" normalizeH="0" baseline="0" noProof="0" dirty="0">
                <a:ln>
                  <a:noFill/>
                </a:ln>
                <a:solidFill>
                  <a:srgbClr val="FFFF00"/>
                </a:solidFill>
                <a:effectLst/>
                <a:uLnTx/>
                <a:uFillTx/>
                <a:latin typeface="Museo Sans For Dell"/>
                <a:ea typeface=""/>
                <a:cs typeface="+mn-cs"/>
              </a:rPr>
              <a:t> </a:t>
            </a:r>
            <a:r>
              <a:rPr kumimoji="0" lang="en-US" sz="1800" b="0" i="0" u="none" strike="noStrike" kern="0" cap="none" spc="0" normalizeH="0" baseline="0" noProof="0" dirty="0">
                <a:ln>
                  <a:noFill/>
                </a:ln>
                <a:solidFill>
                  <a:srgbClr val="FFFFFF"/>
                </a:solidFill>
                <a:effectLst/>
                <a:uLnTx/>
                <a:uFillTx/>
                <a:latin typeface="Museo Sans For Dell"/>
                <a:ea typeface=""/>
                <a:cs typeface="+mn-cs"/>
              </a:rPr>
              <a:t>executions</a:t>
            </a:r>
          </a:p>
          <a:p>
            <a:pPr marL="914400" marR="0" lvl="1" indent="-457200" algn="l" defTabSz="914400" rtl="0" eaLnBrk="1" fontAlgn="auto" latinLnBrk="0" hangingPunct="1">
              <a:lnSpc>
                <a:spcPct val="90000"/>
              </a:lnSpc>
              <a:spcBef>
                <a:spcPts val="600"/>
              </a:spcBef>
              <a:spcAft>
                <a:spcPts val="0"/>
              </a:spcAft>
              <a:buClrTx/>
              <a:buSzTx/>
              <a:buFont typeface="+mj-lt"/>
              <a:buAutoNum type="arabicPeriod"/>
              <a:tabLst/>
              <a:defRPr/>
            </a:pPr>
            <a:r>
              <a:rPr kumimoji="0" lang="en-US" sz="1600" b="0" i="0" u="none" strike="noStrike" kern="0" cap="none" spc="0" normalizeH="0" baseline="0" noProof="0" dirty="0">
                <a:ln>
                  <a:noFill/>
                </a:ln>
                <a:solidFill>
                  <a:srgbClr val="FFFFFF"/>
                </a:solidFill>
                <a:effectLst/>
                <a:uLnTx/>
                <a:uFillTx/>
                <a:latin typeface="Museo Sans For Dell"/>
                <a:ea typeface=""/>
                <a:cs typeface="+mn-cs"/>
              </a:rPr>
              <a:t>T1 transfers, T2 responds “insufficient funds” and does not attempt transfer</a:t>
            </a:r>
          </a:p>
          <a:p>
            <a:pPr marL="914400" marR="0" lvl="1" indent="-457200" algn="l" defTabSz="914400" rtl="0" eaLnBrk="1" fontAlgn="auto" latinLnBrk="0" hangingPunct="1">
              <a:lnSpc>
                <a:spcPct val="90000"/>
              </a:lnSpc>
              <a:spcBef>
                <a:spcPts val="600"/>
              </a:spcBef>
              <a:spcAft>
                <a:spcPts val="0"/>
              </a:spcAft>
              <a:buClrTx/>
              <a:buSzTx/>
              <a:buFont typeface="+mj-lt"/>
              <a:buAutoNum type="arabicPeriod"/>
              <a:tabLst/>
              <a:defRPr/>
            </a:pPr>
            <a:r>
              <a:rPr kumimoji="0" lang="en-US" sz="1600" b="0" i="0" u="none" strike="noStrike" kern="0" cap="none" spc="0" normalizeH="0" baseline="0" noProof="0" dirty="0">
                <a:ln>
                  <a:noFill/>
                </a:ln>
                <a:solidFill>
                  <a:srgbClr val="FFFFFF"/>
                </a:solidFill>
                <a:effectLst/>
                <a:uLnTx/>
                <a:uFillTx/>
                <a:latin typeface="Museo Sans For Dell"/>
                <a:ea typeface=""/>
                <a:cs typeface="+mn-cs"/>
              </a:rPr>
              <a:t>T2 transfers, T1 responds “insufficient funds” and does not attempt transfer</a:t>
            </a:r>
          </a:p>
          <a:p>
            <a:pPr marL="457200" marR="0" lvl="0"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800" b="0" i="0" u="none" strike="noStrike" kern="0" cap="none" spc="0" normalizeH="0" baseline="0" noProof="0" dirty="0">
                <a:ln>
                  <a:noFill/>
                </a:ln>
                <a:solidFill>
                  <a:srgbClr val="FFFFFF"/>
                </a:solidFill>
                <a:effectLst/>
                <a:uLnTx/>
                <a:uFillTx/>
                <a:latin typeface="Museo Sans For Dell"/>
                <a:ea typeface=""/>
                <a:cs typeface="+mn-cs"/>
              </a:rPr>
              <a:t>Each correct simultaneous execution is equivalent to a serial (sequential) execution schedule</a:t>
            </a:r>
          </a:p>
          <a:p>
            <a:pPr marL="914400" marR="0" lvl="1"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600" b="0" i="0" u="none" strike="noStrike" kern="0" cap="none" spc="0" normalizeH="0" baseline="0" noProof="0" dirty="0">
                <a:ln>
                  <a:noFill/>
                </a:ln>
                <a:solidFill>
                  <a:srgbClr val="FFFFFF"/>
                </a:solidFill>
                <a:effectLst/>
                <a:uLnTx/>
                <a:uFillTx/>
                <a:latin typeface="Museo Sans For Dell"/>
                <a:ea typeface=""/>
                <a:cs typeface="+mn-cs"/>
              </a:rPr>
              <a:t>(1) Execute T1, Execute T2</a:t>
            </a:r>
          </a:p>
          <a:p>
            <a:pPr marL="914400" marR="0" lvl="1"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600" b="0" i="0" u="none" strike="noStrike" kern="0" cap="none" spc="0" normalizeH="0" baseline="0" noProof="0" dirty="0">
                <a:ln>
                  <a:noFill/>
                </a:ln>
                <a:solidFill>
                  <a:srgbClr val="FFFFFF"/>
                </a:solidFill>
                <a:effectLst/>
                <a:uLnTx/>
                <a:uFillTx/>
                <a:latin typeface="Museo Sans For Dell"/>
                <a:ea typeface=""/>
                <a:cs typeface="+mn-cs"/>
              </a:rPr>
              <a:t>(2) Execute T2, Execute T1</a:t>
            </a:r>
          </a:p>
          <a:p>
            <a:pPr marL="457200" marR="0" lvl="0"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800" b="0" i="0" u="none" strike="noStrike" kern="0" cap="none" spc="0" normalizeH="0" baseline="0" noProof="0" dirty="0">
                <a:ln>
                  <a:noFill/>
                </a:ln>
                <a:solidFill>
                  <a:srgbClr val="FFFFFF"/>
                </a:solidFill>
                <a:effectLst/>
                <a:uLnTx/>
                <a:uFillTx/>
                <a:latin typeface="Museo Sans For Dell"/>
                <a:ea typeface=""/>
                <a:cs typeface="+mn-cs"/>
              </a:rPr>
              <a:t>NOTE:</a:t>
            </a:r>
          </a:p>
          <a:p>
            <a:pPr marL="914400" marR="0" lvl="1"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600" b="0" i="0" u="none" strike="noStrike" kern="0" cap="none" spc="0" normalizeH="0" baseline="0" noProof="0" dirty="0">
                <a:ln>
                  <a:noFill/>
                </a:ln>
                <a:solidFill>
                  <a:srgbClr val="FFFFFF"/>
                </a:solidFill>
                <a:effectLst/>
                <a:uLnTx/>
                <a:uFillTx/>
                <a:latin typeface="Museo Sans For Dell"/>
                <a:ea typeface=""/>
                <a:cs typeface="+mn-cs"/>
              </a:rPr>
              <a:t>We are focusing on </a:t>
            </a:r>
            <a:r>
              <a:rPr kumimoji="0" lang="en-US" sz="1600" b="1" i="1" u="sng" strike="noStrike" kern="0" cap="none" spc="0" normalizeH="0" baseline="0" noProof="0" dirty="0">
                <a:ln>
                  <a:noFill/>
                </a:ln>
                <a:solidFill>
                  <a:srgbClr val="FFFFFF"/>
                </a:solidFill>
                <a:effectLst/>
                <a:uLnTx/>
                <a:uFillTx/>
                <a:latin typeface="Museo Sans For Dell"/>
                <a:ea typeface=""/>
                <a:cs typeface="+mn-cs"/>
              </a:rPr>
              <a:t>correctness </a:t>
            </a:r>
            <a:r>
              <a:rPr kumimoji="0" lang="en-US" sz="1600" b="0" i="0" u="none" strike="noStrike" kern="0" cap="none" spc="0" normalizeH="0" baseline="0" noProof="0" dirty="0">
                <a:ln>
                  <a:noFill/>
                </a:ln>
                <a:solidFill>
                  <a:srgbClr val="FFFFFF"/>
                </a:solidFill>
                <a:effectLst/>
                <a:uLnTx/>
                <a:uFillTx/>
                <a:latin typeface="Museo Sans For Dell"/>
                <a:ea typeface=""/>
                <a:cs typeface="+mn-cs"/>
              </a:rPr>
              <a:t>not</a:t>
            </a:r>
          </a:p>
          <a:p>
            <a:pPr marL="914400" marR="0" lvl="1"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600" b="1" i="1" u="sng" strike="noStrike" kern="0" cap="none" spc="0" normalizeH="0" baseline="0" noProof="0" dirty="0">
                <a:ln>
                  <a:noFill/>
                </a:ln>
                <a:solidFill>
                  <a:srgbClr val="FFFFFF"/>
                </a:solidFill>
                <a:effectLst/>
                <a:uLnTx/>
                <a:uFillTx/>
                <a:latin typeface="Museo Sans For Dell"/>
                <a:ea typeface=""/>
                <a:cs typeface="+mn-cs"/>
              </a:rPr>
              <a:t>Fairness:</a:t>
            </a:r>
            <a:r>
              <a:rPr kumimoji="0" lang="en-US" sz="1600" b="0" i="0" u="none" strike="noStrike" kern="0" cap="none" spc="0" normalizeH="0" baseline="0" noProof="0" dirty="0">
                <a:ln>
                  <a:noFill/>
                </a:ln>
                <a:solidFill>
                  <a:srgbClr val="FFFFFF"/>
                </a:solidFill>
                <a:effectLst/>
                <a:uLnTx/>
                <a:uFillTx/>
                <a:latin typeface="Museo Sans For Dell"/>
                <a:ea typeface=""/>
                <a:cs typeface="+mn-cs"/>
              </a:rPr>
              <a:t> </a:t>
            </a:r>
          </a:p>
          <a:p>
            <a:pPr marL="1371600" marR="0" lvl="2"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400" b="0" i="0" u="none" strike="noStrike" kern="0" cap="none" spc="0" normalizeH="0" baseline="0" noProof="0" dirty="0">
                <a:ln>
                  <a:noFill/>
                </a:ln>
                <a:solidFill>
                  <a:srgbClr val="FFFFFF"/>
                </a:solidFill>
                <a:effectLst/>
                <a:uLnTx/>
                <a:uFillTx/>
                <a:latin typeface="Museo Sans For Dell"/>
                <a:ea typeface=""/>
                <a:cs typeface="+mn-cs"/>
              </a:rPr>
              <a:t>We do not care which transaction was actually submitted first.</a:t>
            </a:r>
          </a:p>
          <a:p>
            <a:pPr marL="1371600" marR="0" lvl="2"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400" b="0" i="0" u="none" strike="noStrike" kern="0" cap="none" spc="0" normalizeH="0" baseline="0" noProof="0" dirty="0">
                <a:ln>
                  <a:noFill/>
                </a:ln>
                <a:solidFill>
                  <a:srgbClr val="FFFFFF"/>
                </a:solidFill>
                <a:effectLst/>
                <a:uLnTx/>
                <a:uFillTx/>
                <a:latin typeface="Museo Sans For Dell"/>
                <a:ea typeface=""/>
                <a:cs typeface="+mn-cs"/>
              </a:rPr>
              <a:t>And probably do not know due to networking, etc.</a:t>
            </a:r>
          </a:p>
        </p:txBody>
      </p:sp>
    </p:spTree>
    <p:extLst>
      <p:ext uri="{BB962C8B-B14F-4D97-AF65-F5344CB8AC3E}">
        <p14:creationId xmlns:p14="http://schemas.microsoft.com/office/powerpoint/2010/main" val="25582576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“In </a:t>
            </a:r>
            <a:r>
              <a:rPr lang="en-US" dirty="0">
                <a:hlinkClick r:id="rId2" tooltip="Concurrency control"/>
              </a:rPr>
              <a:t>concurrency control</a:t>
            </a:r>
            <a:r>
              <a:rPr lang="en-US" dirty="0"/>
              <a:t> of </a:t>
            </a:r>
            <a:r>
              <a:rPr lang="en-US" dirty="0">
                <a:hlinkClick r:id="rId3" tooltip="Database"/>
              </a:rPr>
              <a:t>databases</a:t>
            </a:r>
            <a:r>
              <a:rPr lang="en-US" dirty="0"/>
              <a:t>,</a:t>
            </a:r>
            <a:r>
              <a:rPr lang="en-US" baseline="30000" dirty="0">
                <a:hlinkClick r:id="rId4"/>
              </a:rPr>
              <a:t>[1]</a:t>
            </a:r>
            <a:r>
              <a:rPr lang="en-US" baseline="30000" dirty="0">
                <a:hlinkClick r:id="rId5"/>
              </a:rPr>
              <a:t>[2]</a:t>
            </a:r>
            <a:r>
              <a:rPr lang="en-US" dirty="0"/>
              <a:t> </a:t>
            </a:r>
            <a:r>
              <a:rPr lang="en-US" dirty="0">
                <a:hlinkClick r:id="rId6" tooltip="Transaction processing"/>
              </a:rPr>
              <a:t>transaction processing</a:t>
            </a:r>
            <a:r>
              <a:rPr lang="en-US" dirty="0"/>
              <a:t> (transaction management), and various </a:t>
            </a:r>
            <a:r>
              <a:rPr lang="en-US" dirty="0">
                <a:hlinkClick r:id="rId7" tooltip="Database transaction"/>
              </a:rPr>
              <a:t>transactional</a:t>
            </a:r>
            <a:r>
              <a:rPr lang="en-US" dirty="0"/>
              <a:t> applications (e.g., </a:t>
            </a:r>
            <a:r>
              <a:rPr lang="en-US" dirty="0">
                <a:hlinkClick r:id="rId8" tooltip="Transactional memory"/>
              </a:rPr>
              <a:t>transactional memory</a:t>
            </a:r>
            <a:r>
              <a:rPr lang="en-US" baseline="30000" dirty="0">
                <a:hlinkClick r:id="rId9"/>
              </a:rPr>
              <a:t>[3]</a:t>
            </a:r>
            <a:r>
              <a:rPr lang="en-US" dirty="0"/>
              <a:t> and </a:t>
            </a:r>
            <a:r>
              <a:rPr lang="en-US" dirty="0">
                <a:hlinkClick r:id="rId10" tooltip="Software transactional memory"/>
              </a:rPr>
              <a:t>software transactional memory</a:t>
            </a:r>
            <a:r>
              <a:rPr lang="en-US" dirty="0"/>
              <a:t>), both centralized and </a:t>
            </a:r>
            <a:r>
              <a:rPr lang="en-US" dirty="0">
                <a:hlinkClick r:id="rId11" tooltip="Distributed computing"/>
              </a:rPr>
              <a:t>distributed</a:t>
            </a:r>
            <a:r>
              <a:rPr lang="en-US" dirty="0"/>
              <a:t>, a transaction </a:t>
            </a:r>
            <a:r>
              <a:rPr lang="en-US" dirty="0">
                <a:hlinkClick r:id="rId12" tooltip="Schedule (computer science)"/>
              </a:rPr>
              <a:t>schedule</a:t>
            </a:r>
            <a:r>
              <a:rPr lang="en-US" dirty="0"/>
              <a:t> is </a:t>
            </a:r>
            <a:r>
              <a:rPr lang="en-US" b="1" dirty="0"/>
              <a:t>serializable</a:t>
            </a:r>
            <a:r>
              <a:rPr lang="en-US" dirty="0"/>
              <a:t> if its outcome (e.g., the resulting database state) is equal to the outcome of its transactions executed serially, i.e. without overlapping in time. Transactions are normally executed concurrently (they overlap), since this is the most efficient way. </a:t>
            </a:r>
            <a:r>
              <a:rPr lang="en-US" dirty="0" err="1"/>
              <a:t>Serializability</a:t>
            </a:r>
            <a:r>
              <a:rPr lang="en-US" dirty="0"/>
              <a:t> is the major correctness criterion for concurrent transactions' executions. It is considered the highest level of </a:t>
            </a:r>
            <a:r>
              <a:rPr lang="en-US" dirty="0">
                <a:hlinkClick r:id="rId13" tooltip="Isolation (computer science)"/>
              </a:rPr>
              <a:t>isolation</a:t>
            </a:r>
            <a:r>
              <a:rPr lang="en-US" dirty="0"/>
              <a:t> between </a:t>
            </a:r>
            <a:r>
              <a:rPr lang="en-US" dirty="0">
                <a:hlinkClick r:id="rId7" tooltip="Database transaction"/>
              </a:rPr>
              <a:t>transactions</a:t>
            </a:r>
            <a:r>
              <a:rPr lang="en-US" dirty="0"/>
              <a:t>, and plays an essential role in </a:t>
            </a:r>
            <a:r>
              <a:rPr lang="en-US" dirty="0">
                <a:hlinkClick r:id="rId2" tooltip="Concurrency control"/>
              </a:rPr>
              <a:t>concurrency control</a:t>
            </a:r>
            <a:r>
              <a:rPr lang="en-US" dirty="0"/>
              <a:t>. As such it is supported in all general purpose database systems.”</a:t>
            </a:r>
            <a:br>
              <a:rPr lang="en-US" dirty="0"/>
            </a:br>
            <a:r>
              <a:rPr lang="en-US" dirty="0"/>
              <a:t>(https://</a:t>
            </a:r>
            <a:r>
              <a:rPr lang="en-US" dirty="0" err="1"/>
              <a:t>en.wikipedia.org</a:t>
            </a:r>
            <a:r>
              <a:rPr lang="en-US" dirty="0"/>
              <a:t>/wiki/</a:t>
            </a:r>
            <a:r>
              <a:rPr lang="en-US" dirty="0" err="1"/>
              <a:t>Serializability</a:t>
            </a:r>
            <a:r>
              <a:rPr lang="en-US" dirty="0"/>
              <a:t>) </a:t>
            </a:r>
          </a:p>
        </p:txBody>
      </p:sp>
      <p:sp>
        <p:nvSpPr>
          <p:cNvPr id="2" name="Title 1"/>
          <p:cNvSpPr>
            <a:spLocks noGrp="1"/>
          </p:cNvSpPr>
          <p:nvPr>
            <p:ph type="title"/>
          </p:nvPr>
        </p:nvSpPr>
        <p:spPr/>
        <p:txBody>
          <a:bodyPr/>
          <a:lstStyle/>
          <a:p>
            <a:r>
              <a:rPr lang="en-US" dirty="0" err="1"/>
              <a:t>Serializability</a:t>
            </a:r>
            <a:endParaRPr lang="en-US" dirty="0"/>
          </a:p>
        </p:txBody>
      </p:sp>
    </p:spTree>
    <p:extLst>
      <p:ext uri="{BB962C8B-B14F-4D97-AF65-F5344CB8AC3E}">
        <p14:creationId xmlns:p14="http://schemas.microsoft.com/office/powerpoint/2010/main" val="26486784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334674" y="583970"/>
            <a:ext cx="4672728" cy="3818828"/>
          </a:xfrm>
          <a:prstGeom prst="rect">
            <a:avLst/>
          </a:prstGeom>
        </p:spPr>
      </p:pic>
      <p:sp>
        <p:nvSpPr>
          <p:cNvPr id="7" name="Content Placeholder 6"/>
          <p:cNvSpPr>
            <a:spLocks noGrp="1"/>
          </p:cNvSpPr>
          <p:nvPr>
            <p:ph idx="1"/>
          </p:nvPr>
        </p:nvSpPr>
        <p:spPr>
          <a:xfrm>
            <a:off x="152400" y="590550"/>
            <a:ext cx="4648200" cy="4038600"/>
          </a:xfrm>
        </p:spPr>
        <p:txBody>
          <a:bodyPr>
            <a:normAutofit/>
          </a:bodyPr>
          <a:lstStyle/>
          <a:p>
            <a:pPr marL="0" indent="0">
              <a:lnSpc>
                <a:spcPct val="120000"/>
              </a:lnSpc>
              <a:spcBef>
                <a:spcPts val="0"/>
              </a:spcBef>
              <a:spcAft>
                <a:spcPts val="200"/>
              </a:spcAft>
              <a:buNone/>
            </a:pPr>
            <a:r>
              <a:rPr lang="en-US" sz="1800" dirty="0"/>
              <a:t>Implementation Subsystems</a:t>
            </a:r>
          </a:p>
          <a:p>
            <a:pPr>
              <a:lnSpc>
                <a:spcPct val="120000"/>
              </a:lnSpc>
              <a:spcBef>
                <a:spcPts val="0"/>
              </a:spcBef>
              <a:spcAft>
                <a:spcPts val="200"/>
              </a:spcAft>
            </a:pPr>
            <a:r>
              <a:rPr lang="en-US" sz="1200" i="1" dirty="0">
                <a:solidFill>
                  <a:srgbClr val="444444"/>
                </a:solidFill>
              </a:rPr>
              <a:t>Query processor</a:t>
            </a:r>
            <a:r>
              <a:rPr lang="en-US" sz="1200" dirty="0">
                <a:solidFill>
                  <a:srgbClr val="444444"/>
                </a:solidFill>
              </a:rPr>
              <a:t> schedules and executes queries.</a:t>
            </a:r>
          </a:p>
          <a:p>
            <a:pPr>
              <a:lnSpc>
                <a:spcPct val="120000"/>
              </a:lnSpc>
              <a:spcBef>
                <a:spcPts val="0"/>
              </a:spcBef>
              <a:spcAft>
                <a:spcPts val="200"/>
              </a:spcAft>
            </a:pPr>
            <a:r>
              <a:rPr lang="en-US" sz="1200" i="1" dirty="0">
                <a:solidFill>
                  <a:srgbClr val="444444"/>
                </a:solidFill>
              </a:rPr>
              <a:t>Buffer manager </a:t>
            </a:r>
            <a:r>
              <a:rPr lang="en-US" sz="1200" dirty="0">
                <a:solidFill>
                  <a:srgbClr val="444444"/>
                </a:solidFill>
              </a:rPr>
              <a:t>controls reading/writing blocks/frames to/from disk.</a:t>
            </a:r>
          </a:p>
          <a:p>
            <a:pPr>
              <a:lnSpc>
                <a:spcPct val="120000"/>
              </a:lnSpc>
              <a:spcBef>
                <a:spcPts val="0"/>
              </a:spcBef>
              <a:spcAft>
                <a:spcPts val="200"/>
              </a:spcAft>
            </a:pPr>
            <a:r>
              <a:rPr lang="en-US" sz="1200" i="1" dirty="0">
                <a:solidFill>
                  <a:srgbClr val="444444"/>
                </a:solidFill>
              </a:rPr>
              <a:t>Log manager </a:t>
            </a:r>
            <a:r>
              <a:rPr lang="en-US" sz="1200" dirty="0">
                <a:solidFill>
                  <a:srgbClr val="444444"/>
                </a:solidFill>
              </a:rPr>
              <a:t>journals/records events to disk (log), e.g.</a:t>
            </a:r>
          </a:p>
          <a:p>
            <a:pPr lvl="1">
              <a:lnSpc>
                <a:spcPct val="120000"/>
              </a:lnSpc>
              <a:spcBef>
                <a:spcPts val="0"/>
              </a:spcBef>
              <a:spcAft>
                <a:spcPts val="200"/>
              </a:spcAft>
            </a:pPr>
            <a:r>
              <a:rPr lang="en-US" sz="1200" dirty="0">
                <a:solidFill>
                  <a:srgbClr val="444444"/>
                </a:solidFill>
              </a:rPr>
              <a:t>Transaction start/commit/abort</a:t>
            </a:r>
          </a:p>
          <a:p>
            <a:pPr lvl="1">
              <a:lnSpc>
                <a:spcPct val="120000"/>
              </a:lnSpc>
              <a:spcBef>
                <a:spcPts val="0"/>
              </a:spcBef>
              <a:spcAft>
                <a:spcPts val="200"/>
              </a:spcAft>
            </a:pPr>
            <a:r>
              <a:rPr lang="en-US" sz="1200" dirty="0">
                <a:solidFill>
                  <a:srgbClr val="444444"/>
                </a:solidFill>
              </a:rPr>
              <a:t>Transaction update of a block and previous value of data.</a:t>
            </a:r>
          </a:p>
          <a:p>
            <a:pPr>
              <a:lnSpc>
                <a:spcPct val="120000"/>
              </a:lnSpc>
              <a:spcBef>
                <a:spcPts val="0"/>
              </a:spcBef>
              <a:spcAft>
                <a:spcPts val="200"/>
              </a:spcAft>
            </a:pPr>
            <a:r>
              <a:rPr lang="en-US" sz="1200" i="1" dirty="0">
                <a:solidFill>
                  <a:srgbClr val="FF0000"/>
                </a:solidFill>
              </a:rPr>
              <a:t>Transaction manager </a:t>
            </a:r>
            <a:r>
              <a:rPr lang="en-US" sz="1200" dirty="0">
                <a:solidFill>
                  <a:srgbClr val="FF0000"/>
                </a:solidFill>
              </a:rPr>
              <a:t>coordinates query </a:t>
            </a:r>
            <a:r>
              <a:rPr lang="en-US" sz="1200" b="1" u="sng" dirty="0">
                <a:solidFill>
                  <a:srgbClr val="FF0000"/>
                </a:solidFill>
              </a:rPr>
              <a:t>scheduling</a:t>
            </a:r>
            <a:r>
              <a:rPr lang="en-US" sz="1200" dirty="0">
                <a:solidFill>
                  <a:srgbClr val="FF0000"/>
                </a:solidFill>
              </a:rPr>
              <a:t>, buffer read/write and logging to ensure ACID.</a:t>
            </a:r>
          </a:p>
          <a:p>
            <a:pPr>
              <a:lnSpc>
                <a:spcPct val="120000"/>
              </a:lnSpc>
              <a:spcBef>
                <a:spcPts val="0"/>
              </a:spcBef>
              <a:spcAft>
                <a:spcPts val="200"/>
              </a:spcAft>
            </a:pPr>
            <a:r>
              <a:rPr lang="en-US" sz="1200" i="1" dirty="0">
                <a:solidFill>
                  <a:srgbClr val="444444"/>
                </a:solidFill>
              </a:rPr>
              <a:t>Recovery manager</a:t>
            </a:r>
            <a:r>
              <a:rPr lang="en-US" sz="1200" dirty="0">
                <a:solidFill>
                  <a:srgbClr val="444444"/>
                </a:solidFill>
              </a:rPr>
              <a:t> processes log to ensure ACID even after transaction or system failures.</a:t>
            </a:r>
          </a:p>
          <a:p>
            <a:pPr>
              <a:lnSpc>
                <a:spcPct val="120000"/>
              </a:lnSpc>
              <a:spcBef>
                <a:spcPts val="0"/>
              </a:spcBef>
              <a:spcAft>
                <a:spcPts val="200"/>
              </a:spcAft>
            </a:pPr>
            <a:r>
              <a:rPr lang="en-US" sz="1200" i="1" dirty="0">
                <a:solidFill>
                  <a:srgbClr val="444444"/>
                </a:solidFill>
              </a:rPr>
              <a:t>Log</a:t>
            </a:r>
            <a:r>
              <a:rPr lang="en-US" sz="1200" dirty="0">
                <a:solidFill>
                  <a:srgbClr val="444444"/>
                </a:solidFill>
              </a:rPr>
              <a:t> is a special type of block file used by the system to optimize performance and ensure ACID.</a:t>
            </a:r>
          </a:p>
        </p:txBody>
      </p:sp>
      <p:sp>
        <p:nvSpPr>
          <p:cNvPr id="2" name="Title 1"/>
          <p:cNvSpPr>
            <a:spLocks noGrp="1"/>
          </p:cNvSpPr>
          <p:nvPr>
            <p:ph type="title"/>
          </p:nvPr>
        </p:nvSpPr>
        <p:spPr/>
        <p:txBody>
          <a:bodyPr/>
          <a:lstStyle/>
          <a:p>
            <a:r>
              <a:rPr lang="en-US" dirty="0"/>
              <a:t>DBMS ACID Implementation</a:t>
            </a:r>
          </a:p>
        </p:txBody>
      </p:sp>
      <p:sp>
        <p:nvSpPr>
          <p:cNvPr id="4" name="TextBox 3"/>
          <p:cNvSpPr txBox="1"/>
          <p:nvPr/>
        </p:nvSpPr>
        <p:spPr>
          <a:xfrm>
            <a:off x="6086693" y="4400550"/>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ＭＳ Ｐゴシック" charset="-128"/>
                <a:cs typeface="+mn-cs"/>
              </a:rPr>
              <a:t>Garcia-Molina et al., p. 846</a:t>
            </a:r>
          </a:p>
        </p:txBody>
      </p:sp>
      <p:sp>
        <p:nvSpPr>
          <p:cNvPr id="3" name="Rectangle 2"/>
          <p:cNvSpPr/>
          <p:nvPr/>
        </p:nvSpPr>
        <p:spPr>
          <a:xfrm>
            <a:off x="6030621" y="649857"/>
            <a:ext cx="1222702" cy="698739"/>
          </a:xfrm>
          <a:prstGeom prst="rect">
            <a:avLst/>
          </a:prstGeom>
          <a:noFill/>
          <a:ln w="38100">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37376768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Schedule</a:t>
            </a:r>
          </a:p>
        </p:txBody>
      </p:sp>
      <p:pic>
        <p:nvPicPr>
          <p:cNvPr id="3" name="Picture 2"/>
          <p:cNvPicPr>
            <a:picLocks noChangeAspect="1"/>
          </p:cNvPicPr>
          <p:nvPr/>
        </p:nvPicPr>
        <p:blipFill>
          <a:blip r:embed="rId2"/>
          <a:stretch>
            <a:fillRect/>
          </a:stretch>
        </p:blipFill>
        <p:spPr>
          <a:xfrm>
            <a:off x="304800" y="474616"/>
            <a:ext cx="7189810" cy="4154534"/>
          </a:xfrm>
          <a:prstGeom prst="rect">
            <a:avLst/>
          </a:prstGeom>
        </p:spPr>
      </p:pic>
      <p:sp>
        <p:nvSpPr>
          <p:cNvPr id="4" name="TextBox 3"/>
          <p:cNvSpPr txBox="1"/>
          <p:nvPr/>
        </p:nvSpPr>
        <p:spPr>
          <a:xfrm>
            <a:off x="5940163" y="4266912"/>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a:ln>
                  <a:noFill/>
                </a:ln>
                <a:solidFill>
                  <a:prstClr val="black"/>
                </a:solidFill>
                <a:effectLst/>
                <a:uLnTx/>
                <a:uFillTx/>
                <a:latin typeface="Calibri"/>
                <a:ea typeface="ＭＳ Ｐゴシック" charset="-128"/>
                <a:cs typeface="+mn-cs"/>
              </a:rPr>
              <a:t>Garcia-Molina et al.</a:t>
            </a:r>
            <a:endParaRPr kumimoji="0" lang="en-US" sz="1400" b="0" i="0" u="none" strike="noStrike" kern="1200" cap="none" spc="0" normalizeH="0" baseline="0" noProof="0" dirty="0" err="1">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19942081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392853" y="196172"/>
            <a:ext cx="5670913" cy="4352853"/>
          </a:xfrm>
          <a:prstGeom prst="rect">
            <a:avLst/>
          </a:prstGeom>
        </p:spPr>
      </p:pic>
      <p:sp>
        <p:nvSpPr>
          <p:cNvPr id="5" name="Content Placeholder 4"/>
          <p:cNvSpPr>
            <a:spLocks noGrp="1"/>
          </p:cNvSpPr>
          <p:nvPr>
            <p:ph idx="1"/>
          </p:nvPr>
        </p:nvSpPr>
        <p:spPr/>
        <p:txBody>
          <a:bodyPr>
            <a:normAutofit/>
          </a:bodyPr>
          <a:lstStyle/>
          <a:p>
            <a:r>
              <a:rPr lang="en-US" sz="1600" dirty="0"/>
              <a:t>Assume there are three</a:t>
            </a:r>
          </a:p>
          <a:p>
            <a:pPr lvl="1"/>
            <a:r>
              <a:rPr lang="en-US" sz="1400" dirty="0"/>
              <a:t>concurrently executing transactions</a:t>
            </a:r>
          </a:p>
          <a:p>
            <a:pPr lvl="1"/>
            <a:r>
              <a:rPr lang="en-US" sz="1400" dirty="0"/>
              <a:t>T1, T2 and T3</a:t>
            </a:r>
          </a:p>
          <a:p>
            <a:r>
              <a:rPr lang="en-US" sz="1600" dirty="0"/>
              <a:t>The transaction manager</a:t>
            </a:r>
          </a:p>
          <a:p>
            <a:pPr lvl="1"/>
            <a:r>
              <a:rPr lang="en-US" sz="1400" dirty="0"/>
              <a:t>Enables concurrent execution</a:t>
            </a:r>
          </a:p>
          <a:p>
            <a:pPr lvl="1"/>
            <a:r>
              <a:rPr lang="en-US" sz="1400" dirty="0"/>
              <a:t>But schedules individual operations</a:t>
            </a:r>
          </a:p>
          <a:p>
            <a:pPr lvl="1"/>
            <a:r>
              <a:rPr lang="en-US" sz="1400" dirty="0"/>
              <a:t>To ensure that the final DB state</a:t>
            </a:r>
          </a:p>
          <a:p>
            <a:pPr lvl="1"/>
            <a:r>
              <a:rPr lang="en-US" sz="1400" dirty="0"/>
              <a:t>Is </a:t>
            </a:r>
            <a:r>
              <a:rPr lang="en-US" sz="1400" i="1" dirty="0"/>
              <a:t>equivalent</a:t>
            </a:r>
            <a:r>
              <a:rPr lang="en-US" sz="1400" dirty="0"/>
              <a:t> to one of the following schedules</a:t>
            </a:r>
          </a:p>
          <a:p>
            <a:pPr lvl="2"/>
            <a:r>
              <a:rPr lang="en-US" sz="1200" dirty="0"/>
              <a:t>T1, T2, T3</a:t>
            </a:r>
          </a:p>
          <a:p>
            <a:pPr lvl="2"/>
            <a:r>
              <a:rPr lang="en-US" sz="1200" dirty="0"/>
              <a:t>T1, T3, T2</a:t>
            </a:r>
          </a:p>
          <a:p>
            <a:pPr lvl="2"/>
            <a:r>
              <a:rPr lang="en-US" sz="1200" dirty="0"/>
              <a:t>T2, T1, T3</a:t>
            </a:r>
          </a:p>
          <a:p>
            <a:pPr lvl="2"/>
            <a:r>
              <a:rPr lang="en-US" sz="1200" dirty="0"/>
              <a:t>T2, T3, T1</a:t>
            </a:r>
          </a:p>
          <a:p>
            <a:pPr lvl="2"/>
            <a:r>
              <a:rPr lang="en-US" sz="1200" dirty="0"/>
              <a:t>T3, T1, T2</a:t>
            </a:r>
          </a:p>
          <a:p>
            <a:pPr lvl="2"/>
            <a:r>
              <a:rPr lang="en-US" sz="1200" dirty="0"/>
              <a:t>T3, T2, T1</a:t>
            </a:r>
          </a:p>
          <a:p>
            <a:pPr marL="688975" lvl="2" indent="0">
              <a:buNone/>
            </a:pPr>
            <a:r>
              <a:rPr lang="en-US" sz="1200" dirty="0"/>
              <a:t>Concurrent execution was </a:t>
            </a:r>
            <a:r>
              <a:rPr lang="en-US" sz="1200" i="1" dirty="0"/>
              <a:t>serializable.</a:t>
            </a:r>
            <a:endParaRPr lang="en-US" sz="1200" dirty="0"/>
          </a:p>
          <a:p>
            <a:pPr lvl="2"/>
            <a:endParaRPr lang="en-US" sz="1200" dirty="0"/>
          </a:p>
        </p:txBody>
      </p:sp>
      <p:sp>
        <p:nvSpPr>
          <p:cNvPr id="2" name="Title 1"/>
          <p:cNvSpPr>
            <a:spLocks noGrp="1"/>
          </p:cNvSpPr>
          <p:nvPr>
            <p:ph type="title"/>
          </p:nvPr>
        </p:nvSpPr>
        <p:spPr/>
        <p:txBody>
          <a:bodyPr/>
          <a:lstStyle/>
          <a:p>
            <a:r>
              <a:rPr lang="en-US" dirty="0"/>
              <a:t>Serializable</a:t>
            </a:r>
          </a:p>
        </p:txBody>
      </p:sp>
    </p:spTree>
    <p:extLst>
      <p:ext uri="{BB962C8B-B14F-4D97-AF65-F5344CB8AC3E}">
        <p14:creationId xmlns:p14="http://schemas.microsoft.com/office/powerpoint/2010/main" val="23935474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a:lnSpc>
                <a:spcPct val="120000"/>
              </a:lnSpc>
              <a:spcBef>
                <a:spcPts val="0"/>
              </a:spcBef>
              <a:spcAft>
                <a:spcPts val="200"/>
              </a:spcAft>
            </a:pPr>
            <a:r>
              <a:rPr lang="en-US" b="1" dirty="0" err="1"/>
              <a:t>Serializability</a:t>
            </a:r>
            <a:r>
              <a:rPr lang="en-US" dirty="0"/>
              <a:t> is used to keep the data in the data item in a consistent state. </a:t>
            </a:r>
            <a:r>
              <a:rPr lang="en-US" dirty="0" err="1"/>
              <a:t>Serializability</a:t>
            </a:r>
            <a:r>
              <a:rPr lang="en-US" dirty="0"/>
              <a:t> is a property of a transaction </a:t>
            </a:r>
            <a:r>
              <a:rPr lang="en-US" dirty="0">
                <a:hlinkClick r:id="rId2" tooltip="Schedule (computer science)"/>
              </a:rPr>
              <a:t>schedule</a:t>
            </a:r>
            <a:r>
              <a:rPr lang="en-US" dirty="0"/>
              <a:t> (history). It relates to the </a:t>
            </a:r>
            <a:r>
              <a:rPr lang="en-US" i="1" dirty="0">
                <a:hlinkClick r:id="rId3" tooltip="Isolation (database systems)"/>
              </a:rPr>
              <a:t>isolation</a:t>
            </a:r>
            <a:r>
              <a:rPr lang="en-US" dirty="0"/>
              <a:t> property of a </a:t>
            </a:r>
            <a:r>
              <a:rPr lang="en-US" dirty="0">
                <a:hlinkClick r:id="rId4" tooltip="Database transaction"/>
              </a:rPr>
              <a:t>database transaction</a:t>
            </a:r>
            <a:r>
              <a:rPr lang="en-US" dirty="0"/>
              <a:t>.</a:t>
            </a:r>
          </a:p>
          <a:p>
            <a:pPr>
              <a:lnSpc>
                <a:spcPct val="120000"/>
              </a:lnSpc>
              <a:spcBef>
                <a:spcPts val="0"/>
              </a:spcBef>
              <a:spcAft>
                <a:spcPts val="200"/>
              </a:spcAft>
            </a:pPr>
            <a:r>
              <a:rPr lang="en-US" b="1" dirty="0" err="1"/>
              <a:t>Serializability</a:t>
            </a:r>
            <a:r>
              <a:rPr lang="en-US" dirty="0"/>
              <a:t> of a schedule means equivalence (in the outcome, the database state, data values) to a </a:t>
            </a:r>
            <a:r>
              <a:rPr lang="en-US" i="1" dirty="0"/>
              <a:t>serial schedule</a:t>
            </a:r>
            <a:r>
              <a:rPr lang="en-US" dirty="0"/>
              <a:t> (i.e., sequential with no transaction overlap in time) with the same transactions. It is the major criterion for the correctness of concurrent transactions' schedule, and thus supported in all general purpose database systems.</a:t>
            </a:r>
          </a:p>
          <a:p>
            <a:pPr>
              <a:lnSpc>
                <a:spcPct val="120000"/>
              </a:lnSpc>
              <a:spcBef>
                <a:spcPts val="0"/>
              </a:spcBef>
              <a:spcAft>
                <a:spcPts val="200"/>
              </a:spcAft>
            </a:pPr>
            <a:r>
              <a:rPr lang="en-US" b="1" dirty="0"/>
              <a:t>The rationale behind </a:t>
            </a:r>
            <a:r>
              <a:rPr lang="en-US" b="1" dirty="0" err="1"/>
              <a:t>serializability</a:t>
            </a:r>
            <a:r>
              <a:rPr lang="en-US" dirty="0"/>
              <a:t> is the following:</a:t>
            </a:r>
          </a:p>
          <a:p>
            <a:pPr lvl="1">
              <a:lnSpc>
                <a:spcPct val="120000"/>
              </a:lnSpc>
              <a:spcBef>
                <a:spcPts val="0"/>
              </a:spcBef>
              <a:spcAft>
                <a:spcPts val="200"/>
              </a:spcAft>
            </a:pPr>
            <a:r>
              <a:rPr lang="en-US" dirty="0"/>
              <a:t>If each transaction is correct by itself, i.e., meets certain integrity conditions, </a:t>
            </a:r>
          </a:p>
          <a:p>
            <a:pPr lvl="1">
              <a:lnSpc>
                <a:spcPct val="120000"/>
              </a:lnSpc>
              <a:spcBef>
                <a:spcPts val="0"/>
              </a:spcBef>
              <a:spcAft>
                <a:spcPts val="200"/>
              </a:spcAft>
            </a:pPr>
            <a:r>
              <a:rPr lang="en-US" dirty="0"/>
              <a:t>then a schedule that comprises any </a:t>
            </a:r>
            <a:r>
              <a:rPr lang="en-US" i="1" dirty="0"/>
              <a:t>serial</a:t>
            </a:r>
            <a:r>
              <a:rPr lang="en-US" dirty="0"/>
              <a:t> execution of these transactions is correct (its transactions still meet their conditions): </a:t>
            </a:r>
          </a:p>
          <a:p>
            <a:pPr lvl="2">
              <a:lnSpc>
                <a:spcPct val="120000"/>
              </a:lnSpc>
              <a:spcBef>
                <a:spcPts val="0"/>
              </a:spcBef>
              <a:spcAft>
                <a:spcPts val="200"/>
              </a:spcAft>
            </a:pPr>
            <a:r>
              <a:rPr lang="en-US" dirty="0"/>
              <a:t>"Serial" means that transactions do not overlap in time and cannot interfere with each other, </a:t>
            </a:r>
            <a:r>
              <a:rPr lang="en-US" dirty="0" err="1"/>
              <a:t>i.e</a:t>
            </a:r>
            <a:r>
              <a:rPr lang="en-US" dirty="0"/>
              <a:t>, complete </a:t>
            </a:r>
            <a:r>
              <a:rPr lang="en-US" i="1" dirty="0"/>
              <a:t>isolation</a:t>
            </a:r>
            <a:r>
              <a:rPr lang="en-US" dirty="0"/>
              <a:t> between each other exists.</a:t>
            </a:r>
          </a:p>
          <a:p>
            <a:pPr lvl="2">
              <a:lnSpc>
                <a:spcPct val="120000"/>
              </a:lnSpc>
              <a:spcBef>
                <a:spcPts val="0"/>
              </a:spcBef>
              <a:spcAft>
                <a:spcPts val="200"/>
              </a:spcAft>
            </a:pPr>
            <a:r>
              <a:rPr lang="en-US" dirty="0"/>
              <a:t>Any order of the transactions is legitimate, (</a:t>
            </a:r>
            <a:r>
              <a:rPr lang="mr-IN" dirty="0"/>
              <a:t>…</a:t>
            </a:r>
            <a:r>
              <a:rPr lang="en-US" dirty="0"/>
              <a:t>) </a:t>
            </a:r>
          </a:p>
          <a:p>
            <a:pPr lvl="2">
              <a:lnSpc>
                <a:spcPct val="120000"/>
              </a:lnSpc>
              <a:spcBef>
                <a:spcPts val="0"/>
              </a:spcBef>
              <a:spcAft>
                <a:spcPts val="200"/>
              </a:spcAft>
            </a:pPr>
            <a:r>
              <a:rPr lang="en-US" dirty="0"/>
              <a:t>As a result, a schedule that comprises any execution (not necessarily serial) that is equivalent (in its outcome) to any serial execution of these transactions, is correct.</a:t>
            </a:r>
          </a:p>
        </p:txBody>
      </p:sp>
      <p:sp>
        <p:nvSpPr>
          <p:cNvPr id="2" name="Title 1"/>
          <p:cNvSpPr>
            <a:spLocks noGrp="1"/>
          </p:cNvSpPr>
          <p:nvPr>
            <p:ph type="title"/>
          </p:nvPr>
        </p:nvSpPr>
        <p:spPr/>
        <p:txBody>
          <a:bodyPr/>
          <a:lstStyle/>
          <a:p>
            <a:r>
              <a:rPr lang="en-US" dirty="0" err="1"/>
              <a:t>Serializability</a:t>
            </a:r>
            <a:r>
              <a:rPr lang="en-US" dirty="0"/>
              <a:t> (</a:t>
            </a:r>
            <a:r>
              <a:rPr lang="en-US" sz="2000" dirty="0" err="1"/>
              <a:t>en.wikipedia.org</a:t>
            </a:r>
            <a:r>
              <a:rPr lang="en-US" sz="2000" dirty="0"/>
              <a:t>/wiki/</a:t>
            </a:r>
            <a:r>
              <a:rPr lang="en-US" sz="2000" dirty="0" err="1"/>
              <a:t>Serializability</a:t>
            </a:r>
            <a:r>
              <a:rPr lang="en-US" sz="2000" dirty="0"/>
              <a:t>)</a:t>
            </a:r>
          </a:p>
        </p:txBody>
      </p:sp>
    </p:spTree>
    <p:extLst>
      <p:ext uri="{BB962C8B-B14F-4D97-AF65-F5344CB8AC3E}">
        <p14:creationId xmlns:p14="http://schemas.microsoft.com/office/powerpoint/2010/main" val="33011484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485900" y="171450"/>
            <a:ext cx="5829300" cy="828675"/>
          </a:xfrm>
          <a:noFill/>
          <a:ln/>
        </p:spPr>
        <p:txBody>
          <a:bodyPr/>
          <a:lstStyle/>
          <a:p>
            <a:r>
              <a:rPr lang="en-US" altLang="en-US"/>
              <a:t>Lock-Based Concurrency Control</a:t>
            </a:r>
          </a:p>
        </p:txBody>
      </p:sp>
      <p:sp>
        <p:nvSpPr>
          <p:cNvPr id="21507" name="Rectangle 3"/>
          <p:cNvSpPr>
            <a:spLocks noGrp="1" noChangeArrowheads="1"/>
          </p:cNvSpPr>
          <p:nvPr>
            <p:ph type="body" idx="1"/>
          </p:nvPr>
        </p:nvSpPr>
        <p:spPr>
          <a:xfrm>
            <a:off x="302508" y="920846"/>
            <a:ext cx="8394604" cy="3886200"/>
          </a:xfrm>
          <a:noFill/>
          <a:ln/>
        </p:spPr>
        <p:txBody>
          <a:bodyPr/>
          <a:lstStyle/>
          <a:p>
            <a:pPr>
              <a:lnSpc>
                <a:spcPct val="90000"/>
              </a:lnSpc>
            </a:pPr>
            <a:r>
              <a:rPr lang="en-US" altLang="en-US" i="1" u="sng" dirty="0">
                <a:solidFill>
                  <a:schemeClr val="accent2"/>
                </a:solidFill>
              </a:rPr>
              <a:t>Strict Two-phase Locking (Strict 2PL) Protocol</a:t>
            </a:r>
            <a:r>
              <a:rPr lang="en-US" altLang="en-US" dirty="0"/>
              <a:t>:</a:t>
            </a:r>
          </a:p>
          <a:p>
            <a:pPr lvl="1">
              <a:lnSpc>
                <a:spcPct val="90000"/>
              </a:lnSpc>
              <a:buSzPct val="75000"/>
            </a:pPr>
            <a:r>
              <a:rPr lang="en-US" altLang="en-US" dirty="0"/>
              <a:t>Each </a:t>
            </a:r>
            <a:r>
              <a:rPr lang="en-US" altLang="en-US" dirty="0" err="1"/>
              <a:t>Xact</a:t>
            </a:r>
            <a:r>
              <a:rPr lang="en-US" altLang="en-US" dirty="0"/>
              <a:t> must obtain a </a:t>
            </a:r>
            <a:r>
              <a:rPr lang="en-US" altLang="en-US" dirty="0">
                <a:solidFill>
                  <a:schemeClr val="accent2"/>
                </a:solidFill>
              </a:rPr>
              <a:t>S (</a:t>
            </a:r>
            <a:r>
              <a:rPr lang="en-US" altLang="en-US" i="1" dirty="0">
                <a:solidFill>
                  <a:schemeClr val="accent2"/>
                </a:solidFill>
              </a:rPr>
              <a:t>shared</a:t>
            </a:r>
            <a:r>
              <a:rPr lang="en-US" altLang="en-US" dirty="0">
                <a:solidFill>
                  <a:schemeClr val="accent2"/>
                </a:solidFill>
              </a:rPr>
              <a:t>) lock </a:t>
            </a:r>
            <a:r>
              <a:rPr lang="en-US" altLang="en-US" dirty="0"/>
              <a:t>on object before reading, and an </a:t>
            </a:r>
            <a:r>
              <a:rPr lang="en-US" altLang="en-US" dirty="0">
                <a:solidFill>
                  <a:schemeClr val="accent2"/>
                </a:solidFill>
              </a:rPr>
              <a:t>X (</a:t>
            </a:r>
            <a:r>
              <a:rPr lang="en-US" altLang="en-US" i="1" dirty="0">
                <a:solidFill>
                  <a:schemeClr val="accent2"/>
                </a:solidFill>
              </a:rPr>
              <a:t>exclusive</a:t>
            </a:r>
            <a:r>
              <a:rPr lang="en-US" altLang="en-US" dirty="0">
                <a:solidFill>
                  <a:schemeClr val="accent2"/>
                </a:solidFill>
              </a:rPr>
              <a:t>) lock </a:t>
            </a:r>
            <a:r>
              <a:rPr lang="en-US" altLang="en-US" dirty="0"/>
              <a:t>on object before writing.</a:t>
            </a:r>
          </a:p>
          <a:p>
            <a:pPr lvl="1">
              <a:lnSpc>
                <a:spcPct val="90000"/>
              </a:lnSpc>
              <a:buSzPct val="75000"/>
            </a:pPr>
            <a:r>
              <a:rPr lang="en-US" altLang="en-US" dirty="0"/>
              <a:t>All locks held by a transaction are released when the transaction completes</a:t>
            </a:r>
          </a:p>
          <a:p>
            <a:pPr lvl="2">
              <a:lnSpc>
                <a:spcPct val="90000"/>
              </a:lnSpc>
              <a:buSzPct val="75000"/>
            </a:pPr>
            <a:r>
              <a:rPr lang="en-US" altLang="en-US" dirty="0">
                <a:solidFill>
                  <a:schemeClr val="accent2"/>
                </a:solidFill>
              </a:rPr>
              <a:t>(Non-strict) 2PL Variant</a:t>
            </a:r>
            <a:r>
              <a:rPr lang="en-US" altLang="en-US" dirty="0"/>
              <a:t>: Release locks anytime, but cannot acquire locks after releasing any lock.</a:t>
            </a:r>
          </a:p>
          <a:p>
            <a:pPr lvl="1">
              <a:lnSpc>
                <a:spcPct val="90000"/>
              </a:lnSpc>
              <a:buSzPct val="75000"/>
            </a:pPr>
            <a:r>
              <a:rPr lang="en-US" altLang="en-US" dirty="0"/>
              <a:t> If an </a:t>
            </a:r>
            <a:r>
              <a:rPr lang="en-US" altLang="en-US" dirty="0" err="1"/>
              <a:t>Xact</a:t>
            </a:r>
            <a:r>
              <a:rPr lang="en-US" altLang="en-US" dirty="0"/>
              <a:t> holds an X lock on an object, no other </a:t>
            </a:r>
            <a:r>
              <a:rPr lang="en-US" altLang="en-US" dirty="0" err="1"/>
              <a:t>Xact</a:t>
            </a:r>
            <a:r>
              <a:rPr lang="en-US" altLang="en-US" dirty="0"/>
              <a:t> can get a lock (S or X) on that object.</a:t>
            </a:r>
          </a:p>
          <a:p>
            <a:pPr>
              <a:lnSpc>
                <a:spcPct val="90000"/>
              </a:lnSpc>
            </a:pPr>
            <a:r>
              <a:rPr lang="en-US" altLang="en-US" dirty="0"/>
              <a:t>Strict 2PL allows only serializable schedules.</a:t>
            </a:r>
          </a:p>
          <a:p>
            <a:pPr lvl="1">
              <a:lnSpc>
                <a:spcPct val="90000"/>
              </a:lnSpc>
            </a:pPr>
            <a:r>
              <a:rPr lang="en-US" altLang="en-US" dirty="0"/>
              <a:t>Additionally, it simplifies transaction aborts</a:t>
            </a:r>
          </a:p>
          <a:p>
            <a:pPr lvl="1">
              <a:lnSpc>
                <a:spcPct val="90000"/>
              </a:lnSpc>
            </a:pPr>
            <a:r>
              <a:rPr lang="en-US" altLang="en-US" dirty="0">
                <a:solidFill>
                  <a:schemeClr val="accent2"/>
                </a:solidFill>
              </a:rPr>
              <a:t>(Non-strict) 2PL</a:t>
            </a:r>
            <a:r>
              <a:rPr lang="en-US" altLang="en-US" dirty="0"/>
              <a:t> also allows only serializable schedules, but involves more complex abort processing</a:t>
            </a:r>
          </a:p>
        </p:txBody>
      </p:sp>
    </p:spTree>
    <p:extLst>
      <p:ext uri="{BB962C8B-B14F-4D97-AF65-F5344CB8AC3E}">
        <p14:creationId xmlns:p14="http://schemas.microsoft.com/office/powerpoint/2010/main" val="1709736682"/>
      </p:ext>
    </p:extLst>
  </p:cSld>
  <p:clrMapOvr>
    <a:masterClrMapping/>
  </p:clrMapOvr>
  <p:transition>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noFill/>
          <a:ln/>
        </p:spPr>
        <p:txBody>
          <a:bodyPr/>
          <a:lstStyle/>
          <a:p>
            <a:r>
              <a:rPr lang="en-US" altLang="en-US"/>
              <a:t>Aborting a Transaction</a:t>
            </a:r>
          </a:p>
        </p:txBody>
      </p:sp>
      <p:sp>
        <p:nvSpPr>
          <p:cNvPr id="23555" name="Rectangle 3"/>
          <p:cNvSpPr>
            <a:spLocks noGrp="1" noChangeArrowheads="1"/>
          </p:cNvSpPr>
          <p:nvPr>
            <p:ph type="body" idx="1"/>
          </p:nvPr>
        </p:nvSpPr>
        <p:spPr>
          <a:xfrm>
            <a:off x="302508" y="1200150"/>
            <a:ext cx="8380854" cy="3600450"/>
          </a:xfrm>
          <a:noFill/>
          <a:ln/>
        </p:spPr>
        <p:txBody>
          <a:bodyPr/>
          <a:lstStyle/>
          <a:p>
            <a:r>
              <a:rPr lang="en-US" altLang="en-US" dirty="0"/>
              <a:t>If a transaction </a:t>
            </a:r>
            <a:r>
              <a:rPr lang="en-US" altLang="en-US" i="1" dirty="0" err="1"/>
              <a:t>Ti</a:t>
            </a:r>
            <a:r>
              <a:rPr lang="en-US" altLang="en-US" dirty="0"/>
              <a:t> is aborted, all its actions have to be undone.  Not only that, if </a:t>
            </a:r>
            <a:r>
              <a:rPr lang="en-US" altLang="en-US" i="1" dirty="0" err="1"/>
              <a:t>Tj</a:t>
            </a:r>
            <a:r>
              <a:rPr lang="en-US" altLang="en-US" i="1" dirty="0"/>
              <a:t> </a:t>
            </a:r>
            <a:r>
              <a:rPr lang="en-US" altLang="en-US" dirty="0"/>
              <a:t>reads an object last written by </a:t>
            </a:r>
            <a:r>
              <a:rPr lang="en-US" altLang="en-US" i="1" dirty="0" err="1"/>
              <a:t>Ti</a:t>
            </a:r>
            <a:r>
              <a:rPr lang="en-US" altLang="en-US" dirty="0"/>
              <a:t>,  </a:t>
            </a:r>
            <a:r>
              <a:rPr lang="en-US" altLang="en-US" i="1" dirty="0" err="1"/>
              <a:t>Tj</a:t>
            </a:r>
            <a:r>
              <a:rPr lang="en-US" altLang="en-US" dirty="0"/>
              <a:t> must be aborted as well!</a:t>
            </a:r>
          </a:p>
          <a:p>
            <a:r>
              <a:rPr lang="en-US" altLang="en-US" dirty="0"/>
              <a:t>Most systems avoid such </a:t>
            </a:r>
            <a:r>
              <a:rPr lang="en-US" altLang="en-US" i="1" dirty="0">
                <a:solidFill>
                  <a:schemeClr val="accent2"/>
                </a:solidFill>
              </a:rPr>
              <a:t>cascading aborts</a:t>
            </a:r>
            <a:r>
              <a:rPr lang="en-US" altLang="en-US" dirty="0">
                <a:solidFill>
                  <a:schemeClr val="accent2"/>
                </a:solidFill>
              </a:rPr>
              <a:t> </a:t>
            </a:r>
            <a:r>
              <a:rPr lang="en-US" altLang="en-US" dirty="0"/>
              <a:t>by releasing a transaction’s locks only at commit time.</a:t>
            </a:r>
          </a:p>
          <a:p>
            <a:pPr lvl="1">
              <a:buSzPct val="75000"/>
            </a:pPr>
            <a:r>
              <a:rPr lang="en-US" altLang="en-US" dirty="0"/>
              <a:t>If </a:t>
            </a:r>
            <a:r>
              <a:rPr lang="en-US" altLang="en-US" i="1" dirty="0" err="1"/>
              <a:t>Ti</a:t>
            </a:r>
            <a:r>
              <a:rPr lang="en-US" altLang="en-US" dirty="0"/>
              <a:t> writes an object, </a:t>
            </a:r>
            <a:r>
              <a:rPr lang="en-US" altLang="en-US" i="1" dirty="0" err="1"/>
              <a:t>Tj</a:t>
            </a:r>
            <a:r>
              <a:rPr lang="en-US" altLang="en-US" dirty="0"/>
              <a:t> can read this only after </a:t>
            </a:r>
            <a:r>
              <a:rPr lang="en-US" altLang="en-US" i="1" dirty="0" err="1"/>
              <a:t>Ti</a:t>
            </a:r>
            <a:r>
              <a:rPr lang="en-US" altLang="en-US" dirty="0"/>
              <a:t> commits.</a:t>
            </a:r>
          </a:p>
          <a:p>
            <a:r>
              <a:rPr lang="en-US" altLang="en-US" dirty="0"/>
              <a:t>In order to </a:t>
            </a:r>
            <a:r>
              <a:rPr lang="en-US" altLang="en-US" i="1" dirty="0"/>
              <a:t>undo</a:t>
            </a:r>
            <a:r>
              <a:rPr lang="en-US" altLang="en-US" dirty="0"/>
              <a:t> the actions of an aborted transaction, the DBMS maintains a </a:t>
            </a:r>
            <a:r>
              <a:rPr lang="en-US" altLang="en-US" i="1" dirty="0"/>
              <a:t>log</a:t>
            </a:r>
            <a:r>
              <a:rPr lang="en-US" altLang="en-US" dirty="0"/>
              <a:t> in which every write is recorded.  This mechanism is also used to recover from system crashes:  all active </a:t>
            </a:r>
            <a:r>
              <a:rPr lang="en-US" altLang="en-US" dirty="0" err="1"/>
              <a:t>Xacts</a:t>
            </a:r>
            <a:r>
              <a:rPr lang="en-US" altLang="en-US" dirty="0"/>
              <a:t> at the time of the crash are aborted when the system comes back up.</a:t>
            </a:r>
          </a:p>
        </p:txBody>
      </p:sp>
    </p:spTree>
    <p:extLst>
      <p:ext uri="{BB962C8B-B14F-4D97-AF65-F5344CB8AC3E}">
        <p14:creationId xmlns:p14="http://schemas.microsoft.com/office/powerpoint/2010/main" val="508087320"/>
      </p:ext>
    </p:extLst>
  </p:cSld>
  <p:clrMapOvr>
    <a:masterClrMapping/>
  </p:clrMapOvr>
  <p:transition>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BF62EC-812D-3048-8976-C9DEBFB60ED4}"/>
              </a:ext>
            </a:extLst>
          </p:cNvPr>
          <p:cNvSpPr>
            <a:spLocks noGrp="1"/>
          </p:cNvSpPr>
          <p:nvPr>
            <p:ph idx="1"/>
          </p:nvPr>
        </p:nvSpPr>
        <p:spPr/>
        <p:txBody>
          <a:bodyPr/>
          <a:lstStyle/>
          <a:p>
            <a:endParaRPr lang="en-US"/>
          </a:p>
        </p:txBody>
      </p:sp>
      <p:sp>
        <p:nvSpPr>
          <p:cNvPr id="2" name="Title 1"/>
          <p:cNvSpPr>
            <a:spLocks noGrp="1"/>
          </p:cNvSpPr>
          <p:nvPr>
            <p:ph type="title"/>
          </p:nvPr>
        </p:nvSpPr>
        <p:spPr/>
        <p:txBody>
          <a:bodyPr/>
          <a:lstStyle/>
          <a:p>
            <a:r>
              <a:rPr lang="en-US" dirty="0"/>
              <a:t>MySQL (Locking) Isolation</a:t>
            </a:r>
          </a:p>
        </p:txBody>
      </p:sp>
      <p:pic>
        <p:nvPicPr>
          <p:cNvPr id="4" name="Picture 3"/>
          <p:cNvPicPr>
            <a:picLocks noChangeAspect="1"/>
          </p:cNvPicPr>
          <p:nvPr/>
        </p:nvPicPr>
        <p:blipFill>
          <a:blip r:embed="rId2"/>
          <a:stretch>
            <a:fillRect/>
          </a:stretch>
        </p:blipFill>
        <p:spPr>
          <a:xfrm>
            <a:off x="0" y="514350"/>
            <a:ext cx="6649642" cy="3538996"/>
          </a:xfrm>
          <a:prstGeom prst="rect">
            <a:avLst/>
          </a:prstGeom>
        </p:spPr>
      </p:pic>
      <p:pic>
        <p:nvPicPr>
          <p:cNvPr id="5" name="Picture 4"/>
          <p:cNvPicPr>
            <a:picLocks noChangeAspect="1"/>
          </p:cNvPicPr>
          <p:nvPr/>
        </p:nvPicPr>
        <p:blipFill>
          <a:blip r:embed="rId3"/>
          <a:stretch>
            <a:fillRect/>
          </a:stretch>
        </p:blipFill>
        <p:spPr>
          <a:xfrm>
            <a:off x="2685010" y="2647950"/>
            <a:ext cx="6432757" cy="1615669"/>
          </a:xfrm>
          <a:prstGeom prst="rect">
            <a:avLst/>
          </a:prstGeom>
        </p:spPr>
      </p:pic>
    </p:spTree>
    <p:extLst>
      <p:ext uri="{BB962C8B-B14F-4D97-AF65-F5344CB8AC3E}">
        <p14:creationId xmlns:p14="http://schemas.microsoft.com/office/powerpoint/2010/main" val="7385667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marL="0" indent="0">
              <a:spcBef>
                <a:spcPts val="0"/>
              </a:spcBef>
              <a:spcAft>
                <a:spcPts val="300"/>
              </a:spcAft>
              <a:buNone/>
            </a:pPr>
            <a:r>
              <a:rPr lang="en-US" sz="1000" b="1" dirty="0"/>
              <a:t>Not all transaction use cases require 2PL and serializable execution. Databases support a a set of levels.</a:t>
            </a:r>
          </a:p>
          <a:p>
            <a:pPr>
              <a:spcBef>
                <a:spcPts val="0"/>
              </a:spcBef>
              <a:spcAft>
                <a:spcPts val="300"/>
              </a:spcAft>
            </a:pPr>
            <a:r>
              <a:rPr lang="en-US" sz="1000" b="1" dirty="0"/>
              <a:t>Serializable</a:t>
            </a:r>
            <a:endParaRPr lang="en-US" sz="1000" dirty="0"/>
          </a:p>
          <a:p>
            <a:pPr lvl="1">
              <a:spcBef>
                <a:spcPts val="0"/>
              </a:spcBef>
              <a:spcAft>
                <a:spcPts val="300"/>
              </a:spcAft>
            </a:pPr>
            <a:r>
              <a:rPr lang="en-US" sz="900" dirty="0"/>
              <a:t>With a lock-based </a:t>
            </a:r>
            <a:r>
              <a:rPr lang="en-US" sz="900" dirty="0">
                <a:hlinkClick r:id="rId2" tooltip="Concurrency control"/>
              </a:rPr>
              <a:t>concurrency control</a:t>
            </a:r>
            <a:r>
              <a:rPr lang="en-US" sz="900" dirty="0"/>
              <a:t> DBMS implementation, </a:t>
            </a:r>
            <a:r>
              <a:rPr lang="en-US" sz="900" dirty="0">
                <a:hlinkClick r:id="rId3" tooltip="Serializability"/>
              </a:rPr>
              <a:t>serializability</a:t>
            </a:r>
            <a:r>
              <a:rPr lang="en-US" sz="900" dirty="0"/>
              <a:t> requires read and write locks (acquired on selected data) to be released at the end of the transaction. Also </a:t>
            </a:r>
            <a:r>
              <a:rPr lang="en-US" sz="900" i="1" dirty="0"/>
              <a:t>range-locks</a:t>
            </a:r>
            <a:r>
              <a:rPr lang="en-US" sz="900" dirty="0"/>
              <a:t> must be acquired when a </a:t>
            </a:r>
            <a:r>
              <a:rPr lang="en-US" sz="900" dirty="0">
                <a:hlinkClick r:id="rId4" tooltip="Select (SQL)"/>
              </a:rPr>
              <a:t>SELECT</a:t>
            </a:r>
            <a:r>
              <a:rPr lang="en-US" sz="900" dirty="0"/>
              <a:t> query uses a ranged </a:t>
            </a:r>
            <a:r>
              <a:rPr lang="en-US" sz="900" i="1" dirty="0"/>
              <a:t>WHERE</a:t>
            </a:r>
            <a:r>
              <a:rPr lang="en-US" sz="900" dirty="0"/>
              <a:t> clause, especially to avoid the </a:t>
            </a:r>
            <a:r>
              <a:rPr lang="en-US" sz="900" b="1" i="1" dirty="0">
                <a:hlinkClick r:id="rId5" tooltip="Isolation (database systems)"/>
              </a:rPr>
              <a:t>phantom reads</a:t>
            </a:r>
            <a:r>
              <a:rPr lang="en-US" sz="900" dirty="0"/>
              <a:t> phenomenon.</a:t>
            </a:r>
          </a:p>
          <a:p>
            <a:pPr lvl="1">
              <a:spcBef>
                <a:spcPts val="0"/>
              </a:spcBef>
              <a:spcAft>
                <a:spcPts val="300"/>
              </a:spcAft>
            </a:pPr>
            <a:r>
              <a:rPr lang="en-US" sz="900" i="1" dirty="0"/>
              <a:t>The execution of concurrent SQL-transactions at isolation level SERIALIZABLE is guaranteed to be serializable. A serializable execution is defined to be an execution of the operations of concurrently executing SQL-transactions that produces the same effect as some serial execution of those same SQL-transactions. A serial execution is one in which each SQL-transaction executes to completion before the next SQL-transaction begins.</a:t>
            </a:r>
            <a:endParaRPr lang="en-US" sz="900" dirty="0"/>
          </a:p>
          <a:p>
            <a:pPr>
              <a:spcBef>
                <a:spcPts val="0"/>
              </a:spcBef>
              <a:spcAft>
                <a:spcPts val="300"/>
              </a:spcAft>
            </a:pPr>
            <a:r>
              <a:rPr lang="en-US" sz="1000" b="1" dirty="0"/>
              <a:t>Repeatable reads</a:t>
            </a:r>
          </a:p>
          <a:p>
            <a:pPr lvl="1">
              <a:spcBef>
                <a:spcPts val="0"/>
              </a:spcBef>
              <a:spcAft>
                <a:spcPts val="300"/>
              </a:spcAft>
            </a:pPr>
            <a:r>
              <a:rPr lang="en-US" sz="900" dirty="0"/>
              <a:t>In this isolation level, a lock-based </a:t>
            </a:r>
            <a:r>
              <a:rPr lang="en-US" sz="900" dirty="0">
                <a:hlinkClick r:id="rId2" tooltip="Concurrency control"/>
              </a:rPr>
              <a:t>concurrency control</a:t>
            </a:r>
            <a:r>
              <a:rPr lang="en-US" sz="900" dirty="0"/>
              <a:t> DBMS implementation keeps read and write locks (acquired on selected data) until the end of the transaction. However, </a:t>
            </a:r>
            <a:r>
              <a:rPr lang="en-US" sz="900" i="1" dirty="0"/>
              <a:t>range-locks</a:t>
            </a:r>
            <a:r>
              <a:rPr lang="en-US" sz="900" dirty="0"/>
              <a:t> are not managed, so </a:t>
            </a:r>
            <a:r>
              <a:rPr lang="en-US" sz="900" b="1" i="1" dirty="0">
                <a:hlinkClick r:id="rId5" tooltip="Isolation (database systems)"/>
              </a:rPr>
              <a:t>phantom reads</a:t>
            </a:r>
            <a:r>
              <a:rPr lang="en-US" sz="900" dirty="0"/>
              <a:t> can occur.</a:t>
            </a:r>
          </a:p>
          <a:p>
            <a:pPr lvl="1">
              <a:spcBef>
                <a:spcPts val="0"/>
              </a:spcBef>
              <a:spcAft>
                <a:spcPts val="300"/>
              </a:spcAft>
            </a:pPr>
            <a:r>
              <a:rPr lang="en-US" sz="900" dirty="0"/>
              <a:t>Write skew is possible at this isolation level, a phenomenon where two writes are allowed to the same column(s) in a table by two different writers (who have previously read the columns they are updating), resulting in the column having data that is a mix of the two transactions.</a:t>
            </a:r>
            <a:r>
              <a:rPr lang="en-US" sz="900" baseline="30000" dirty="0">
                <a:hlinkClick r:id="rId6"/>
              </a:rPr>
              <a:t>[3]</a:t>
            </a:r>
            <a:r>
              <a:rPr lang="en-US" sz="900" baseline="30000" dirty="0">
                <a:hlinkClick r:id="rId7"/>
              </a:rPr>
              <a:t>[4]</a:t>
            </a:r>
            <a:endParaRPr lang="en-US" sz="900" dirty="0"/>
          </a:p>
          <a:p>
            <a:pPr>
              <a:spcBef>
                <a:spcPts val="0"/>
              </a:spcBef>
              <a:spcAft>
                <a:spcPts val="300"/>
              </a:spcAft>
            </a:pPr>
            <a:r>
              <a:rPr lang="en-US" sz="1000" b="1" dirty="0"/>
              <a:t>Read committed</a:t>
            </a:r>
          </a:p>
          <a:p>
            <a:pPr lvl="1">
              <a:spcBef>
                <a:spcPts val="0"/>
              </a:spcBef>
              <a:spcAft>
                <a:spcPts val="300"/>
              </a:spcAft>
            </a:pPr>
            <a:r>
              <a:rPr lang="en-US" sz="900" dirty="0"/>
              <a:t>In this isolation level, a lock-based </a:t>
            </a:r>
            <a:r>
              <a:rPr lang="en-US" sz="900" dirty="0">
                <a:hlinkClick r:id="rId2" tooltip="Concurrency control"/>
              </a:rPr>
              <a:t>concurrency control</a:t>
            </a:r>
            <a:r>
              <a:rPr lang="en-US" sz="900" dirty="0"/>
              <a:t> DBMS implementation keeps write locks (acquired on selected data) until the end of the transaction, but read locks are released as soon as the </a:t>
            </a:r>
            <a:r>
              <a:rPr lang="en-US" sz="900" dirty="0">
                <a:hlinkClick r:id="rId4" tooltip="Select (SQL)"/>
              </a:rPr>
              <a:t>SELECT</a:t>
            </a:r>
            <a:r>
              <a:rPr lang="en-US" sz="900" dirty="0"/>
              <a:t> operation is performed (so the </a:t>
            </a:r>
            <a:r>
              <a:rPr lang="en-US" sz="900" b="1" i="1" dirty="0">
                <a:hlinkClick r:id="rId8" tooltip="Isolation (database systems)"/>
              </a:rPr>
              <a:t>non-repeatable reads phenomenon</a:t>
            </a:r>
            <a:r>
              <a:rPr lang="en-US" sz="900" dirty="0"/>
              <a:t> can occur in this isolation level). As in the previous level, </a:t>
            </a:r>
            <a:r>
              <a:rPr lang="en-US" sz="900" i="1" dirty="0"/>
              <a:t>range-locks</a:t>
            </a:r>
            <a:r>
              <a:rPr lang="en-US" sz="900" dirty="0"/>
              <a:t> are not managed.</a:t>
            </a:r>
          </a:p>
          <a:p>
            <a:pPr lvl="1">
              <a:spcBef>
                <a:spcPts val="0"/>
              </a:spcBef>
              <a:spcAft>
                <a:spcPts val="300"/>
              </a:spcAft>
            </a:pPr>
            <a:r>
              <a:rPr lang="en-US" sz="900" dirty="0"/>
              <a:t>Putting it in simpler words, read committed is an isolation level that guarantees that any data read is committed at the moment it is read. It simply restricts the reader from seeing any intermediate, uncommitted, 'dirty' read. It makes no promise whatsoever that if the transaction re-issues the read, it will find the same data; data is free to change after it is read.</a:t>
            </a:r>
          </a:p>
          <a:p>
            <a:pPr>
              <a:spcBef>
                <a:spcPts val="0"/>
              </a:spcBef>
              <a:spcAft>
                <a:spcPts val="300"/>
              </a:spcAft>
            </a:pPr>
            <a:r>
              <a:rPr lang="en-US" sz="1000" b="1" dirty="0"/>
              <a:t>Read uncommitted</a:t>
            </a:r>
          </a:p>
          <a:p>
            <a:pPr lvl="1">
              <a:spcBef>
                <a:spcPts val="0"/>
              </a:spcBef>
              <a:spcAft>
                <a:spcPts val="300"/>
              </a:spcAft>
            </a:pPr>
            <a:r>
              <a:rPr lang="en-US" sz="900" dirty="0"/>
              <a:t>This is the </a:t>
            </a:r>
            <a:r>
              <a:rPr lang="en-US" sz="900" i="1" dirty="0"/>
              <a:t>lowest</a:t>
            </a:r>
            <a:r>
              <a:rPr lang="en-US" sz="900" dirty="0"/>
              <a:t> isolation level. In this level, </a:t>
            </a:r>
            <a:r>
              <a:rPr lang="en-US" sz="900" b="1" i="1" dirty="0">
                <a:hlinkClick r:id="rId9" tooltip="Isolation (database systems)"/>
              </a:rPr>
              <a:t>dirty reads</a:t>
            </a:r>
            <a:r>
              <a:rPr lang="en-US" sz="900" dirty="0"/>
              <a:t> are allowed, so one transaction may see </a:t>
            </a:r>
            <a:r>
              <a:rPr lang="en-US" sz="900" i="1" dirty="0"/>
              <a:t>not-yet-committed</a:t>
            </a:r>
            <a:r>
              <a:rPr lang="en-US" sz="900" dirty="0"/>
              <a:t> changes made by other transactions</a:t>
            </a:r>
          </a:p>
        </p:txBody>
      </p:sp>
      <p:sp>
        <p:nvSpPr>
          <p:cNvPr id="2" name="Title 1"/>
          <p:cNvSpPr>
            <a:spLocks noGrp="1"/>
          </p:cNvSpPr>
          <p:nvPr>
            <p:ph type="title"/>
          </p:nvPr>
        </p:nvSpPr>
        <p:spPr/>
        <p:txBody>
          <a:bodyPr/>
          <a:lstStyle/>
          <a:p>
            <a:r>
              <a:rPr lang="en-US" dirty="0"/>
              <a:t>Isolation </a:t>
            </a:r>
            <a:r>
              <a:rPr lang="en-US"/>
              <a:t>Levels  </a:t>
            </a:r>
            <a:r>
              <a:rPr lang="en-US" sz="1200"/>
              <a:t>(</a:t>
            </a:r>
            <a:r>
              <a:rPr lang="en-US" sz="1200" dirty="0"/>
              <a:t>https://</a:t>
            </a:r>
            <a:r>
              <a:rPr lang="en-US" sz="1200" dirty="0" err="1"/>
              <a:t>en.wikipedia.org</a:t>
            </a:r>
            <a:r>
              <a:rPr lang="en-US" sz="1200" dirty="0"/>
              <a:t>/wiki/Isolation_(</a:t>
            </a:r>
            <a:r>
              <a:rPr lang="en-US" sz="1200" dirty="0" err="1"/>
              <a:t>database_systems</a:t>
            </a:r>
            <a:r>
              <a:rPr lang="en-US" sz="1200" dirty="0"/>
              <a:t>)</a:t>
            </a:r>
          </a:p>
        </p:txBody>
      </p:sp>
    </p:spTree>
    <p:extLst>
      <p:ext uri="{BB962C8B-B14F-4D97-AF65-F5344CB8AC3E}">
        <p14:creationId xmlns:p14="http://schemas.microsoft.com/office/powerpoint/2010/main" val="4037746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Data Management</a:t>
            </a:r>
          </a:p>
        </p:txBody>
      </p:sp>
      <p:sp>
        <p:nvSpPr>
          <p:cNvPr id="3" name="Content Placeholder 3"/>
          <p:cNvSpPr txBox="1">
            <a:spLocks/>
          </p:cNvSpPr>
          <p:nvPr/>
        </p:nvSpPr>
        <p:spPr>
          <a:xfrm>
            <a:off x="190944" y="508665"/>
            <a:ext cx="4800600" cy="2960097"/>
          </a:xfrm>
          <a:prstGeom prst="rect">
            <a:avLst/>
          </a:prstGeom>
        </p:spPr>
        <p:txBody>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Tx/>
              <a:buSz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rPr>
              <a:t>Previously</a:t>
            </a:r>
          </a:p>
          <a:p>
            <a:pPr lvl="1" indent="-342900">
              <a:buFont typeface="Arial" charset="0"/>
              <a:buChar char="•"/>
              <a:defRPr/>
            </a:pPr>
            <a:r>
              <a:rPr kumimoji="0" lang="en-US" sz="2000" b="0" i="0" u="none" strike="noStrike" kern="1200" cap="none" spc="0" normalizeH="0" baseline="0" noProof="0" dirty="0">
                <a:ln>
                  <a:noFill/>
                </a:ln>
                <a:effectLst/>
                <a:uLnTx/>
                <a:uFillTx/>
                <a:latin typeface="Calibri"/>
                <a:ea typeface="ＭＳ Ｐゴシック" charset="-128"/>
                <a:cs typeface="+mn-cs"/>
              </a:rPr>
              <a:t>Load/save things quickly.</a:t>
            </a:r>
          </a:p>
          <a:p>
            <a:pPr lvl="1" indent="-342900">
              <a:buFont typeface="Arial" charset="0"/>
              <a:buChar char="•"/>
              <a:defRPr/>
            </a:pPr>
            <a:r>
              <a:rPr lang="en-US" sz="2000" dirty="0">
                <a:latin typeface="Calibri"/>
              </a:rPr>
              <a:t>Storage Mgmt. (</a:t>
            </a:r>
            <a:r>
              <a:rPr lang="en-US" sz="2000" dirty="0" err="1">
                <a:latin typeface="Calibri"/>
              </a:rPr>
              <a:t>cont</a:t>
            </a:r>
            <a:r>
              <a:rPr lang="en-US" sz="2000" dirty="0">
                <a:latin typeface="Calibri"/>
              </a:rPr>
              <a:t>)</a:t>
            </a:r>
          </a:p>
          <a:p>
            <a:pPr lvl="1" indent="-342900">
              <a:buFont typeface="Arial" charset="0"/>
              <a:buChar char="•"/>
              <a:defRPr/>
            </a:pPr>
            <a:r>
              <a:rPr lang="en-US" sz="2000" dirty="0">
                <a:latin typeface="Calibri"/>
              </a:rPr>
              <a:t>Access data quickly.</a:t>
            </a:r>
            <a:endParaRPr kumimoji="0" lang="en-US" sz="2000" b="0" i="0" u="none" strike="noStrike" kern="1200" cap="none" spc="0" normalizeH="0" baseline="0" noProof="0" dirty="0">
              <a:ln>
                <a:noFill/>
              </a:ln>
              <a:effectLst/>
              <a:uLnTx/>
              <a:uFillTx/>
              <a:latin typeface="Calibri"/>
              <a:ea typeface="ＭＳ Ｐゴシック" charset="-128"/>
              <a:cs typeface="+mn-cs"/>
            </a:endParaRPr>
          </a:p>
          <a:p>
            <a:pPr lvl="1" indent="-342900">
              <a:buFont typeface="Arial" charset="0"/>
              <a:buChar char="•"/>
              <a:defRPr/>
            </a:pPr>
            <a:r>
              <a:rPr kumimoji="0" lang="en-US" sz="2000" b="0" i="0" u="none" strike="noStrike" kern="1200" cap="none" spc="0" normalizeH="0" baseline="0" noProof="0" dirty="0">
                <a:ln>
                  <a:noFill/>
                </a:ln>
                <a:effectLst/>
                <a:uLnTx/>
                <a:uFillTx/>
                <a:latin typeface="Calibri"/>
                <a:ea typeface="ＭＳ Ｐゴシック" charset="-128"/>
                <a:cs typeface="+mn-cs"/>
              </a:rPr>
              <a:t>Find things quickly (</a:t>
            </a:r>
            <a:r>
              <a:rPr kumimoji="0" lang="en-US" sz="2000" b="0" i="0" u="none" strike="noStrike" kern="1200" cap="none" spc="0" normalizeH="0" baseline="0" noProof="0" dirty="0" err="1">
                <a:ln>
                  <a:noFill/>
                </a:ln>
                <a:effectLst/>
                <a:uLnTx/>
                <a:uFillTx/>
                <a:latin typeface="Calibri"/>
                <a:ea typeface="ＭＳ Ｐゴシック" charset="-128"/>
                <a:cs typeface="+mn-cs"/>
              </a:rPr>
              <a:t>cont</a:t>
            </a:r>
            <a:r>
              <a:rPr kumimoji="0" lang="en-US" sz="2000" b="0" i="0" u="none" strike="noStrike" kern="1200" cap="none" spc="0" normalizeH="0" baseline="0" noProof="0" dirty="0">
                <a:ln>
                  <a:noFill/>
                </a:ln>
                <a:effectLst/>
                <a:uLnTx/>
                <a:uFillTx/>
                <a:latin typeface="Calibri"/>
                <a:ea typeface="ＭＳ Ｐゴシック" charset="-128"/>
                <a:cs typeface="+mn-cs"/>
              </a:rPr>
              <a:t>).</a:t>
            </a:r>
          </a:p>
          <a:p>
            <a:pPr lvl="1" indent="-342900">
              <a:buFont typeface="Arial" charset="0"/>
              <a:buChar char="•"/>
              <a:defRPr/>
            </a:pPr>
            <a:r>
              <a:rPr lang="en-US" sz="2000" dirty="0">
                <a:latin typeface="Calibri"/>
              </a:rPr>
              <a:t>Query processing, e.g. transform</a:t>
            </a:r>
          </a:p>
          <a:p>
            <a:pPr lvl="2" indent="-342900">
              <a:defRPr/>
            </a:pPr>
            <a:r>
              <a:rPr kumimoji="0" lang="en-US" sz="1600" b="0" i="0" u="none" strike="noStrike" kern="1200" cap="none" spc="0" normalizeH="0" baseline="0" noProof="0" dirty="0">
                <a:ln>
                  <a:noFill/>
                </a:ln>
                <a:effectLst/>
                <a:uLnTx/>
                <a:uFillTx/>
                <a:latin typeface="Calibri"/>
                <a:ea typeface="ＭＳ Ｐゴシック" charset="-128"/>
                <a:cs typeface="+mn-cs"/>
              </a:rPr>
              <a:t>Declarative language to</a:t>
            </a:r>
          </a:p>
          <a:p>
            <a:pPr lvl="2" indent="-342900">
              <a:defRPr/>
            </a:pPr>
            <a:r>
              <a:rPr lang="en-US" sz="1600" dirty="0">
                <a:latin typeface="Calibri"/>
              </a:rPr>
              <a:t>Procedural, functional, execution control</a:t>
            </a:r>
          </a:p>
          <a:p>
            <a:pPr>
              <a:defRPr/>
            </a:pPr>
            <a:r>
              <a:rPr kumimoji="0" lang="en-US" sz="2400" b="0" i="0" u="none" strike="noStrike" kern="1200" cap="none" spc="0" normalizeH="0" baseline="0" noProof="0" dirty="0">
                <a:ln>
                  <a:noFill/>
                </a:ln>
                <a:solidFill>
                  <a:srgbClr val="FF0000"/>
                </a:solidFill>
                <a:effectLst/>
                <a:uLnTx/>
                <a:uFillTx/>
                <a:latin typeface="Calibri"/>
                <a:ea typeface="ＭＳ Ｐゴシック" charset="-128"/>
                <a:cs typeface="+mn-cs"/>
              </a:rPr>
              <a:t>Today’s topics:</a:t>
            </a:r>
          </a:p>
          <a:p>
            <a:pPr lvl="1">
              <a:defRPr/>
            </a:pPr>
            <a:r>
              <a:rPr lang="en-US" sz="2000" dirty="0">
                <a:solidFill>
                  <a:srgbClr val="FF0000"/>
                </a:solidFill>
                <a:latin typeface="Calibri"/>
              </a:rPr>
              <a:t>Transactions</a:t>
            </a:r>
          </a:p>
          <a:p>
            <a:pPr lvl="1">
              <a:defRPr/>
            </a:pPr>
            <a:r>
              <a:rPr kumimoji="0" lang="en-US" sz="2000" b="0" i="0" u="none" strike="noStrike" kern="1200" cap="none" spc="0" normalizeH="0" baseline="0" noProof="0" dirty="0">
                <a:ln>
                  <a:noFill/>
                </a:ln>
                <a:solidFill>
                  <a:srgbClr val="FF0000"/>
                </a:solidFill>
                <a:effectLst/>
                <a:uLnTx/>
                <a:uFillTx/>
                <a:latin typeface="Calibri"/>
                <a:ea typeface="ＭＳ Ｐゴシック" charset="-128"/>
                <a:cs typeface="+mn-cs"/>
              </a:rPr>
              <a:t>Recovery</a:t>
            </a:r>
          </a:p>
          <a:p>
            <a:pPr lvl="1" indent="-342900">
              <a:buFont typeface="Arial" charset="0"/>
              <a:buChar char="•"/>
              <a:defRPr/>
            </a:pPr>
            <a:endParaRPr kumimoji="0" lang="en-US" sz="2000" b="0" i="0" u="none" strike="noStrike" kern="1200" cap="none" spc="0" normalizeH="0" baseline="0" noProof="0" dirty="0">
              <a:ln>
                <a:noFill/>
              </a:ln>
              <a:solidFill>
                <a:srgbClr val="FF0000"/>
              </a:solidFill>
              <a:effectLst/>
              <a:uLnTx/>
              <a:uFillTx/>
              <a:latin typeface="Calibri"/>
              <a:ea typeface="ＭＳ Ｐゴシック" charset="-128"/>
              <a:cs typeface="+mn-cs"/>
            </a:endParaRPr>
          </a:p>
        </p:txBody>
      </p:sp>
      <p:pic>
        <p:nvPicPr>
          <p:cNvPr id="4" name="Picture 3"/>
          <p:cNvPicPr>
            <a:picLocks noChangeAspect="1"/>
          </p:cNvPicPr>
          <p:nvPr/>
        </p:nvPicPr>
        <p:blipFill>
          <a:blip r:embed="rId2"/>
          <a:stretch>
            <a:fillRect/>
          </a:stretch>
        </p:blipFill>
        <p:spPr>
          <a:xfrm>
            <a:off x="4991544" y="36609"/>
            <a:ext cx="4075445" cy="4622893"/>
          </a:xfrm>
          <a:prstGeom prst="rect">
            <a:avLst/>
          </a:prstGeom>
        </p:spPr>
      </p:pic>
      <p:sp>
        <p:nvSpPr>
          <p:cNvPr id="5" name="Rectangle 4"/>
          <p:cNvSpPr/>
          <p:nvPr/>
        </p:nvSpPr>
        <p:spPr>
          <a:xfrm>
            <a:off x="6303479" y="4171950"/>
            <a:ext cx="2420890"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a:t>
            </a:r>
            <a:b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b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3"/>
              </a:rPr>
              <a:t>Hector Garcia-Molina</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Jeffrey D. Ullman</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Jennifer Widom</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
        <p:nvSpPr>
          <p:cNvPr id="6" name="Rectangle 5"/>
          <p:cNvSpPr/>
          <p:nvPr/>
        </p:nvSpPr>
        <p:spPr>
          <a:xfrm>
            <a:off x="5387671" y="3419000"/>
            <a:ext cx="867679" cy="413816"/>
          </a:xfrm>
          <a:prstGeom prst="rect">
            <a:avLst/>
          </a:prstGeom>
          <a:noFill/>
          <a:ln w="28575">
            <a:solidFill>
              <a:schemeClr val="tx1"/>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2" name="Rectangle 1">
            <a:extLst>
              <a:ext uri="{FF2B5EF4-FFF2-40B4-BE49-F238E27FC236}">
                <a16:creationId xmlns:a16="http://schemas.microsoft.com/office/drawing/2014/main" id="{18317EF2-7E77-8F6D-94CA-D47F21819381}"/>
              </a:ext>
            </a:extLst>
          </p:cNvPr>
          <p:cNvSpPr/>
          <p:nvPr/>
        </p:nvSpPr>
        <p:spPr>
          <a:xfrm>
            <a:off x="5387671" y="2724150"/>
            <a:ext cx="1680279" cy="413816"/>
          </a:xfrm>
          <a:prstGeom prst="rect">
            <a:avLst/>
          </a:prstGeom>
          <a:noFill/>
          <a:ln w="28575">
            <a:solidFill>
              <a:schemeClr val="tx1"/>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7" name="Rectangle 6">
            <a:extLst>
              <a:ext uri="{FF2B5EF4-FFF2-40B4-BE49-F238E27FC236}">
                <a16:creationId xmlns:a16="http://schemas.microsoft.com/office/drawing/2014/main" id="{10345569-84C7-E288-9BA2-5E55DD9F43CA}"/>
              </a:ext>
            </a:extLst>
          </p:cNvPr>
          <p:cNvSpPr/>
          <p:nvPr/>
        </p:nvSpPr>
        <p:spPr>
          <a:xfrm>
            <a:off x="5410200" y="2043032"/>
            <a:ext cx="893279" cy="413816"/>
          </a:xfrm>
          <a:prstGeom prst="rect">
            <a:avLst/>
          </a:prstGeom>
          <a:noFill/>
          <a:ln w="28575">
            <a:solidFill>
              <a:schemeClr val="tx1"/>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9" name="Rectangle 8">
            <a:extLst>
              <a:ext uri="{FF2B5EF4-FFF2-40B4-BE49-F238E27FC236}">
                <a16:creationId xmlns:a16="http://schemas.microsoft.com/office/drawing/2014/main" id="{E3740085-597D-D141-45E3-72ABF0A2710D}"/>
              </a:ext>
            </a:extLst>
          </p:cNvPr>
          <p:cNvSpPr/>
          <p:nvPr/>
        </p:nvSpPr>
        <p:spPr>
          <a:xfrm>
            <a:off x="5362071" y="651668"/>
            <a:ext cx="893279" cy="1110330"/>
          </a:xfrm>
          <a:prstGeom prst="rect">
            <a:avLst/>
          </a:prstGeom>
          <a:noFill/>
          <a:ln w="28575">
            <a:solidFill>
              <a:schemeClr val="tx1"/>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cxnSp>
        <p:nvCxnSpPr>
          <p:cNvPr id="19" name="Straight Connector 18">
            <a:extLst>
              <a:ext uri="{FF2B5EF4-FFF2-40B4-BE49-F238E27FC236}">
                <a16:creationId xmlns:a16="http://schemas.microsoft.com/office/drawing/2014/main" id="{3319F421-697C-5F5E-E1BD-E7F190E42DB1}"/>
              </a:ext>
            </a:extLst>
          </p:cNvPr>
          <p:cNvCxnSpPr/>
          <p:nvPr/>
        </p:nvCxnSpPr>
        <p:spPr>
          <a:xfrm>
            <a:off x="6400800" y="651668"/>
            <a:ext cx="0" cy="111033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13985C6-98E4-1D94-2C3B-0711FCF8C727}"/>
              </a:ext>
            </a:extLst>
          </p:cNvPr>
          <p:cNvCxnSpPr>
            <a:cxnSpLocks/>
          </p:cNvCxnSpPr>
          <p:nvPr/>
        </p:nvCxnSpPr>
        <p:spPr>
          <a:xfrm flipH="1">
            <a:off x="6400800" y="1761998"/>
            <a:ext cx="17526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BE47FCCD-1437-63BF-76EC-7A95E45F59A7}"/>
              </a:ext>
            </a:extLst>
          </p:cNvPr>
          <p:cNvCxnSpPr>
            <a:cxnSpLocks/>
          </p:cNvCxnSpPr>
          <p:nvPr/>
        </p:nvCxnSpPr>
        <p:spPr>
          <a:xfrm>
            <a:off x="8153400" y="1276350"/>
            <a:ext cx="0" cy="48564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47AC39A9-EACA-8924-49AE-A853F798896A}"/>
              </a:ext>
            </a:extLst>
          </p:cNvPr>
          <p:cNvCxnSpPr>
            <a:cxnSpLocks/>
          </p:cNvCxnSpPr>
          <p:nvPr/>
        </p:nvCxnSpPr>
        <p:spPr>
          <a:xfrm flipH="1">
            <a:off x="7277100" y="1276350"/>
            <a:ext cx="8763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BFB12A6F-3346-FA91-9C96-50D20A70B1A3}"/>
              </a:ext>
            </a:extLst>
          </p:cNvPr>
          <p:cNvCxnSpPr>
            <a:cxnSpLocks/>
          </p:cNvCxnSpPr>
          <p:nvPr/>
        </p:nvCxnSpPr>
        <p:spPr>
          <a:xfrm>
            <a:off x="7277100" y="651668"/>
            <a:ext cx="0" cy="62468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F0867E75-8133-3B51-CEB2-BF19E9EBBB2A}"/>
              </a:ext>
            </a:extLst>
          </p:cNvPr>
          <p:cNvCxnSpPr>
            <a:cxnSpLocks/>
          </p:cNvCxnSpPr>
          <p:nvPr/>
        </p:nvCxnSpPr>
        <p:spPr>
          <a:xfrm flipH="1">
            <a:off x="6400799" y="651668"/>
            <a:ext cx="87630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90259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a:lnSpc>
                <a:spcPct val="120000"/>
              </a:lnSpc>
              <a:spcBef>
                <a:spcPts val="0"/>
              </a:spcBef>
              <a:spcAft>
                <a:spcPts val="200"/>
              </a:spcAft>
            </a:pPr>
            <a:r>
              <a:rPr lang="en-US" dirty="0"/>
              <a:t>We have talked about ACID transactions</a:t>
            </a:r>
          </a:p>
          <a:p>
            <a:pPr lvl="1">
              <a:lnSpc>
                <a:spcPct val="120000"/>
              </a:lnSpc>
              <a:spcBef>
                <a:spcPts val="0"/>
              </a:spcBef>
              <a:spcAft>
                <a:spcPts val="200"/>
              </a:spcAft>
            </a:pPr>
            <a:r>
              <a:rPr lang="en-US" dirty="0"/>
              <a:t>Atomic: A set of writes all occur or none occur.</a:t>
            </a:r>
          </a:p>
          <a:p>
            <a:pPr lvl="1">
              <a:lnSpc>
                <a:spcPct val="120000"/>
              </a:lnSpc>
              <a:spcBef>
                <a:spcPts val="0"/>
              </a:spcBef>
              <a:spcAft>
                <a:spcPts val="200"/>
              </a:spcAft>
            </a:pPr>
            <a:r>
              <a:rPr lang="en-US" dirty="0"/>
              <a:t>Durable: The data “does not disappear,” e.g. write to disk.</a:t>
            </a:r>
          </a:p>
          <a:p>
            <a:pPr lvl="1">
              <a:lnSpc>
                <a:spcPct val="120000"/>
              </a:lnSpc>
              <a:spcBef>
                <a:spcPts val="0"/>
              </a:spcBef>
              <a:spcAft>
                <a:spcPts val="200"/>
              </a:spcAft>
            </a:pPr>
            <a:r>
              <a:rPr lang="en-US" dirty="0"/>
              <a:t>Consistent: My applications move the database between consistent states, e.g. the transfer function</a:t>
            </a:r>
            <a:br>
              <a:rPr lang="en-US" dirty="0"/>
            </a:br>
            <a:r>
              <a:rPr lang="en-US" dirty="0"/>
              <a:t>works correctly.</a:t>
            </a:r>
          </a:p>
          <a:p>
            <a:pPr>
              <a:lnSpc>
                <a:spcPct val="120000"/>
              </a:lnSpc>
              <a:spcBef>
                <a:spcPts val="0"/>
              </a:spcBef>
              <a:spcAft>
                <a:spcPts val="200"/>
              </a:spcAft>
            </a:pPr>
            <a:r>
              <a:rPr lang="en-US" dirty="0"/>
              <a:t>Isolation</a:t>
            </a:r>
          </a:p>
          <a:p>
            <a:pPr lvl="1">
              <a:lnSpc>
                <a:spcPct val="120000"/>
              </a:lnSpc>
              <a:spcBef>
                <a:spcPts val="0"/>
              </a:spcBef>
              <a:spcAft>
                <a:spcPts val="200"/>
              </a:spcAft>
            </a:pPr>
            <a:r>
              <a:rPr lang="en-US" dirty="0"/>
              <a:t>Determines what happens when two or more threads are manipulating the data at the same time. </a:t>
            </a:r>
          </a:p>
          <a:p>
            <a:pPr lvl="1">
              <a:lnSpc>
                <a:spcPct val="120000"/>
              </a:lnSpc>
              <a:spcBef>
                <a:spcPts val="0"/>
              </a:spcBef>
              <a:spcAft>
                <a:spcPts val="200"/>
              </a:spcAft>
            </a:pPr>
            <a:r>
              <a:rPr lang="en-US" dirty="0"/>
              <a:t>And is defined relative to where cursors are and what they have touched.</a:t>
            </a:r>
          </a:p>
          <a:p>
            <a:pPr lvl="1">
              <a:lnSpc>
                <a:spcPct val="120000"/>
              </a:lnSpc>
              <a:spcBef>
                <a:spcPts val="0"/>
              </a:spcBef>
              <a:spcAft>
                <a:spcPts val="200"/>
              </a:spcAft>
            </a:pPr>
            <a:r>
              <a:rPr lang="en-US" dirty="0"/>
              <a:t>Because the cursor movement determines </a:t>
            </a:r>
            <a:r>
              <a:rPr lang="en-US" i="1" dirty="0"/>
              <a:t>what you are reading or have read.</a:t>
            </a:r>
          </a:p>
          <a:p>
            <a:pPr>
              <a:lnSpc>
                <a:spcPct val="120000"/>
              </a:lnSpc>
              <a:spcBef>
                <a:spcPts val="0"/>
              </a:spcBef>
              <a:spcAft>
                <a:spcPts val="200"/>
              </a:spcAft>
            </a:pPr>
            <a:r>
              <a:rPr lang="en-US" i="1" dirty="0"/>
              <a:t>But, … Cursors are client conversation state and cannot be used in REST.</a:t>
            </a:r>
            <a:endParaRPr lang="en-US" dirty="0"/>
          </a:p>
        </p:txBody>
      </p:sp>
      <p:sp>
        <p:nvSpPr>
          <p:cNvPr id="2" name="Title 1"/>
          <p:cNvSpPr>
            <a:spLocks noGrp="1"/>
          </p:cNvSpPr>
          <p:nvPr>
            <p:ph type="title"/>
          </p:nvPr>
        </p:nvSpPr>
        <p:spPr/>
        <p:txBody>
          <a:bodyPr/>
          <a:lstStyle/>
          <a:p>
            <a:r>
              <a:rPr lang="en-US" dirty="0"/>
              <a:t>In Databases, Cursors Define </a:t>
            </a:r>
            <a:r>
              <a:rPr lang="en-US" i="1" dirty="0"/>
              <a:t>Isolation</a:t>
            </a:r>
            <a:r>
              <a:rPr lang="en-US" dirty="0"/>
              <a:t> </a:t>
            </a:r>
          </a:p>
        </p:txBody>
      </p:sp>
      <p:pic>
        <p:nvPicPr>
          <p:cNvPr id="5" name="Picture 4"/>
          <p:cNvPicPr>
            <a:picLocks noChangeAspect="1"/>
          </p:cNvPicPr>
          <p:nvPr/>
        </p:nvPicPr>
        <p:blipFill>
          <a:blip r:embed="rId2"/>
          <a:stretch>
            <a:fillRect/>
          </a:stretch>
        </p:blipFill>
        <p:spPr>
          <a:xfrm>
            <a:off x="4777650" y="889330"/>
            <a:ext cx="3946690" cy="1128293"/>
          </a:xfrm>
          <a:prstGeom prst="rect">
            <a:avLst/>
          </a:prstGeom>
        </p:spPr>
      </p:pic>
      <p:pic>
        <p:nvPicPr>
          <p:cNvPr id="6" name="Picture 5"/>
          <p:cNvPicPr>
            <a:picLocks noChangeAspect="1"/>
          </p:cNvPicPr>
          <p:nvPr/>
        </p:nvPicPr>
        <p:blipFill>
          <a:blip r:embed="rId3"/>
          <a:stretch>
            <a:fillRect/>
          </a:stretch>
        </p:blipFill>
        <p:spPr>
          <a:xfrm>
            <a:off x="321951" y="855022"/>
            <a:ext cx="4509204" cy="1559379"/>
          </a:xfrm>
          <a:prstGeom prst="rect">
            <a:avLst/>
          </a:prstGeom>
        </p:spPr>
      </p:pic>
    </p:spTree>
    <p:extLst>
      <p:ext uri="{BB962C8B-B14F-4D97-AF65-F5344CB8AC3E}">
        <p14:creationId xmlns:p14="http://schemas.microsoft.com/office/powerpoint/2010/main" val="42555010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1D58FBE9-F83E-6849-8671-F38777A2B103}"/>
              </a:ext>
            </a:extLst>
          </p:cNvPr>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Scalability</a:t>
            </a:r>
            <a:br>
              <a:rPr lang="en-US" altLang="en-US" sz="2800" i="1" dirty="0">
                <a:solidFill>
                  <a:schemeClr val="bg1"/>
                </a:solidFill>
              </a:rPr>
            </a:br>
            <a:r>
              <a:rPr lang="en-US" altLang="en-US" sz="2800" i="1" dirty="0">
                <a:solidFill>
                  <a:schemeClr val="bg1"/>
                </a:solidFill>
              </a:rPr>
              <a:t>Availability</a:t>
            </a:r>
          </a:p>
        </p:txBody>
      </p:sp>
      <p:sp>
        <p:nvSpPr>
          <p:cNvPr id="3" name="TextBox 9">
            <a:extLst>
              <a:ext uri="{FF2B5EF4-FFF2-40B4-BE49-F238E27FC236}">
                <a16:creationId xmlns:a16="http://schemas.microsoft.com/office/drawing/2014/main" id="{6F480C84-838D-362A-DA78-F81E28A0C8FB}"/>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51</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W4111-2024F-11-HW3b4b-Normalization-ModuleIV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5224822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9626D9BE-AA0E-1049-8663-200C33DE25DC}"/>
              </a:ext>
            </a:extLst>
          </p:cNvPr>
          <p:cNvSpPr>
            <a:spLocks noGrp="1"/>
          </p:cNvSpPr>
          <p:nvPr>
            <p:ph idx="1"/>
          </p:nvPr>
        </p:nvSpPr>
        <p:spPr>
          <a:xfrm>
            <a:off x="5666154" y="1012548"/>
            <a:ext cx="3249246" cy="3581400"/>
          </a:xfrm>
        </p:spPr>
        <p:txBody>
          <a:bodyPr/>
          <a:lstStyle/>
          <a:p>
            <a:r>
              <a:rPr lang="en-US" sz="1600" dirty="0"/>
              <a:t>Scale-up:</a:t>
            </a:r>
          </a:p>
          <a:p>
            <a:pPr lvl="1"/>
            <a:r>
              <a:rPr lang="en-US" sz="1400" dirty="0"/>
              <a:t>Less incremental.</a:t>
            </a:r>
          </a:p>
          <a:p>
            <a:pPr lvl="1"/>
            <a:r>
              <a:rPr lang="en-US" sz="1400" dirty="0"/>
              <a:t>More disruptive.</a:t>
            </a:r>
          </a:p>
          <a:p>
            <a:pPr lvl="1"/>
            <a:r>
              <a:rPr lang="en-US" sz="1400" dirty="0"/>
              <a:t>More expensive for extremely large systems.</a:t>
            </a:r>
          </a:p>
          <a:p>
            <a:pPr lvl="1"/>
            <a:r>
              <a:rPr lang="en-US" sz="1400" dirty="0"/>
              <a:t>Does not improve availability</a:t>
            </a:r>
          </a:p>
          <a:p>
            <a:r>
              <a:rPr lang="en-US" sz="1600" dirty="0"/>
              <a:t>Scale-out:</a:t>
            </a:r>
          </a:p>
          <a:p>
            <a:pPr lvl="1"/>
            <a:r>
              <a:rPr lang="en-US" sz="1400" dirty="0"/>
              <a:t>Incremental cost.</a:t>
            </a:r>
          </a:p>
          <a:p>
            <a:pPr lvl="1"/>
            <a:r>
              <a:rPr lang="en-US" sz="1400" dirty="0"/>
              <a:t>Data replication enables availability.</a:t>
            </a:r>
          </a:p>
          <a:p>
            <a:pPr lvl="1"/>
            <a:r>
              <a:rPr lang="en-US" sz="1400" dirty="0"/>
              <a:t>Does not work well for functions like JOIN, referential integrity, ... ...</a:t>
            </a:r>
          </a:p>
        </p:txBody>
      </p:sp>
      <p:sp>
        <p:nvSpPr>
          <p:cNvPr id="4" name="Title 3">
            <a:extLst>
              <a:ext uri="{FF2B5EF4-FFF2-40B4-BE49-F238E27FC236}">
                <a16:creationId xmlns:a16="http://schemas.microsoft.com/office/drawing/2014/main" id="{B90107D2-F324-3441-ACEF-2F6AA2234FC6}"/>
              </a:ext>
            </a:extLst>
          </p:cNvPr>
          <p:cNvSpPr>
            <a:spLocks noGrp="1"/>
          </p:cNvSpPr>
          <p:nvPr>
            <p:ph type="title"/>
          </p:nvPr>
        </p:nvSpPr>
        <p:spPr/>
        <p:txBody>
          <a:bodyPr/>
          <a:lstStyle/>
          <a:p>
            <a:r>
              <a:rPr lang="en-US" dirty="0"/>
              <a:t>Approaches to Scalability</a:t>
            </a:r>
          </a:p>
        </p:txBody>
      </p:sp>
      <p:pic>
        <p:nvPicPr>
          <p:cNvPr id="2" name="Picture 1">
            <a:extLst>
              <a:ext uri="{FF2B5EF4-FFF2-40B4-BE49-F238E27FC236}">
                <a16:creationId xmlns:a16="http://schemas.microsoft.com/office/drawing/2014/main" id="{30EAF44A-564E-E74D-8C26-8B744D675B85}"/>
              </a:ext>
            </a:extLst>
          </p:cNvPr>
          <p:cNvPicPr>
            <a:picLocks noChangeAspect="1"/>
          </p:cNvPicPr>
          <p:nvPr/>
        </p:nvPicPr>
        <p:blipFill>
          <a:blip r:embed="rId2"/>
          <a:stretch>
            <a:fillRect/>
          </a:stretch>
        </p:blipFill>
        <p:spPr>
          <a:xfrm>
            <a:off x="106435" y="1504950"/>
            <a:ext cx="5513754" cy="3179496"/>
          </a:xfrm>
          <a:prstGeom prst="rect">
            <a:avLst/>
          </a:prstGeom>
        </p:spPr>
      </p:pic>
      <p:sp>
        <p:nvSpPr>
          <p:cNvPr id="3" name="Rectangle 2">
            <a:extLst>
              <a:ext uri="{FF2B5EF4-FFF2-40B4-BE49-F238E27FC236}">
                <a16:creationId xmlns:a16="http://schemas.microsoft.com/office/drawing/2014/main" id="{1F30E0F4-1C81-BB4F-BF59-EC8638CA0D74}"/>
              </a:ext>
            </a:extLst>
          </p:cNvPr>
          <p:cNvSpPr/>
          <p:nvPr/>
        </p:nvSpPr>
        <p:spPr>
          <a:xfrm>
            <a:off x="50369" y="549552"/>
            <a:ext cx="8953350" cy="307777"/>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202122"/>
                </a:solidFill>
                <a:effectLst/>
                <a:uLnTx/>
                <a:uFillTx/>
                <a:latin typeface="Arial" panose="020B0604020202020204" pitchFamily="34" charset="0"/>
                <a:ea typeface="ＭＳ Ｐゴシック" charset="-128"/>
                <a:cs typeface="+mn-cs"/>
              </a:rPr>
              <a:t>Scalability</a:t>
            </a:r>
            <a:r>
              <a:rPr kumimoji="0" lang="en-US" sz="1400" b="0" i="0" u="none" strike="noStrike" kern="1200" cap="none" spc="0" normalizeH="0" baseline="0" noProof="0" dirty="0">
                <a:ln>
                  <a:noFill/>
                </a:ln>
                <a:solidFill>
                  <a:srgbClr val="202122"/>
                </a:solidFill>
                <a:effectLst/>
                <a:uLnTx/>
                <a:uFillTx/>
                <a:latin typeface="Arial" panose="020B0604020202020204" pitchFamily="34" charset="0"/>
                <a:ea typeface="ＭＳ Ｐゴシック" charset="-128"/>
                <a:cs typeface="+mn-cs"/>
              </a:rPr>
              <a:t> is the property of a system to handle a growing amount of work by adding resources to the system.</a:t>
            </a:r>
            <a:endPar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5" name="Rectangle 4">
            <a:extLst>
              <a:ext uri="{FF2B5EF4-FFF2-40B4-BE49-F238E27FC236}">
                <a16:creationId xmlns:a16="http://schemas.microsoft.com/office/drawing/2014/main" id="{5DBA60D7-7C63-CA49-A5DB-728D61C47FFC}"/>
              </a:ext>
            </a:extLst>
          </p:cNvPr>
          <p:cNvSpPr/>
          <p:nvPr/>
        </p:nvSpPr>
        <p:spPr>
          <a:xfrm>
            <a:off x="50369" y="857329"/>
            <a:ext cx="2997631" cy="52322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t>Replace system with a bigger machine,</a:t>
            </a:r>
            <a:b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t>e.g. more memory, CPU, ... ...</a:t>
            </a:r>
          </a:p>
        </p:txBody>
      </p:sp>
      <p:sp>
        <p:nvSpPr>
          <p:cNvPr id="6" name="Rectangle 5">
            <a:extLst>
              <a:ext uri="{FF2B5EF4-FFF2-40B4-BE49-F238E27FC236}">
                <a16:creationId xmlns:a16="http://schemas.microsoft.com/office/drawing/2014/main" id="{1DC2598E-5F40-5C4F-92B1-6BCC6F56DEBE}"/>
              </a:ext>
            </a:extLst>
          </p:cNvPr>
          <p:cNvSpPr/>
          <p:nvPr/>
        </p:nvSpPr>
        <p:spPr>
          <a:xfrm>
            <a:off x="3124200" y="1116112"/>
            <a:ext cx="1720842" cy="307777"/>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Add another system.</a:t>
            </a:r>
          </a:p>
        </p:txBody>
      </p:sp>
      <p:sp>
        <p:nvSpPr>
          <p:cNvPr id="7" name="Rectangle 6">
            <a:extLst>
              <a:ext uri="{FF2B5EF4-FFF2-40B4-BE49-F238E27FC236}">
                <a16:creationId xmlns:a16="http://schemas.microsoft.com/office/drawing/2014/main" id="{B85EA262-6C48-3449-950A-3D251FABD49D}"/>
              </a:ext>
            </a:extLst>
          </p:cNvPr>
          <p:cNvSpPr/>
          <p:nvPr/>
        </p:nvSpPr>
        <p:spPr>
          <a:xfrm>
            <a:off x="152400" y="1504950"/>
            <a:ext cx="2756877" cy="3179496"/>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598C05E-2FD3-294D-BD6D-FB0DEF4C13BC}"/>
              </a:ext>
            </a:extLst>
          </p:cNvPr>
          <p:cNvSpPr/>
          <p:nvPr/>
        </p:nvSpPr>
        <p:spPr>
          <a:xfrm>
            <a:off x="3026045" y="1504950"/>
            <a:ext cx="2640110" cy="3179496"/>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5041662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735EDD-9E1D-404E-B6EF-9BEB5A1327EB}"/>
              </a:ext>
            </a:extLst>
          </p:cNvPr>
          <p:cNvSpPr>
            <a:spLocks noGrp="1"/>
          </p:cNvSpPr>
          <p:nvPr>
            <p:ph idx="1"/>
          </p:nvPr>
        </p:nvSpPr>
        <p:spPr/>
        <p:txBody>
          <a:bodyPr/>
          <a:lstStyle/>
          <a:p>
            <a:r>
              <a:rPr lang="en-US" dirty="0"/>
              <a:t>Share disks:</a:t>
            </a:r>
          </a:p>
          <a:p>
            <a:pPr lvl="1"/>
            <a:r>
              <a:rPr lang="en-US" dirty="0"/>
              <a:t>Is basically scale-up for data/disks. </a:t>
            </a:r>
            <a:br>
              <a:rPr lang="en-US" dirty="0"/>
            </a:br>
            <a:r>
              <a:rPr lang="en-US" dirty="0"/>
              <a:t>You can use NAS, SAN and RAID.</a:t>
            </a:r>
          </a:p>
          <a:p>
            <a:pPr lvl="1"/>
            <a:r>
              <a:rPr lang="en-US" dirty="0"/>
              <a:t>Isolation/Integrity requires distributed</a:t>
            </a:r>
            <a:br>
              <a:rPr lang="en-US" dirty="0"/>
            </a:br>
            <a:r>
              <a:rPr lang="en-US" dirty="0"/>
              <a:t>locking to control access from multiple</a:t>
            </a:r>
            <a:br>
              <a:rPr lang="en-US" dirty="0"/>
            </a:br>
            <a:r>
              <a:rPr lang="en-US" dirty="0"/>
              <a:t>database servers.</a:t>
            </a:r>
          </a:p>
          <a:p>
            <a:r>
              <a:rPr lang="en-US" dirty="0"/>
              <a:t>Share nothing:</a:t>
            </a:r>
          </a:p>
          <a:p>
            <a:pPr lvl="1"/>
            <a:r>
              <a:rPr lang="en-US" dirty="0"/>
              <a:t>Is basically scale-out for disks.</a:t>
            </a:r>
          </a:p>
          <a:p>
            <a:pPr lvl="1"/>
            <a:r>
              <a:rPr lang="en-US" dirty="0"/>
              <a:t>Data is partitioned into </a:t>
            </a:r>
            <a:r>
              <a:rPr lang="en-US" i="1" dirty="0"/>
              <a:t>shards</a:t>
            </a:r>
            <a:r>
              <a:rPr lang="en-US" dirty="0"/>
              <a:t> based on a function f() applied to a key.</a:t>
            </a:r>
          </a:p>
          <a:p>
            <a:pPr lvl="1"/>
            <a:r>
              <a:rPr lang="en-US" dirty="0"/>
              <a:t>Can improve availability, at the code consistency, with data replication.</a:t>
            </a:r>
          </a:p>
          <a:p>
            <a:pPr lvl="1"/>
            <a:r>
              <a:rPr lang="en-US" dirty="0"/>
              <a:t>There is a router that sends requests to the proper shard based on the function.</a:t>
            </a:r>
          </a:p>
        </p:txBody>
      </p:sp>
      <p:sp>
        <p:nvSpPr>
          <p:cNvPr id="4" name="Title 3">
            <a:extLst>
              <a:ext uri="{FF2B5EF4-FFF2-40B4-BE49-F238E27FC236}">
                <a16:creationId xmlns:a16="http://schemas.microsoft.com/office/drawing/2014/main" id="{B90107D2-F324-3441-ACEF-2F6AA2234FC6}"/>
              </a:ext>
            </a:extLst>
          </p:cNvPr>
          <p:cNvSpPr>
            <a:spLocks noGrp="1"/>
          </p:cNvSpPr>
          <p:nvPr>
            <p:ph type="title"/>
          </p:nvPr>
        </p:nvSpPr>
        <p:spPr/>
        <p:txBody>
          <a:bodyPr/>
          <a:lstStyle/>
          <a:p>
            <a:r>
              <a:rPr lang="en-US" dirty="0"/>
              <a:t>Disk Architecture for Scale-Out</a:t>
            </a:r>
          </a:p>
        </p:txBody>
      </p:sp>
      <p:pic>
        <p:nvPicPr>
          <p:cNvPr id="2" name="Picture 1">
            <a:extLst>
              <a:ext uri="{FF2B5EF4-FFF2-40B4-BE49-F238E27FC236}">
                <a16:creationId xmlns:a16="http://schemas.microsoft.com/office/drawing/2014/main" id="{E3B86E95-C4FB-1D49-9CEF-3841FF81AB1F}"/>
              </a:ext>
            </a:extLst>
          </p:cNvPr>
          <p:cNvPicPr>
            <a:picLocks noChangeAspect="1"/>
          </p:cNvPicPr>
          <p:nvPr/>
        </p:nvPicPr>
        <p:blipFill>
          <a:blip r:embed="rId2"/>
          <a:stretch>
            <a:fillRect/>
          </a:stretch>
        </p:blipFill>
        <p:spPr>
          <a:xfrm>
            <a:off x="4572000" y="566334"/>
            <a:ext cx="4460510" cy="2305050"/>
          </a:xfrm>
          <a:prstGeom prst="rect">
            <a:avLst/>
          </a:prstGeom>
        </p:spPr>
      </p:pic>
    </p:spTree>
    <p:extLst>
      <p:ext uri="{BB962C8B-B14F-4D97-AF65-F5344CB8AC3E}">
        <p14:creationId xmlns:p14="http://schemas.microsoft.com/office/powerpoint/2010/main" val="20481255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4761D6-87F9-8048-8C75-E3ACE994B06F}"/>
              </a:ext>
            </a:extLst>
          </p:cNvPr>
          <p:cNvSpPr>
            <a:spLocks noGrp="1"/>
          </p:cNvSpPr>
          <p:nvPr>
            <p:ph type="title"/>
          </p:nvPr>
        </p:nvSpPr>
        <p:spPr/>
        <p:txBody>
          <a:bodyPr/>
          <a:lstStyle/>
          <a:p>
            <a:r>
              <a:rPr lang="en-US" dirty="0"/>
              <a:t>Shared Nothing, Scale-Out</a:t>
            </a:r>
          </a:p>
        </p:txBody>
      </p:sp>
      <p:pic>
        <p:nvPicPr>
          <p:cNvPr id="2" name="Picture 1">
            <a:extLst>
              <a:ext uri="{FF2B5EF4-FFF2-40B4-BE49-F238E27FC236}">
                <a16:creationId xmlns:a16="http://schemas.microsoft.com/office/drawing/2014/main" id="{D65CADC0-FED7-5440-9793-95DFD9FD8660}"/>
              </a:ext>
            </a:extLst>
          </p:cNvPr>
          <p:cNvPicPr>
            <a:picLocks noChangeAspect="1"/>
          </p:cNvPicPr>
          <p:nvPr/>
        </p:nvPicPr>
        <p:blipFill>
          <a:blip r:embed="rId2"/>
          <a:stretch>
            <a:fillRect/>
          </a:stretch>
        </p:blipFill>
        <p:spPr>
          <a:xfrm>
            <a:off x="0" y="1374775"/>
            <a:ext cx="4141855" cy="2863850"/>
          </a:xfrm>
          <a:prstGeom prst="rect">
            <a:avLst/>
          </a:prstGeom>
        </p:spPr>
      </p:pic>
      <p:pic>
        <p:nvPicPr>
          <p:cNvPr id="5" name="Picture 4">
            <a:extLst>
              <a:ext uri="{FF2B5EF4-FFF2-40B4-BE49-F238E27FC236}">
                <a16:creationId xmlns:a16="http://schemas.microsoft.com/office/drawing/2014/main" id="{201DB35C-D78C-0540-BCE3-1BA179A88C06}"/>
              </a:ext>
            </a:extLst>
          </p:cNvPr>
          <p:cNvPicPr>
            <a:picLocks noChangeAspect="1"/>
          </p:cNvPicPr>
          <p:nvPr/>
        </p:nvPicPr>
        <p:blipFill>
          <a:blip r:embed="rId3"/>
          <a:stretch>
            <a:fillRect/>
          </a:stretch>
        </p:blipFill>
        <p:spPr>
          <a:xfrm>
            <a:off x="4349341" y="1139825"/>
            <a:ext cx="4489858" cy="3333750"/>
          </a:xfrm>
          <a:prstGeom prst="rect">
            <a:avLst/>
          </a:prstGeom>
        </p:spPr>
      </p:pic>
      <p:sp>
        <p:nvSpPr>
          <p:cNvPr id="6" name="TextBox 5">
            <a:extLst>
              <a:ext uri="{FF2B5EF4-FFF2-40B4-BE49-F238E27FC236}">
                <a16:creationId xmlns:a16="http://schemas.microsoft.com/office/drawing/2014/main" id="{C250ABD9-5C00-FB44-9749-910A2546DEC2}"/>
              </a:ext>
            </a:extLst>
          </p:cNvPr>
          <p:cNvSpPr txBox="1"/>
          <p:nvPr/>
        </p:nvSpPr>
        <p:spPr>
          <a:xfrm>
            <a:off x="1072865" y="535543"/>
            <a:ext cx="1996124"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MongoDB </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Sharding</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7" name="TextBox 6">
            <a:extLst>
              <a:ext uri="{FF2B5EF4-FFF2-40B4-BE49-F238E27FC236}">
                <a16:creationId xmlns:a16="http://schemas.microsoft.com/office/drawing/2014/main" id="{1B985AFD-7997-6147-AB08-63FC3C81D068}"/>
              </a:ext>
            </a:extLst>
          </p:cNvPr>
          <p:cNvSpPr txBox="1"/>
          <p:nvPr/>
        </p:nvSpPr>
        <p:spPr>
          <a:xfrm>
            <a:off x="5596208" y="535543"/>
            <a:ext cx="2382255"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DynamoDB Partitioning</a:t>
            </a:r>
          </a:p>
        </p:txBody>
      </p:sp>
    </p:spTree>
    <p:extLst>
      <p:ext uri="{BB962C8B-B14F-4D97-AF65-F5344CB8AC3E}">
        <p14:creationId xmlns:p14="http://schemas.microsoft.com/office/powerpoint/2010/main" val="396307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1" descr="16x9_BG-08.jpg">
            <a:extLst>
              <a:ext uri="{FF2B5EF4-FFF2-40B4-BE49-F238E27FC236}">
                <a16:creationId xmlns:a16="http://schemas.microsoft.com/office/drawing/2014/main" id="{DF90E88B-7DD4-A44D-B8B6-11D5D18698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61950"/>
            <a:ext cx="91440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6116AE22-C834-544D-B4FC-C8A768468A4F}"/>
              </a:ext>
            </a:extLst>
          </p:cNvPr>
          <p:cNvSpPr txBox="1"/>
          <p:nvPr/>
        </p:nvSpPr>
        <p:spPr>
          <a:xfrm>
            <a:off x="3039242" y="1934252"/>
            <a:ext cx="3065518" cy="1077218"/>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Data Enablement</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Decision Support</a:t>
            </a:r>
          </a:p>
        </p:txBody>
      </p:sp>
    </p:spTree>
    <p:extLst>
      <p:ext uri="{BB962C8B-B14F-4D97-AF65-F5344CB8AC3E}">
        <p14:creationId xmlns:p14="http://schemas.microsoft.com/office/powerpoint/2010/main" val="25612018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16AE22-C834-544D-B4FC-C8A768468A4F}"/>
              </a:ext>
            </a:extLst>
          </p:cNvPr>
          <p:cNvSpPr txBox="1"/>
          <p:nvPr/>
        </p:nvSpPr>
        <p:spPr>
          <a:xfrm>
            <a:off x="3440216" y="1786920"/>
            <a:ext cx="2263568" cy="156966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Transactions</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Isolation</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Recovery</a:t>
            </a:r>
          </a:p>
        </p:txBody>
      </p:sp>
      <p:pic>
        <p:nvPicPr>
          <p:cNvPr id="5" name="Picture 1" descr="16x9_grey.jpg">
            <a:extLst>
              <a:ext uri="{FF2B5EF4-FFF2-40B4-BE49-F238E27FC236}">
                <a16:creationId xmlns:a16="http://schemas.microsoft.com/office/drawing/2014/main" id="{81BA5A21-5B66-EEF5-B2C9-BC0FE26DD3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050"/>
            <a:ext cx="9144000" cy="4724400"/>
          </a:xfrm>
          <a:prstGeom prst="rect">
            <a:avLst/>
          </a:prstGeom>
          <a:noFill/>
          <a:ln>
            <a:noFill/>
          </a:ln>
        </p:spPr>
      </p:pic>
      <p:sp>
        <p:nvSpPr>
          <p:cNvPr id="6" name="TextBox 8">
            <a:extLst>
              <a:ext uri="{FF2B5EF4-FFF2-40B4-BE49-F238E27FC236}">
                <a16:creationId xmlns:a16="http://schemas.microsoft.com/office/drawing/2014/main" id="{3CFF9C2C-E8D3-2980-2703-0B5B53B81EB1}"/>
              </a:ext>
            </a:extLst>
          </p:cNvPr>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Overview</a:t>
            </a:r>
            <a:endParaRPr kumimoji="0" lang="en-US" altLang="en-US" sz="1800" b="0" i="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7732688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DC92F-051E-4931-AE98-710CC8D65C31}"/>
              </a:ext>
            </a:extLst>
          </p:cNvPr>
          <p:cNvSpPr>
            <a:spLocks noGrp="1"/>
          </p:cNvSpPr>
          <p:nvPr>
            <p:ph type="title"/>
          </p:nvPr>
        </p:nvSpPr>
        <p:spPr/>
        <p:txBody>
          <a:bodyPr/>
          <a:lstStyle/>
          <a:p>
            <a:r>
              <a:rPr lang="en-IN" dirty="0"/>
              <a:t>Overview</a:t>
            </a:r>
          </a:p>
        </p:txBody>
      </p:sp>
      <p:sp>
        <p:nvSpPr>
          <p:cNvPr id="3" name="Content Placeholder 2">
            <a:extLst>
              <a:ext uri="{FF2B5EF4-FFF2-40B4-BE49-F238E27FC236}">
                <a16:creationId xmlns:a16="http://schemas.microsoft.com/office/drawing/2014/main" id="{3DF9010B-DD64-4B9D-880B-CE658D883F5A}"/>
              </a:ext>
            </a:extLst>
          </p:cNvPr>
          <p:cNvSpPr>
            <a:spLocks noGrp="1"/>
          </p:cNvSpPr>
          <p:nvPr>
            <p:ph idx="1"/>
          </p:nvPr>
        </p:nvSpPr>
        <p:spPr/>
        <p:txBody>
          <a:bodyPr/>
          <a:lstStyle/>
          <a:p>
            <a:r>
              <a:rPr lang="en-IN" b="1" dirty="0">
                <a:solidFill>
                  <a:srgbClr val="002060"/>
                </a:solidFill>
              </a:rPr>
              <a:t>Data analytics</a:t>
            </a:r>
            <a:r>
              <a:rPr lang="en-IN" dirty="0"/>
              <a:t>: the processing of data to infer patterns, correlations, or models for prediction</a:t>
            </a:r>
          </a:p>
          <a:p>
            <a:r>
              <a:rPr lang="en-IN" dirty="0"/>
              <a:t>Primarily used to make business decisions</a:t>
            </a:r>
          </a:p>
          <a:p>
            <a:pPr lvl="1"/>
            <a:r>
              <a:rPr lang="en-IN" dirty="0"/>
              <a:t>Per individual customer</a:t>
            </a:r>
          </a:p>
          <a:p>
            <a:pPr lvl="2"/>
            <a:r>
              <a:rPr lang="en-IN" dirty="0"/>
              <a:t>E.g., what product to suggest for purchase</a:t>
            </a:r>
          </a:p>
          <a:p>
            <a:pPr lvl="1"/>
            <a:r>
              <a:rPr lang="en-IN" dirty="0"/>
              <a:t>Across all customers</a:t>
            </a:r>
          </a:p>
          <a:p>
            <a:pPr lvl="2"/>
            <a:r>
              <a:rPr lang="en-IN" dirty="0"/>
              <a:t>E.g., what products to manufacture/stock, in what quantity</a:t>
            </a:r>
          </a:p>
          <a:p>
            <a:r>
              <a:rPr lang="en-IN" dirty="0"/>
              <a:t>Critical for businesses today</a:t>
            </a:r>
          </a:p>
          <a:p>
            <a:endParaRPr lang="en-IN" dirty="0"/>
          </a:p>
        </p:txBody>
      </p:sp>
    </p:spTree>
    <p:extLst>
      <p:ext uri="{BB962C8B-B14F-4D97-AF65-F5344CB8AC3E}">
        <p14:creationId xmlns:p14="http://schemas.microsoft.com/office/powerpoint/2010/main" val="12159526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2D5BF-5949-4E5F-80E3-1F603884552A}"/>
              </a:ext>
            </a:extLst>
          </p:cNvPr>
          <p:cNvSpPr>
            <a:spLocks noGrp="1"/>
          </p:cNvSpPr>
          <p:nvPr>
            <p:ph type="title"/>
          </p:nvPr>
        </p:nvSpPr>
        <p:spPr/>
        <p:txBody>
          <a:bodyPr/>
          <a:lstStyle/>
          <a:p>
            <a:r>
              <a:rPr lang="en-IN" dirty="0"/>
              <a:t>Overview (Cont.)</a:t>
            </a:r>
          </a:p>
        </p:txBody>
      </p:sp>
      <p:sp>
        <p:nvSpPr>
          <p:cNvPr id="3" name="Content Placeholder 2">
            <a:extLst>
              <a:ext uri="{FF2B5EF4-FFF2-40B4-BE49-F238E27FC236}">
                <a16:creationId xmlns:a16="http://schemas.microsoft.com/office/drawing/2014/main" id="{1C793067-CB1C-41CB-A8B1-A539B4C83578}"/>
              </a:ext>
            </a:extLst>
          </p:cNvPr>
          <p:cNvSpPr>
            <a:spLocks noGrp="1"/>
          </p:cNvSpPr>
          <p:nvPr>
            <p:ph idx="1"/>
          </p:nvPr>
        </p:nvSpPr>
        <p:spPr/>
        <p:txBody>
          <a:bodyPr/>
          <a:lstStyle/>
          <a:p>
            <a:r>
              <a:rPr lang="en-IN" dirty="0"/>
              <a:t>Common steps in data analytics</a:t>
            </a:r>
          </a:p>
          <a:p>
            <a:pPr lvl="1"/>
            <a:r>
              <a:rPr lang="en-IN" dirty="0"/>
              <a:t>Gather data from multiple sources into one location </a:t>
            </a:r>
          </a:p>
          <a:p>
            <a:pPr lvl="2"/>
            <a:r>
              <a:rPr lang="en-IN" dirty="0"/>
              <a:t>Data warehouses also integrated data into common schema</a:t>
            </a:r>
          </a:p>
          <a:p>
            <a:pPr lvl="2"/>
            <a:r>
              <a:rPr lang="en-IN" dirty="0"/>
              <a:t>Data often needs to be </a:t>
            </a:r>
            <a:r>
              <a:rPr lang="en-IN" b="1" dirty="0">
                <a:solidFill>
                  <a:srgbClr val="002060"/>
                </a:solidFill>
              </a:rPr>
              <a:t>extracted</a:t>
            </a:r>
            <a:r>
              <a:rPr lang="en-IN" dirty="0"/>
              <a:t> from source formats, </a:t>
            </a:r>
            <a:r>
              <a:rPr lang="en-IN" b="1" dirty="0">
                <a:solidFill>
                  <a:srgbClr val="002060"/>
                </a:solidFill>
              </a:rPr>
              <a:t>transformed</a:t>
            </a:r>
            <a:r>
              <a:rPr lang="en-IN" dirty="0"/>
              <a:t> to common schema, and </a:t>
            </a:r>
            <a:r>
              <a:rPr lang="en-IN" b="1" dirty="0">
                <a:solidFill>
                  <a:srgbClr val="002060"/>
                </a:solidFill>
              </a:rPr>
              <a:t>loaded</a:t>
            </a:r>
            <a:r>
              <a:rPr lang="en-IN" dirty="0"/>
              <a:t> into the data warehouse</a:t>
            </a:r>
          </a:p>
          <a:p>
            <a:pPr lvl="3"/>
            <a:r>
              <a:rPr lang="en-IN" dirty="0"/>
              <a:t>Can be done as </a:t>
            </a:r>
            <a:r>
              <a:rPr lang="en-IN" b="1" dirty="0">
                <a:solidFill>
                  <a:srgbClr val="002060"/>
                </a:solidFill>
              </a:rPr>
              <a:t>ETL (extract-transform-load)</a:t>
            </a:r>
            <a:r>
              <a:rPr lang="en-IN" dirty="0"/>
              <a:t>, or </a:t>
            </a:r>
            <a:r>
              <a:rPr lang="en-IN" b="1" dirty="0">
                <a:solidFill>
                  <a:srgbClr val="002060"/>
                </a:solidFill>
              </a:rPr>
              <a:t>ELT (extract-load-transform)</a:t>
            </a:r>
            <a:endParaRPr lang="en-IN" dirty="0"/>
          </a:p>
          <a:p>
            <a:pPr lvl="1"/>
            <a:r>
              <a:rPr lang="en-IN" dirty="0"/>
              <a:t>Generate aggregates and reports summarizing data</a:t>
            </a:r>
          </a:p>
          <a:p>
            <a:pPr lvl="2"/>
            <a:r>
              <a:rPr lang="en-IN" dirty="0"/>
              <a:t>Dashboards showing graphical charts/reports</a:t>
            </a:r>
          </a:p>
          <a:p>
            <a:pPr lvl="2"/>
            <a:r>
              <a:rPr lang="en-IN" b="1" dirty="0">
                <a:solidFill>
                  <a:srgbClr val="002060"/>
                </a:solidFill>
              </a:rPr>
              <a:t>Online analytical processing (OLAP) systems</a:t>
            </a:r>
            <a:r>
              <a:rPr lang="en-IN" b="1" dirty="0"/>
              <a:t> </a:t>
            </a:r>
            <a:r>
              <a:rPr lang="en-IN" dirty="0"/>
              <a:t>allow interactive querying</a:t>
            </a:r>
          </a:p>
          <a:p>
            <a:pPr lvl="2"/>
            <a:r>
              <a:rPr lang="en-IN" dirty="0"/>
              <a:t>Statistical analysis using tools such as R/SAS/SPSS</a:t>
            </a:r>
          </a:p>
          <a:p>
            <a:pPr lvl="3"/>
            <a:r>
              <a:rPr lang="en-IN" dirty="0"/>
              <a:t>Including extensions for parallel processing of big data</a:t>
            </a:r>
          </a:p>
          <a:p>
            <a:pPr lvl="1"/>
            <a:r>
              <a:rPr lang="en-IN" dirty="0"/>
              <a:t>Build </a:t>
            </a:r>
            <a:r>
              <a:rPr lang="en-IN" b="1" dirty="0">
                <a:solidFill>
                  <a:srgbClr val="002060"/>
                </a:solidFill>
              </a:rPr>
              <a:t>predictive models </a:t>
            </a:r>
            <a:r>
              <a:rPr lang="en-IN" dirty="0"/>
              <a:t>and use the models for decision making</a:t>
            </a:r>
          </a:p>
        </p:txBody>
      </p:sp>
    </p:spTree>
    <p:extLst>
      <p:ext uri="{BB962C8B-B14F-4D97-AF65-F5344CB8AC3E}">
        <p14:creationId xmlns:p14="http://schemas.microsoft.com/office/powerpoint/2010/main" val="24570342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402A6-7AD9-4545-BBC7-CA6D71764CD6}"/>
              </a:ext>
            </a:extLst>
          </p:cNvPr>
          <p:cNvSpPr>
            <a:spLocks noGrp="1"/>
          </p:cNvSpPr>
          <p:nvPr>
            <p:ph type="title"/>
          </p:nvPr>
        </p:nvSpPr>
        <p:spPr/>
        <p:txBody>
          <a:bodyPr/>
          <a:lstStyle/>
          <a:p>
            <a:r>
              <a:rPr lang="en-IN" dirty="0"/>
              <a:t>Overview (Cont.)</a:t>
            </a:r>
          </a:p>
        </p:txBody>
      </p:sp>
      <p:sp>
        <p:nvSpPr>
          <p:cNvPr id="3" name="Content Placeholder 2">
            <a:extLst>
              <a:ext uri="{FF2B5EF4-FFF2-40B4-BE49-F238E27FC236}">
                <a16:creationId xmlns:a16="http://schemas.microsoft.com/office/drawing/2014/main" id="{D99D363A-05FD-4D48-9D74-7700AF25C628}"/>
              </a:ext>
            </a:extLst>
          </p:cNvPr>
          <p:cNvSpPr>
            <a:spLocks noGrp="1"/>
          </p:cNvSpPr>
          <p:nvPr>
            <p:ph idx="1"/>
          </p:nvPr>
        </p:nvSpPr>
        <p:spPr/>
        <p:txBody>
          <a:bodyPr/>
          <a:lstStyle/>
          <a:p>
            <a:r>
              <a:rPr lang="en-IN" dirty="0"/>
              <a:t>Predictive models are widely used today</a:t>
            </a:r>
          </a:p>
          <a:p>
            <a:pPr lvl="1"/>
            <a:r>
              <a:rPr lang="en-IN" dirty="0"/>
              <a:t>E.g., use  customer profile features (e.g. income, age, gender, education, employment) and past history of a customer to predict likelihood of default on loan</a:t>
            </a:r>
          </a:p>
          <a:p>
            <a:pPr lvl="2"/>
            <a:r>
              <a:rPr lang="en-IN" dirty="0"/>
              <a:t> and use prediction to make loan decision</a:t>
            </a:r>
          </a:p>
          <a:p>
            <a:pPr lvl="1"/>
            <a:r>
              <a:rPr lang="en-IN" dirty="0"/>
              <a:t>E.g., use past history of sales (by season) to predict future sales</a:t>
            </a:r>
          </a:p>
          <a:p>
            <a:pPr lvl="2"/>
            <a:r>
              <a:rPr lang="en-IN" dirty="0"/>
              <a:t>And use it to decide what/how much to produce/stock</a:t>
            </a:r>
          </a:p>
          <a:p>
            <a:pPr lvl="2"/>
            <a:r>
              <a:rPr lang="en-IN" dirty="0"/>
              <a:t>And to target customers</a:t>
            </a:r>
          </a:p>
          <a:p>
            <a:r>
              <a:rPr lang="en-US" altLang="en-US" dirty="0">
                <a:ea typeface="ＭＳ Ｐゴシック" panose="020B0600070205080204" pitchFamily="34" charset="-128"/>
              </a:rPr>
              <a:t>Other examples of business decisions:</a:t>
            </a:r>
          </a:p>
          <a:p>
            <a:pPr lvl="1"/>
            <a:r>
              <a:rPr lang="en-US" altLang="en-US" dirty="0">
                <a:ea typeface="ＭＳ Ｐゴシック" panose="020B0600070205080204" pitchFamily="34" charset="-128"/>
              </a:rPr>
              <a:t>What items to stock?</a:t>
            </a:r>
          </a:p>
          <a:p>
            <a:pPr lvl="1"/>
            <a:r>
              <a:rPr lang="en-US" altLang="en-US" dirty="0">
                <a:ea typeface="ＭＳ Ｐゴシック" panose="020B0600070205080204" pitchFamily="34" charset="-128"/>
              </a:rPr>
              <a:t>What insurance premium to change?</a:t>
            </a:r>
          </a:p>
          <a:p>
            <a:pPr lvl="1"/>
            <a:r>
              <a:rPr lang="en-US" altLang="en-US" dirty="0">
                <a:ea typeface="ＭＳ Ｐゴシック" panose="020B0600070205080204" pitchFamily="34" charset="-128"/>
              </a:rPr>
              <a:t>To whom to send advertisements?</a:t>
            </a:r>
            <a:endParaRPr lang="en-IN" dirty="0"/>
          </a:p>
        </p:txBody>
      </p:sp>
    </p:spTree>
    <p:extLst>
      <p:ext uri="{BB962C8B-B14F-4D97-AF65-F5344CB8AC3E}">
        <p14:creationId xmlns:p14="http://schemas.microsoft.com/office/powerpoint/2010/main" val="1447925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1D58FBE9-F83E-6849-8671-F38777A2B103}"/>
              </a:ext>
            </a:extLst>
          </p:cNvPr>
          <p:cNvSpPr txBox="1">
            <a:spLocks noChangeArrowheads="1"/>
          </p:cNvSpPr>
          <p:nvPr/>
        </p:nvSpPr>
        <p:spPr bwMode="auto">
          <a:xfrm>
            <a:off x="0" y="1733550"/>
            <a:ext cx="9144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4000" b="0" i="1" u="none" strike="noStrike" kern="1200" cap="none" spc="0" normalizeH="0" baseline="0" noProof="0" dirty="0">
                <a:ln>
                  <a:noFill/>
                </a:ln>
                <a:solidFill>
                  <a:prstClr val="white"/>
                </a:solidFill>
                <a:effectLst/>
                <a:uLnTx/>
                <a:uFillTx/>
                <a:latin typeface="Calibri" charset="0"/>
                <a:ea typeface="ＭＳ Ｐゴシック" charset="-128"/>
                <a:cs typeface="+mn-cs"/>
              </a:rPr>
              <a:t>Database Design Considerations</a:t>
            </a:r>
          </a:p>
        </p:txBody>
      </p:sp>
      <p:sp>
        <p:nvSpPr>
          <p:cNvPr id="8" name="TextBox 9">
            <a:extLst>
              <a:ext uri="{FF2B5EF4-FFF2-40B4-BE49-F238E27FC236}">
                <a16:creationId xmlns:a16="http://schemas.microsoft.com/office/drawing/2014/main" id="{2018028D-F7E9-1E97-DF0D-AC9F90B1978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6</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W4111-2024F-11-HW3b4b-Normalization-ModuleIV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612005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402A6-7AD9-4545-BBC7-CA6D71764CD6}"/>
              </a:ext>
            </a:extLst>
          </p:cNvPr>
          <p:cNvSpPr>
            <a:spLocks noGrp="1"/>
          </p:cNvSpPr>
          <p:nvPr>
            <p:ph type="title"/>
          </p:nvPr>
        </p:nvSpPr>
        <p:spPr/>
        <p:txBody>
          <a:bodyPr/>
          <a:lstStyle/>
          <a:p>
            <a:r>
              <a:rPr lang="en-IN" dirty="0"/>
              <a:t>Overview (Cont.)</a:t>
            </a:r>
          </a:p>
        </p:txBody>
      </p:sp>
      <p:sp>
        <p:nvSpPr>
          <p:cNvPr id="3" name="Content Placeholder 2">
            <a:extLst>
              <a:ext uri="{FF2B5EF4-FFF2-40B4-BE49-F238E27FC236}">
                <a16:creationId xmlns:a16="http://schemas.microsoft.com/office/drawing/2014/main" id="{D99D363A-05FD-4D48-9D74-7700AF25C628}"/>
              </a:ext>
            </a:extLst>
          </p:cNvPr>
          <p:cNvSpPr>
            <a:spLocks noGrp="1"/>
          </p:cNvSpPr>
          <p:nvPr>
            <p:ph idx="1"/>
          </p:nvPr>
        </p:nvSpPr>
        <p:spPr/>
        <p:txBody>
          <a:bodyPr/>
          <a:lstStyle/>
          <a:p>
            <a:r>
              <a:rPr lang="en-IN" b="1" dirty="0">
                <a:solidFill>
                  <a:srgbClr val="002060"/>
                </a:solidFill>
              </a:rPr>
              <a:t>Machine learning </a:t>
            </a:r>
            <a:r>
              <a:rPr lang="en-IN" dirty="0"/>
              <a:t>techniques are key to finding patterns in data and making predictions</a:t>
            </a:r>
          </a:p>
          <a:p>
            <a:r>
              <a:rPr lang="en-IN" b="1" dirty="0">
                <a:solidFill>
                  <a:srgbClr val="002060"/>
                </a:solidFill>
              </a:rPr>
              <a:t>Data mining </a:t>
            </a:r>
            <a:r>
              <a:rPr lang="en-IN" dirty="0"/>
              <a:t>extends techniques developed by machine-learning communities to run them on very large datasets</a:t>
            </a:r>
          </a:p>
          <a:p>
            <a:r>
              <a:rPr lang="en-IN" dirty="0"/>
              <a:t>The term </a:t>
            </a:r>
            <a:r>
              <a:rPr lang="en-IN" b="1" dirty="0">
                <a:solidFill>
                  <a:srgbClr val="002060"/>
                </a:solidFill>
              </a:rPr>
              <a:t>business intelligence (BI) </a:t>
            </a:r>
            <a:r>
              <a:rPr lang="en-IN" dirty="0"/>
              <a:t>is synonym for data analytics</a:t>
            </a:r>
          </a:p>
          <a:p>
            <a:r>
              <a:rPr lang="en-IN" dirty="0"/>
              <a:t>The term </a:t>
            </a:r>
            <a:r>
              <a:rPr lang="en-IN" b="1" dirty="0">
                <a:solidFill>
                  <a:srgbClr val="002060"/>
                </a:solidFill>
              </a:rPr>
              <a:t>decision support </a:t>
            </a:r>
            <a:r>
              <a:rPr lang="en-IN" dirty="0"/>
              <a:t>focuses on reporting and aggregation </a:t>
            </a:r>
          </a:p>
        </p:txBody>
      </p:sp>
    </p:spTree>
    <p:extLst>
      <p:ext uri="{BB962C8B-B14F-4D97-AF65-F5344CB8AC3E}">
        <p14:creationId xmlns:p14="http://schemas.microsoft.com/office/powerpoint/2010/main" val="19017804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16AE22-C834-544D-B4FC-C8A768468A4F}"/>
              </a:ext>
            </a:extLst>
          </p:cNvPr>
          <p:cNvSpPr txBox="1"/>
          <p:nvPr/>
        </p:nvSpPr>
        <p:spPr>
          <a:xfrm>
            <a:off x="3440216" y="1786920"/>
            <a:ext cx="2263568" cy="156966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Transactions</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Isolation</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Recovery</a:t>
            </a:r>
          </a:p>
        </p:txBody>
      </p:sp>
      <p:pic>
        <p:nvPicPr>
          <p:cNvPr id="5" name="Picture 1" descr="16x9_grey.jpg">
            <a:extLst>
              <a:ext uri="{FF2B5EF4-FFF2-40B4-BE49-F238E27FC236}">
                <a16:creationId xmlns:a16="http://schemas.microsoft.com/office/drawing/2014/main" id="{81BA5A21-5B66-EEF5-B2C9-BC0FE26DD3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050"/>
            <a:ext cx="9144000" cy="4724400"/>
          </a:xfrm>
          <a:prstGeom prst="rect">
            <a:avLst/>
          </a:prstGeom>
          <a:noFill/>
          <a:ln>
            <a:noFill/>
          </a:ln>
        </p:spPr>
      </p:pic>
      <p:sp>
        <p:nvSpPr>
          <p:cNvPr id="6" name="TextBox 8">
            <a:extLst>
              <a:ext uri="{FF2B5EF4-FFF2-40B4-BE49-F238E27FC236}">
                <a16:creationId xmlns:a16="http://schemas.microsoft.com/office/drawing/2014/main" id="{3CFF9C2C-E8D3-2980-2703-0B5B53B81EB1}"/>
              </a:ext>
            </a:extLst>
          </p:cNvPr>
          <p:cNvSpPr txBox="1">
            <a:spLocks noChangeArrowheads="1"/>
          </p:cNvSpPr>
          <p:nvPr/>
        </p:nvSpPr>
        <p:spPr bwMode="auto">
          <a:xfrm>
            <a:off x="0" y="1733550"/>
            <a:ext cx="9144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Enterprise Information Integration</a:t>
            </a:r>
            <a:b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ETL</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Data Warehouse, Data Lake</a:t>
            </a:r>
            <a:endParaRPr kumimoji="0" lang="en-US" altLang="en-US" sz="1800" b="0" i="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2224244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Enterprise Information Integration</a:t>
            </a:r>
            <a:endParaRPr lang="en-US" sz="2000" dirty="0"/>
          </a:p>
        </p:txBody>
      </p:sp>
      <p:pic>
        <p:nvPicPr>
          <p:cNvPr id="5" name="Picture 4">
            <a:extLst>
              <a:ext uri="{FF2B5EF4-FFF2-40B4-BE49-F238E27FC236}">
                <a16:creationId xmlns:a16="http://schemas.microsoft.com/office/drawing/2014/main" id="{7C800687-FB7C-5641-864A-87F3FBF093BC}"/>
              </a:ext>
            </a:extLst>
          </p:cNvPr>
          <p:cNvPicPr>
            <a:picLocks noChangeAspect="1"/>
          </p:cNvPicPr>
          <p:nvPr/>
        </p:nvPicPr>
        <p:blipFill>
          <a:blip r:embed="rId2"/>
          <a:stretch>
            <a:fillRect/>
          </a:stretch>
        </p:blipFill>
        <p:spPr>
          <a:xfrm>
            <a:off x="381000" y="590550"/>
            <a:ext cx="4527550" cy="3685215"/>
          </a:xfrm>
          <a:prstGeom prst="rect">
            <a:avLst/>
          </a:prstGeom>
        </p:spPr>
      </p:pic>
      <p:pic>
        <p:nvPicPr>
          <p:cNvPr id="10" name="Picture 9">
            <a:extLst>
              <a:ext uri="{FF2B5EF4-FFF2-40B4-BE49-F238E27FC236}">
                <a16:creationId xmlns:a16="http://schemas.microsoft.com/office/drawing/2014/main" id="{9A8544C2-849A-FC4F-9B61-7B0D2AF11585}"/>
              </a:ext>
            </a:extLst>
          </p:cNvPr>
          <p:cNvPicPr>
            <a:picLocks noChangeAspect="1"/>
          </p:cNvPicPr>
          <p:nvPr/>
        </p:nvPicPr>
        <p:blipFill>
          <a:blip r:embed="rId3"/>
          <a:stretch>
            <a:fillRect/>
          </a:stretch>
        </p:blipFill>
        <p:spPr>
          <a:xfrm>
            <a:off x="5037264" y="742950"/>
            <a:ext cx="3876179" cy="3124200"/>
          </a:xfrm>
          <a:prstGeom prst="rect">
            <a:avLst/>
          </a:prstGeom>
        </p:spPr>
      </p:pic>
    </p:spTree>
    <p:extLst>
      <p:ext uri="{BB962C8B-B14F-4D97-AF65-F5344CB8AC3E}">
        <p14:creationId xmlns:p14="http://schemas.microsoft.com/office/powerpoint/2010/main" val="1306700050"/>
      </p:ext>
    </p:extLst>
  </p:cSld>
  <p:clrMapOvr>
    <a:masterClrMapping/>
  </p:clrMapOvr>
  <p:transition spd="med">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Warehouse and Data Lake</a:t>
            </a:r>
            <a:endParaRPr lang="en-US" sz="2000" dirty="0"/>
          </a:p>
        </p:txBody>
      </p:sp>
      <p:pic>
        <p:nvPicPr>
          <p:cNvPr id="3" name="Picture 2">
            <a:extLst>
              <a:ext uri="{FF2B5EF4-FFF2-40B4-BE49-F238E27FC236}">
                <a16:creationId xmlns:a16="http://schemas.microsoft.com/office/drawing/2014/main" id="{502E913D-06C0-FE47-9D58-366E1D69DC7D}"/>
              </a:ext>
            </a:extLst>
          </p:cNvPr>
          <p:cNvPicPr>
            <a:picLocks noChangeAspect="1"/>
          </p:cNvPicPr>
          <p:nvPr/>
        </p:nvPicPr>
        <p:blipFill>
          <a:blip r:embed="rId2"/>
          <a:stretch>
            <a:fillRect/>
          </a:stretch>
        </p:blipFill>
        <p:spPr>
          <a:xfrm>
            <a:off x="914400" y="514350"/>
            <a:ext cx="6769038" cy="4091792"/>
          </a:xfrm>
          <a:prstGeom prst="rect">
            <a:avLst/>
          </a:prstGeom>
        </p:spPr>
      </p:pic>
    </p:spTree>
    <p:extLst>
      <p:ext uri="{BB962C8B-B14F-4D97-AF65-F5344CB8AC3E}">
        <p14:creationId xmlns:p14="http://schemas.microsoft.com/office/powerpoint/2010/main" val="2393786430"/>
      </p:ext>
    </p:extLst>
  </p:cSld>
  <p:clrMapOvr>
    <a:masterClrMapping/>
  </p:clrMapOvr>
  <p:transition spd="med">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a:defRPr/>
            </a:pPr>
            <a:r>
              <a:rPr lang="en-US">
                <a:ea typeface="+mj-ea"/>
              </a:rPr>
              <a:t>Data Warehousing</a:t>
            </a:r>
          </a:p>
        </p:txBody>
      </p:sp>
      <p:pic>
        <p:nvPicPr>
          <p:cNvPr id="921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7350" y="1352550"/>
            <a:ext cx="5974556" cy="2921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90016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2D5BF-5949-4E5F-80E3-1F603884552A}"/>
              </a:ext>
            </a:extLst>
          </p:cNvPr>
          <p:cNvSpPr>
            <a:spLocks noGrp="1"/>
          </p:cNvSpPr>
          <p:nvPr>
            <p:ph type="title"/>
          </p:nvPr>
        </p:nvSpPr>
        <p:spPr/>
        <p:txBody>
          <a:bodyPr/>
          <a:lstStyle/>
          <a:p>
            <a:r>
              <a:rPr lang="en-IN" dirty="0"/>
              <a:t>Overview (Cont.)</a:t>
            </a:r>
          </a:p>
        </p:txBody>
      </p:sp>
      <p:sp>
        <p:nvSpPr>
          <p:cNvPr id="3" name="Content Placeholder 2">
            <a:extLst>
              <a:ext uri="{FF2B5EF4-FFF2-40B4-BE49-F238E27FC236}">
                <a16:creationId xmlns:a16="http://schemas.microsoft.com/office/drawing/2014/main" id="{1C793067-CB1C-41CB-A8B1-A539B4C83578}"/>
              </a:ext>
            </a:extLst>
          </p:cNvPr>
          <p:cNvSpPr>
            <a:spLocks noGrp="1"/>
          </p:cNvSpPr>
          <p:nvPr>
            <p:ph idx="1"/>
          </p:nvPr>
        </p:nvSpPr>
        <p:spPr/>
        <p:txBody>
          <a:bodyPr/>
          <a:lstStyle/>
          <a:p>
            <a:r>
              <a:rPr lang="en-IN" dirty="0"/>
              <a:t>Common steps in data analytics</a:t>
            </a:r>
          </a:p>
          <a:p>
            <a:pPr lvl="1"/>
            <a:r>
              <a:rPr lang="en-IN" dirty="0"/>
              <a:t>Gather data from multiple sources into one location </a:t>
            </a:r>
          </a:p>
          <a:p>
            <a:pPr lvl="2"/>
            <a:r>
              <a:rPr lang="en-IN" dirty="0"/>
              <a:t>Data warehouses also integrated data into common schema</a:t>
            </a:r>
          </a:p>
          <a:p>
            <a:pPr lvl="2"/>
            <a:r>
              <a:rPr lang="en-IN" dirty="0"/>
              <a:t>Data often needs to be </a:t>
            </a:r>
            <a:r>
              <a:rPr lang="en-IN" b="1" dirty="0">
                <a:solidFill>
                  <a:srgbClr val="002060"/>
                </a:solidFill>
              </a:rPr>
              <a:t>extracted</a:t>
            </a:r>
            <a:r>
              <a:rPr lang="en-IN" dirty="0"/>
              <a:t> from source formats, </a:t>
            </a:r>
            <a:r>
              <a:rPr lang="en-IN" b="1" dirty="0">
                <a:solidFill>
                  <a:srgbClr val="002060"/>
                </a:solidFill>
              </a:rPr>
              <a:t>transformed</a:t>
            </a:r>
            <a:r>
              <a:rPr lang="en-IN" dirty="0"/>
              <a:t> to common schema, and </a:t>
            </a:r>
            <a:r>
              <a:rPr lang="en-IN" b="1" dirty="0">
                <a:solidFill>
                  <a:srgbClr val="002060"/>
                </a:solidFill>
              </a:rPr>
              <a:t>loaded</a:t>
            </a:r>
            <a:r>
              <a:rPr lang="en-IN" dirty="0"/>
              <a:t> into the data warehouse</a:t>
            </a:r>
          </a:p>
          <a:p>
            <a:pPr lvl="3"/>
            <a:r>
              <a:rPr lang="en-IN" dirty="0"/>
              <a:t>Can be done as </a:t>
            </a:r>
            <a:r>
              <a:rPr lang="en-IN" b="1" dirty="0">
                <a:solidFill>
                  <a:srgbClr val="002060"/>
                </a:solidFill>
              </a:rPr>
              <a:t>ETL (extract-transform-load)</a:t>
            </a:r>
            <a:r>
              <a:rPr lang="en-IN" dirty="0"/>
              <a:t>, or </a:t>
            </a:r>
            <a:r>
              <a:rPr lang="en-IN" b="1" dirty="0">
                <a:solidFill>
                  <a:srgbClr val="002060"/>
                </a:solidFill>
              </a:rPr>
              <a:t>ELT (extract-load-transform)</a:t>
            </a:r>
            <a:endParaRPr lang="en-IN" dirty="0"/>
          </a:p>
          <a:p>
            <a:pPr lvl="1"/>
            <a:r>
              <a:rPr lang="en-IN" dirty="0"/>
              <a:t>Generate aggregates and reports summarizing data</a:t>
            </a:r>
          </a:p>
          <a:p>
            <a:pPr lvl="2"/>
            <a:r>
              <a:rPr lang="en-IN" dirty="0"/>
              <a:t>Dashboards showing graphical charts/reports</a:t>
            </a:r>
          </a:p>
          <a:p>
            <a:pPr lvl="2"/>
            <a:r>
              <a:rPr lang="en-IN" b="1" dirty="0">
                <a:solidFill>
                  <a:srgbClr val="002060"/>
                </a:solidFill>
              </a:rPr>
              <a:t>Online analytical processing (OLAP) systems</a:t>
            </a:r>
            <a:r>
              <a:rPr lang="en-IN" b="1" dirty="0"/>
              <a:t> </a:t>
            </a:r>
            <a:r>
              <a:rPr lang="en-IN" dirty="0"/>
              <a:t>allow interactive querying</a:t>
            </a:r>
          </a:p>
          <a:p>
            <a:pPr lvl="2"/>
            <a:r>
              <a:rPr lang="en-IN" dirty="0"/>
              <a:t>Statistical analysis using tools such as R/SAS/SPSS</a:t>
            </a:r>
          </a:p>
          <a:p>
            <a:pPr lvl="3"/>
            <a:r>
              <a:rPr lang="en-IN" dirty="0"/>
              <a:t>Including extensions for parallel processing of big data</a:t>
            </a:r>
          </a:p>
          <a:p>
            <a:pPr lvl="1"/>
            <a:r>
              <a:rPr lang="en-IN" dirty="0"/>
              <a:t>Build </a:t>
            </a:r>
            <a:r>
              <a:rPr lang="en-IN" b="1" dirty="0">
                <a:solidFill>
                  <a:srgbClr val="002060"/>
                </a:solidFill>
              </a:rPr>
              <a:t>predictive models </a:t>
            </a:r>
            <a:r>
              <a:rPr lang="en-IN" dirty="0"/>
              <a:t>and use the models for decision making</a:t>
            </a:r>
          </a:p>
        </p:txBody>
      </p:sp>
    </p:spTree>
    <p:extLst>
      <p:ext uri="{BB962C8B-B14F-4D97-AF65-F5344CB8AC3E}">
        <p14:creationId xmlns:p14="http://schemas.microsoft.com/office/powerpoint/2010/main" val="2054493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ETL Concepts</a:t>
            </a:r>
            <a:endParaRPr lang="en-US" sz="2000" dirty="0"/>
          </a:p>
        </p:txBody>
      </p:sp>
      <p:pic>
        <p:nvPicPr>
          <p:cNvPr id="4" name="Picture 3">
            <a:extLst>
              <a:ext uri="{FF2B5EF4-FFF2-40B4-BE49-F238E27FC236}">
                <a16:creationId xmlns:a16="http://schemas.microsoft.com/office/drawing/2014/main" id="{B70BD4F7-5B53-E643-A566-E0A1EB3C5FF9}"/>
              </a:ext>
            </a:extLst>
          </p:cNvPr>
          <p:cNvPicPr>
            <a:picLocks noChangeAspect="1"/>
          </p:cNvPicPr>
          <p:nvPr/>
        </p:nvPicPr>
        <p:blipFill>
          <a:blip r:embed="rId2"/>
          <a:stretch>
            <a:fillRect/>
          </a:stretch>
        </p:blipFill>
        <p:spPr>
          <a:xfrm>
            <a:off x="199030" y="2425013"/>
            <a:ext cx="3582398" cy="2051737"/>
          </a:xfrm>
          <a:prstGeom prst="rect">
            <a:avLst/>
          </a:prstGeom>
        </p:spPr>
      </p:pic>
      <p:pic>
        <p:nvPicPr>
          <p:cNvPr id="6" name="Picture 5">
            <a:extLst>
              <a:ext uri="{FF2B5EF4-FFF2-40B4-BE49-F238E27FC236}">
                <a16:creationId xmlns:a16="http://schemas.microsoft.com/office/drawing/2014/main" id="{ADE48378-5B4E-B74F-9CBF-8E3D26CC0F21}"/>
              </a:ext>
            </a:extLst>
          </p:cNvPr>
          <p:cNvPicPr>
            <a:picLocks noChangeAspect="1"/>
          </p:cNvPicPr>
          <p:nvPr/>
        </p:nvPicPr>
        <p:blipFill>
          <a:blip r:embed="rId3"/>
          <a:stretch>
            <a:fillRect/>
          </a:stretch>
        </p:blipFill>
        <p:spPr>
          <a:xfrm>
            <a:off x="4483654" y="57150"/>
            <a:ext cx="3669746" cy="3476602"/>
          </a:xfrm>
          <a:prstGeom prst="rect">
            <a:avLst/>
          </a:prstGeom>
        </p:spPr>
      </p:pic>
      <p:pic>
        <p:nvPicPr>
          <p:cNvPr id="7" name="Picture 6">
            <a:extLst>
              <a:ext uri="{FF2B5EF4-FFF2-40B4-BE49-F238E27FC236}">
                <a16:creationId xmlns:a16="http://schemas.microsoft.com/office/drawing/2014/main" id="{791C7AED-83F7-6648-9CA2-CFAB39C410D7}"/>
              </a:ext>
            </a:extLst>
          </p:cNvPr>
          <p:cNvPicPr>
            <a:picLocks noChangeAspect="1"/>
          </p:cNvPicPr>
          <p:nvPr/>
        </p:nvPicPr>
        <p:blipFill>
          <a:blip r:embed="rId4"/>
          <a:stretch>
            <a:fillRect/>
          </a:stretch>
        </p:blipFill>
        <p:spPr>
          <a:xfrm>
            <a:off x="4458633" y="3735456"/>
            <a:ext cx="3978351" cy="759775"/>
          </a:xfrm>
          <a:prstGeom prst="rect">
            <a:avLst/>
          </a:prstGeom>
        </p:spPr>
      </p:pic>
      <p:pic>
        <p:nvPicPr>
          <p:cNvPr id="8" name="Picture 7">
            <a:extLst>
              <a:ext uri="{FF2B5EF4-FFF2-40B4-BE49-F238E27FC236}">
                <a16:creationId xmlns:a16="http://schemas.microsoft.com/office/drawing/2014/main" id="{4A16F4C7-165D-FB4E-8E97-118271B5EE3C}"/>
              </a:ext>
            </a:extLst>
          </p:cNvPr>
          <p:cNvPicPr>
            <a:picLocks noChangeAspect="1"/>
          </p:cNvPicPr>
          <p:nvPr/>
        </p:nvPicPr>
        <p:blipFill>
          <a:blip r:embed="rId5"/>
          <a:stretch>
            <a:fillRect/>
          </a:stretch>
        </p:blipFill>
        <p:spPr>
          <a:xfrm>
            <a:off x="252449" y="1123950"/>
            <a:ext cx="3854450" cy="1230689"/>
          </a:xfrm>
          <a:prstGeom prst="rect">
            <a:avLst/>
          </a:prstGeom>
        </p:spPr>
      </p:pic>
      <p:sp>
        <p:nvSpPr>
          <p:cNvPr id="9" name="Rectangle 8">
            <a:extLst>
              <a:ext uri="{FF2B5EF4-FFF2-40B4-BE49-F238E27FC236}">
                <a16:creationId xmlns:a16="http://schemas.microsoft.com/office/drawing/2014/main" id="{4F61D2EA-B4BE-FB4C-9B7B-031A644A921C}"/>
              </a:ext>
            </a:extLst>
          </p:cNvPr>
          <p:cNvSpPr/>
          <p:nvPr/>
        </p:nvSpPr>
        <p:spPr>
          <a:xfrm>
            <a:off x="199030" y="506336"/>
            <a:ext cx="3669746" cy="276999"/>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databricks.com</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/glossary/extract-transform-load</a:t>
            </a:r>
          </a:p>
        </p:txBody>
      </p:sp>
    </p:spTree>
    <p:extLst>
      <p:ext uri="{BB962C8B-B14F-4D97-AF65-F5344CB8AC3E}">
        <p14:creationId xmlns:p14="http://schemas.microsoft.com/office/powerpoint/2010/main" val="3173170736"/>
      </p:ext>
    </p:extLst>
  </p:cSld>
  <p:clrMapOvr>
    <a:masterClrMapping/>
  </p:clrMapOvr>
  <p:transition spd="med">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D13E372D-134B-CE43-ABAA-2BA34847DB7F}"/>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OLAP</a:t>
            </a:r>
          </a:p>
        </p:txBody>
      </p:sp>
      <p:sp>
        <p:nvSpPr>
          <p:cNvPr id="8" name="TextBox 9">
            <a:extLst>
              <a:ext uri="{FF2B5EF4-FFF2-40B4-BE49-F238E27FC236}">
                <a16:creationId xmlns:a16="http://schemas.microsoft.com/office/drawing/2014/main" id="{ACCA1454-CEC5-31FD-2047-AB138C9F5941}"/>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914400" rtl="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cs typeface="+mn-cs"/>
              </a:rPr>
              <a:pPr marL="0" marR="0" lvl="0" indent="0" algn="l" defTabSz="914400" rtl="0" eaLnBrk="1" fontAlgn="auto" latinLnBrk="0" hangingPunct="1">
                <a:lnSpc>
                  <a:spcPts val="2400"/>
                </a:lnSpc>
                <a:spcBef>
                  <a:spcPts val="0"/>
                </a:spcBef>
                <a:spcAft>
                  <a:spcPts val="0"/>
                </a:spcAft>
                <a:buClrTx/>
                <a:buSzTx/>
                <a:buFontTx/>
                <a:buNone/>
                <a:tabLst/>
                <a:defRPr/>
              </a:pPr>
              <a:t>67</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W4111-2024F-11-HW3b4b-Normalization-ModuleIV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19286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ChangeArrowheads="1"/>
          </p:cNvSpPr>
          <p:nvPr>
            <p:ph type="title"/>
          </p:nvPr>
        </p:nvSpPr>
        <p:spPr/>
        <p:txBody>
          <a:bodyPr/>
          <a:lstStyle/>
          <a:p>
            <a:r>
              <a:rPr lang="en-US" altLang="en-US">
                <a:effectLst>
                  <a:outerShdw blurRad="38100" dist="38100" dir="2700000" algn="tl">
                    <a:srgbClr val="C0C0C0"/>
                  </a:outerShdw>
                </a:effectLst>
              </a:rPr>
              <a:t>Data Analysis and OLAP</a:t>
            </a:r>
          </a:p>
        </p:txBody>
      </p:sp>
      <p:sp>
        <p:nvSpPr>
          <p:cNvPr id="65538" name="Rectangle 3"/>
          <p:cNvSpPr>
            <a:spLocks noGrp="1" noChangeArrowheads="1"/>
          </p:cNvSpPr>
          <p:nvPr>
            <p:ph idx="1"/>
          </p:nvPr>
        </p:nvSpPr>
        <p:spPr/>
        <p:txBody>
          <a:bodyPr/>
          <a:lstStyle/>
          <a:p>
            <a:r>
              <a:rPr lang="en-US" altLang="en-US" b="1" dirty="0">
                <a:solidFill>
                  <a:srgbClr val="002060"/>
                </a:solidFill>
              </a:rPr>
              <a:t>Online Analytical Processing (OLAP)</a:t>
            </a:r>
          </a:p>
          <a:p>
            <a:pPr lvl="1"/>
            <a:r>
              <a:rPr lang="en-US" altLang="en-US" dirty="0"/>
              <a:t>Interactive analysis of data, allowing data to be summarized and viewed in different ways in an online fashion (with negligible delay)</a:t>
            </a:r>
          </a:p>
          <a:p>
            <a:r>
              <a:rPr lang="en-US" altLang="en-US" dirty="0"/>
              <a:t>We use the following relation to illustrate OLAP concepts</a:t>
            </a:r>
          </a:p>
          <a:p>
            <a:pPr lvl="1"/>
            <a:r>
              <a:rPr lang="en-US" altLang="en-US" dirty="0"/>
              <a:t> </a:t>
            </a:r>
            <a:r>
              <a:rPr lang="en-US" i="1" dirty="0"/>
              <a:t>sales </a:t>
            </a:r>
            <a:r>
              <a:rPr lang="en-US" dirty="0"/>
              <a:t>(</a:t>
            </a:r>
            <a:r>
              <a:rPr lang="en-US" i="1" dirty="0" err="1"/>
              <a:t>item_name</a:t>
            </a:r>
            <a:r>
              <a:rPr lang="en-US" dirty="0"/>
              <a:t>, </a:t>
            </a:r>
            <a:r>
              <a:rPr lang="en-US" i="1" dirty="0"/>
              <a:t>color</a:t>
            </a:r>
            <a:r>
              <a:rPr lang="en-US" dirty="0"/>
              <a:t>, </a:t>
            </a:r>
            <a:r>
              <a:rPr lang="en-US" i="1" dirty="0" err="1"/>
              <a:t>clothes_size</a:t>
            </a:r>
            <a:r>
              <a:rPr lang="en-US" dirty="0"/>
              <a:t>, </a:t>
            </a:r>
            <a:r>
              <a:rPr lang="en-US" i="1" dirty="0"/>
              <a:t>quantity</a:t>
            </a:r>
            <a:r>
              <a:rPr lang="en-US" dirty="0"/>
              <a:t>) </a:t>
            </a:r>
          </a:p>
          <a:p>
            <a:pPr marL="342900" lvl="1" indent="0">
              <a:buNone/>
            </a:pPr>
            <a:r>
              <a:rPr lang="en-US" dirty="0"/>
              <a:t>This is a simplified version of the </a:t>
            </a:r>
            <a:r>
              <a:rPr lang="en-US" i="1" dirty="0"/>
              <a:t>sales</a:t>
            </a:r>
            <a:r>
              <a:rPr lang="en-US" dirty="0"/>
              <a:t> fact table joined with the dimension tables, and many attributes removed (and some renamed)</a:t>
            </a:r>
            <a:br>
              <a:rPr lang="en-US" dirty="0"/>
            </a:br>
            <a:endParaRPr lang="en-US" altLang="en-US" dirty="0"/>
          </a:p>
          <a:p>
            <a:endParaRPr lang="en-US" altLang="en-US" dirty="0"/>
          </a:p>
        </p:txBody>
      </p:sp>
    </p:spTree>
    <p:extLst>
      <p:ext uri="{BB962C8B-B14F-4D97-AF65-F5344CB8AC3E}">
        <p14:creationId xmlns:p14="http://schemas.microsoft.com/office/powerpoint/2010/main" val="26110548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Example sales relation </a:t>
            </a:r>
          </a:p>
        </p:txBody>
      </p:sp>
      <p:sp>
        <p:nvSpPr>
          <p:cNvPr id="66563" name="Text Box 4"/>
          <p:cNvSpPr txBox="1">
            <a:spLocks noChangeArrowheads="1"/>
          </p:cNvSpPr>
          <p:nvPr/>
        </p:nvSpPr>
        <p:spPr bwMode="auto">
          <a:xfrm>
            <a:off x="3095625" y="4436269"/>
            <a:ext cx="3145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t>
            </a:r>
          </a:p>
        </p:txBody>
      </p:sp>
      <p:sp>
        <p:nvSpPr>
          <p:cNvPr id="66564" name="Text Box 5"/>
          <p:cNvSpPr txBox="1">
            <a:spLocks noChangeArrowheads="1"/>
          </p:cNvSpPr>
          <p:nvPr/>
        </p:nvSpPr>
        <p:spPr bwMode="auto">
          <a:xfrm>
            <a:off x="3644503" y="4436269"/>
            <a:ext cx="3145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p:txBody>
      </p:sp>
      <p:sp>
        <p:nvSpPr>
          <p:cNvPr id="66565" name="Text Box 6"/>
          <p:cNvSpPr txBox="1">
            <a:spLocks noChangeArrowheads="1"/>
          </p:cNvSpPr>
          <p:nvPr/>
        </p:nvSpPr>
        <p:spPr bwMode="auto">
          <a:xfrm>
            <a:off x="4143375" y="4443413"/>
            <a:ext cx="3145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p:txBody>
      </p:sp>
      <p:sp>
        <p:nvSpPr>
          <p:cNvPr id="66566" name="Text Box 7"/>
          <p:cNvSpPr txBox="1">
            <a:spLocks noChangeArrowheads="1"/>
          </p:cNvSpPr>
          <p:nvPr/>
        </p:nvSpPr>
        <p:spPr bwMode="auto">
          <a:xfrm>
            <a:off x="4791075" y="4436269"/>
            <a:ext cx="3145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p:txBody>
      </p:sp>
      <p:pic>
        <p:nvPicPr>
          <p:cNvPr id="3" name="Graphic 2">
            <a:extLst>
              <a:ext uri="{FF2B5EF4-FFF2-40B4-BE49-F238E27FC236}">
                <a16:creationId xmlns:a16="http://schemas.microsoft.com/office/drawing/2014/main" id="{2F968E01-89C3-418C-B14F-67C3B7B0FA9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 b="22774"/>
          <a:stretch/>
        </p:blipFill>
        <p:spPr>
          <a:xfrm>
            <a:off x="3460552" y="610790"/>
            <a:ext cx="2222897" cy="3950374"/>
          </a:xfrm>
          <a:prstGeom prst="rect">
            <a:avLst/>
          </a:prstGeom>
        </p:spPr>
      </p:pic>
      <p:cxnSp>
        <p:nvCxnSpPr>
          <p:cNvPr id="5" name="Straight Connector 4">
            <a:extLst>
              <a:ext uri="{FF2B5EF4-FFF2-40B4-BE49-F238E27FC236}">
                <a16:creationId xmlns:a16="http://schemas.microsoft.com/office/drawing/2014/main" id="{A9406F66-B02C-435A-B8CA-9748F05C74C8}"/>
              </a:ext>
            </a:extLst>
          </p:cNvPr>
          <p:cNvCxnSpPr/>
          <p:nvPr/>
        </p:nvCxnSpPr>
        <p:spPr bwMode="auto">
          <a:xfrm>
            <a:off x="3979069" y="4561163"/>
            <a:ext cx="0" cy="289443"/>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190732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1C5047-EA00-A4B8-DFC4-E1A027FC6390}"/>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992C8B44-B082-B4BD-1A4A-D7636DDA9F0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a:extLst>
              <a:ext uri="{FF2B5EF4-FFF2-40B4-BE49-F238E27FC236}">
                <a16:creationId xmlns:a16="http://schemas.microsoft.com/office/drawing/2014/main" id="{A0AB7EEB-2781-3804-759D-5905E9D36088}"/>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81C81DA7-9AEE-DC65-F5C4-1FE6E05C37F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0DF99D4B-7607-F0C3-FE1D-B8DDAA2171A2}"/>
              </a:ext>
            </a:extLst>
          </p:cNvPr>
          <p:cNvSpPr txBox="1">
            <a:spLocks noChangeArrowheads="1"/>
          </p:cNvSpPr>
          <p:nvPr/>
        </p:nvSpPr>
        <p:spPr bwMode="auto">
          <a:xfrm>
            <a:off x="0" y="1733550"/>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4400" b="0" i="1" u="none" strike="noStrike" kern="1200" cap="none" spc="0" normalizeH="0" baseline="0" noProof="0" dirty="0">
                <a:ln>
                  <a:noFill/>
                </a:ln>
                <a:solidFill>
                  <a:prstClr val="white"/>
                </a:solidFill>
                <a:effectLst/>
                <a:uLnTx/>
                <a:uFillTx/>
                <a:latin typeface="Calibri" charset="0"/>
                <a:ea typeface="ＭＳ Ｐゴシック" charset="-128"/>
                <a:cs typeface="+mn-cs"/>
              </a:rPr>
              <a:t>Normalization Simplified</a:t>
            </a: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30448EAC-02C2-6A63-D0E7-7DB2497E001C}"/>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914400" rtl="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cs typeface="+mn-cs"/>
              </a:rPr>
              <a:pPr marL="0" marR="0" lvl="0" indent="0" algn="l" defTabSz="914400" rtl="0" eaLnBrk="1" fontAlgn="auto" latinLnBrk="0" hangingPunct="1">
                <a:lnSpc>
                  <a:spcPts val="2400"/>
                </a:lnSpc>
                <a:spcBef>
                  <a:spcPts val="0"/>
                </a:spcBef>
                <a:spcAft>
                  <a:spcPts val="0"/>
                </a:spcAft>
                <a:buClrTx/>
                <a:buSzTx/>
                <a:buFontTx/>
                <a:buNone/>
                <a:tabLst/>
                <a:defRPr/>
              </a:pPr>
              <a:t>7</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W4111-2024F-11-HW3b4b-Normalization-ModuleIV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8140594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a:xfrm>
            <a:off x="1631731" y="9281"/>
            <a:ext cx="6369269" cy="521941"/>
          </a:xfrm>
        </p:spPr>
        <p:txBody>
          <a:bodyPr/>
          <a:lstStyle/>
          <a:p>
            <a:r>
              <a:rPr lang="en-US" altLang="en-US" dirty="0">
                <a:effectLst>
                  <a:outerShdw blurRad="38100" dist="38100" dir="2700000" algn="tl">
                    <a:srgbClr val="C0C0C0"/>
                  </a:outerShdw>
                </a:effectLst>
              </a:rPr>
              <a:t>Cross Tabulation of </a:t>
            </a:r>
            <a:r>
              <a:rPr lang="en-US" altLang="en-US" b="0" i="1" dirty="0">
                <a:effectLst>
                  <a:outerShdw blurRad="38100" dist="38100" dir="2700000" algn="tl">
                    <a:srgbClr val="C0C0C0"/>
                  </a:outerShdw>
                </a:effectLst>
              </a:rPr>
              <a:t>sales</a:t>
            </a:r>
            <a:r>
              <a:rPr lang="en-US" altLang="en-US" dirty="0">
                <a:effectLst>
                  <a:outerShdw blurRad="38100" dist="38100" dir="2700000" algn="tl">
                    <a:srgbClr val="C0C0C0"/>
                  </a:outerShdw>
                </a:effectLst>
              </a:rPr>
              <a:t> by </a:t>
            </a:r>
            <a:r>
              <a:rPr lang="en-US" altLang="en-US" b="0" i="1" dirty="0" err="1">
                <a:effectLst>
                  <a:outerShdw blurRad="38100" dist="38100" dir="2700000" algn="tl">
                    <a:srgbClr val="C0C0C0"/>
                  </a:outerShdw>
                </a:effectLst>
              </a:rPr>
              <a:t>item_name</a:t>
            </a:r>
            <a:r>
              <a:rPr lang="en-US" altLang="en-US" b="0" i="1" dirty="0">
                <a:effectLst>
                  <a:outerShdw blurRad="38100" dist="38100" dir="2700000" algn="tl">
                    <a:srgbClr val="C0C0C0"/>
                  </a:outerShdw>
                </a:effectLst>
              </a:rPr>
              <a:t> </a:t>
            </a:r>
            <a:r>
              <a:rPr lang="en-US" altLang="en-US" dirty="0">
                <a:effectLst>
                  <a:outerShdw blurRad="38100" dist="38100" dir="2700000" algn="tl">
                    <a:srgbClr val="C0C0C0"/>
                  </a:outerShdw>
                </a:effectLst>
              </a:rPr>
              <a:t>and </a:t>
            </a:r>
            <a:r>
              <a:rPr lang="en-US" altLang="en-US" b="0" i="1" dirty="0">
                <a:effectLst>
                  <a:outerShdw blurRad="38100" dist="38100" dir="2700000" algn="tl">
                    <a:srgbClr val="C0C0C0"/>
                  </a:outerShdw>
                </a:effectLst>
              </a:rPr>
              <a:t>color</a:t>
            </a:r>
          </a:p>
        </p:txBody>
      </p:sp>
      <p:sp>
        <p:nvSpPr>
          <p:cNvPr id="67586" name="Rectangle 3"/>
          <p:cNvSpPr>
            <a:spLocks noGrp="1" noChangeArrowheads="1"/>
          </p:cNvSpPr>
          <p:nvPr>
            <p:ph idx="1"/>
          </p:nvPr>
        </p:nvSpPr>
        <p:spPr>
          <a:xfrm>
            <a:off x="1631731" y="2865140"/>
            <a:ext cx="5809977" cy="1814598"/>
          </a:xfrm>
        </p:spPr>
        <p:txBody>
          <a:bodyPr/>
          <a:lstStyle/>
          <a:p>
            <a:r>
              <a:rPr lang="en-US" altLang="en-US" dirty="0"/>
              <a:t>The table above is an example of a </a:t>
            </a:r>
            <a:r>
              <a:rPr lang="en-US" altLang="en-US" b="1" dirty="0">
                <a:solidFill>
                  <a:srgbClr val="002060"/>
                </a:solidFill>
              </a:rPr>
              <a:t>cross-tabulation</a:t>
            </a:r>
            <a:r>
              <a:rPr lang="en-US" altLang="en-US" dirty="0">
                <a:solidFill>
                  <a:srgbClr val="000099"/>
                </a:solidFill>
              </a:rPr>
              <a:t> </a:t>
            </a:r>
            <a:r>
              <a:rPr lang="en-US" altLang="en-US" dirty="0"/>
              <a:t>(</a:t>
            </a:r>
            <a:r>
              <a:rPr lang="en-US" altLang="en-US" b="1" dirty="0">
                <a:solidFill>
                  <a:srgbClr val="002060"/>
                </a:solidFill>
              </a:rPr>
              <a:t>cross-tab</a:t>
            </a:r>
            <a:r>
              <a:rPr lang="en-US" altLang="en-US" dirty="0"/>
              <a:t>), also referred to as a </a:t>
            </a:r>
            <a:r>
              <a:rPr lang="en-US" altLang="en-US" b="1" dirty="0">
                <a:solidFill>
                  <a:srgbClr val="002060"/>
                </a:solidFill>
              </a:rPr>
              <a:t>pivot-table</a:t>
            </a:r>
            <a:r>
              <a:rPr lang="en-US" altLang="en-US" dirty="0"/>
              <a:t>.</a:t>
            </a:r>
          </a:p>
          <a:p>
            <a:pPr lvl="1"/>
            <a:r>
              <a:rPr lang="en-US" altLang="en-US" dirty="0"/>
              <a:t>Values for one of the dimension attributes form the row headers</a:t>
            </a:r>
          </a:p>
          <a:p>
            <a:pPr lvl="1"/>
            <a:r>
              <a:rPr lang="en-US" altLang="en-US" dirty="0"/>
              <a:t>Values for another dimension attribute form the column headers</a:t>
            </a:r>
          </a:p>
          <a:p>
            <a:pPr lvl="1"/>
            <a:r>
              <a:rPr lang="en-US" altLang="en-US" dirty="0"/>
              <a:t>Other dimension attributes are listed on top</a:t>
            </a:r>
          </a:p>
          <a:p>
            <a:pPr lvl="1"/>
            <a:r>
              <a:rPr lang="en-US" altLang="en-US" dirty="0"/>
              <a:t>Values in individual cells are (aggregates of) the values of the </a:t>
            </a:r>
            <a:br>
              <a:rPr lang="en-US" altLang="en-US" dirty="0"/>
            </a:br>
            <a:r>
              <a:rPr lang="en-US" altLang="en-US" dirty="0"/>
              <a:t>dimension attributes that specify the cell.</a:t>
            </a:r>
          </a:p>
        </p:txBody>
      </p:sp>
      <p:pic>
        <p:nvPicPr>
          <p:cNvPr id="6758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7099" y="796156"/>
            <a:ext cx="4142351" cy="186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27734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ChangeArrowheads="1"/>
          </p:cNvSpPr>
          <p:nvPr>
            <p:ph type="title"/>
          </p:nvPr>
        </p:nvSpPr>
        <p:spPr/>
        <p:txBody>
          <a:bodyPr/>
          <a:lstStyle/>
          <a:p>
            <a:r>
              <a:rPr lang="en-US" altLang="en-US">
                <a:effectLst>
                  <a:outerShdw blurRad="38100" dist="38100" dir="2700000" algn="tl">
                    <a:srgbClr val="C0C0C0"/>
                  </a:outerShdw>
                </a:effectLst>
              </a:rPr>
              <a:t>Data Cube</a:t>
            </a:r>
          </a:p>
        </p:txBody>
      </p:sp>
      <p:sp>
        <p:nvSpPr>
          <p:cNvPr id="2" name="Content Placeholder 1">
            <a:extLst>
              <a:ext uri="{FF2B5EF4-FFF2-40B4-BE49-F238E27FC236}">
                <a16:creationId xmlns:a16="http://schemas.microsoft.com/office/drawing/2014/main" id="{58382D0F-CF6A-4640-9BEC-A14A6562B0AE}"/>
              </a:ext>
            </a:extLst>
          </p:cNvPr>
          <p:cNvSpPr>
            <a:spLocks noGrp="1"/>
          </p:cNvSpPr>
          <p:nvPr>
            <p:ph idx="1"/>
          </p:nvPr>
        </p:nvSpPr>
        <p:spPr>
          <a:xfrm>
            <a:off x="1640681" y="826873"/>
            <a:ext cx="5834318" cy="1050743"/>
          </a:xfrm>
        </p:spPr>
        <p:txBody>
          <a:bodyPr/>
          <a:lstStyle/>
          <a:p>
            <a:r>
              <a:rPr lang="en-US" dirty="0"/>
              <a:t>A </a:t>
            </a:r>
            <a:r>
              <a:rPr lang="en-US" b="1" dirty="0">
                <a:solidFill>
                  <a:srgbClr val="002060"/>
                </a:solidFill>
              </a:rPr>
              <a:t>data cube</a:t>
            </a:r>
            <a:r>
              <a:rPr lang="en-US" dirty="0">
                <a:solidFill>
                  <a:srgbClr val="002060"/>
                </a:solidFill>
              </a:rPr>
              <a:t> </a:t>
            </a:r>
            <a:r>
              <a:rPr lang="en-US" dirty="0"/>
              <a:t>is a multidimensional generalization of a cross-tab</a:t>
            </a:r>
          </a:p>
          <a:p>
            <a:r>
              <a:rPr lang="en-US" dirty="0"/>
              <a:t>Can have n  dimensions; we show 3 below </a:t>
            </a:r>
          </a:p>
          <a:p>
            <a:r>
              <a:rPr lang="en-US" dirty="0"/>
              <a:t>Cross-tabs can be used as views on a data cube</a:t>
            </a:r>
          </a:p>
          <a:p>
            <a:endParaRPr lang="en-IN" dirty="0"/>
          </a:p>
        </p:txBody>
      </p:sp>
      <p:sp>
        <p:nvSpPr>
          <p:cNvPr id="68610" name="Rectangle 3"/>
          <p:cNvSpPr>
            <a:spLocks noChangeArrowheads="1"/>
          </p:cNvSpPr>
          <p:nvPr/>
        </p:nvSpPr>
        <p:spPr bwMode="auto">
          <a:xfrm>
            <a:off x="1457326" y="3794522"/>
            <a:ext cx="6136481" cy="937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5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8611" name="Rectangle 4"/>
          <p:cNvSpPr>
            <a:spLocks noChangeArrowheads="1"/>
          </p:cNvSpPr>
          <p:nvPr/>
        </p:nvSpPr>
        <p:spPr bwMode="auto">
          <a:xfrm>
            <a:off x="1809750" y="704850"/>
            <a:ext cx="5922169" cy="711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90000"/>
              </a:lnSpc>
              <a:spcBef>
                <a:spcPct val="35000"/>
              </a:spcBef>
              <a:spcAft>
                <a:spcPct val="0"/>
              </a:spcAft>
              <a:buClr>
                <a:srgbClr val="CC3300"/>
              </a:buClr>
              <a:buSzPct val="90000"/>
              <a:buFont typeface="Monotype Sorts" charset="2"/>
              <a:buChar char="n"/>
              <a:tabLst/>
              <a:defRPr/>
            </a:pPr>
            <a:endParaRPr kumimoji="1" lang="en-US" altLang="en-US" sz="15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4" name="Graphic 3">
            <a:extLst>
              <a:ext uri="{FF2B5EF4-FFF2-40B4-BE49-F238E27FC236}">
                <a16:creationId xmlns:a16="http://schemas.microsoft.com/office/drawing/2014/main" id="{BAE5197E-3FB0-44A0-B2ED-F826BD8808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5682" y="1934936"/>
            <a:ext cx="4357270" cy="2959895"/>
          </a:xfrm>
          <a:prstGeom prst="rect">
            <a:avLst/>
          </a:prstGeom>
        </p:spPr>
      </p:pic>
    </p:spTree>
    <p:extLst>
      <p:ext uri="{BB962C8B-B14F-4D97-AF65-F5344CB8AC3E}">
        <p14:creationId xmlns:p14="http://schemas.microsoft.com/office/powerpoint/2010/main" val="24181928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Online Analytical Processing Operations</a:t>
            </a:r>
          </a:p>
        </p:txBody>
      </p:sp>
      <p:sp>
        <p:nvSpPr>
          <p:cNvPr id="77826" name="Rectangle 3"/>
          <p:cNvSpPr>
            <a:spLocks noGrp="1" noChangeArrowheads="1"/>
          </p:cNvSpPr>
          <p:nvPr>
            <p:ph idx="1"/>
          </p:nvPr>
        </p:nvSpPr>
        <p:spPr>
          <a:xfrm>
            <a:off x="1657350" y="826873"/>
            <a:ext cx="5882294" cy="3261294"/>
          </a:xfrm>
        </p:spPr>
        <p:txBody>
          <a:bodyPr/>
          <a:lstStyle/>
          <a:p>
            <a:r>
              <a:rPr lang="en-US" altLang="en-US" b="1" dirty="0">
                <a:solidFill>
                  <a:srgbClr val="002060"/>
                </a:solidFill>
              </a:rPr>
              <a:t>Pivoting</a:t>
            </a:r>
            <a:r>
              <a:rPr lang="en-US" altLang="en-US" b="1" dirty="0">
                <a:solidFill>
                  <a:srgbClr val="000099"/>
                </a:solidFill>
              </a:rPr>
              <a:t>:</a:t>
            </a:r>
            <a:r>
              <a:rPr lang="en-US" altLang="en-US" dirty="0">
                <a:solidFill>
                  <a:schemeClr val="tx2"/>
                </a:solidFill>
              </a:rPr>
              <a:t> </a:t>
            </a:r>
            <a:r>
              <a:rPr lang="en-US" altLang="en-US" dirty="0"/>
              <a:t>changing the dimensions used in a cross-tab</a:t>
            </a:r>
          </a:p>
          <a:p>
            <a:pPr lvl="1"/>
            <a:r>
              <a:rPr lang="en-US" altLang="en-US" dirty="0"/>
              <a:t>E.g., moving colors to column names</a:t>
            </a:r>
          </a:p>
          <a:p>
            <a:r>
              <a:rPr lang="en-US" altLang="en-US" b="1" dirty="0">
                <a:solidFill>
                  <a:srgbClr val="002060"/>
                </a:solidFill>
              </a:rPr>
              <a:t>Slicing</a:t>
            </a:r>
            <a:r>
              <a:rPr lang="en-US" altLang="en-US" b="1" dirty="0">
                <a:solidFill>
                  <a:srgbClr val="000099"/>
                </a:solidFill>
              </a:rPr>
              <a:t>:</a:t>
            </a:r>
            <a:r>
              <a:rPr lang="en-US" altLang="en-US" dirty="0"/>
              <a:t> creating a cross-tab for fixed values only</a:t>
            </a:r>
            <a:endParaRPr lang="en-US" altLang="en-US" b="1" dirty="0"/>
          </a:p>
          <a:p>
            <a:pPr lvl="1"/>
            <a:r>
              <a:rPr lang="en-US" altLang="en-US" dirty="0"/>
              <a:t>E.g., fixing color to white and size to small</a:t>
            </a:r>
          </a:p>
          <a:p>
            <a:pPr lvl="1"/>
            <a:r>
              <a:rPr lang="en-US" altLang="en-US" dirty="0"/>
              <a:t>Sometimes called </a:t>
            </a:r>
            <a:r>
              <a:rPr lang="en-US" altLang="en-US" b="1" dirty="0">
                <a:solidFill>
                  <a:srgbClr val="002060"/>
                </a:solidFill>
              </a:rPr>
              <a:t>dicing</a:t>
            </a:r>
            <a:r>
              <a:rPr lang="en-US" altLang="en-US" dirty="0"/>
              <a:t>, particularly when values for multiple dimensions are fixed.</a:t>
            </a:r>
          </a:p>
          <a:p>
            <a:r>
              <a:rPr lang="en-US" altLang="en-US" b="1" dirty="0">
                <a:solidFill>
                  <a:srgbClr val="002060"/>
                </a:solidFill>
              </a:rPr>
              <a:t>Rollup</a:t>
            </a:r>
            <a:r>
              <a:rPr lang="en-US" altLang="en-US" b="1" dirty="0">
                <a:solidFill>
                  <a:srgbClr val="000099"/>
                </a:solidFill>
              </a:rPr>
              <a:t>:</a:t>
            </a:r>
            <a:r>
              <a:rPr lang="en-US" altLang="en-US" dirty="0"/>
              <a:t> moving from finer-granularity data to a coarser granularity</a:t>
            </a:r>
          </a:p>
          <a:p>
            <a:pPr lvl="1"/>
            <a:r>
              <a:rPr lang="en-US" altLang="en-US" dirty="0"/>
              <a:t>E.g., aggregating away an attribute</a:t>
            </a:r>
          </a:p>
          <a:p>
            <a:pPr lvl="1"/>
            <a:r>
              <a:rPr lang="en-US" altLang="en-US" dirty="0"/>
              <a:t>E.g., moving from aggregates by day to aggregates by month or year</a:t>
            </a:r>
          </a:p>
          <a:p>
            <a:r>
              <a:rPr lang="en-US" altLang="en-US" b="1" dirty="0">
                <a:solidFill>
                  <a:srgbClr val="002060"/>
                </a:solidFill>
              </a:rPr>
              <a:t>Drill down</a:t>
            </a:r>
            <a:r>
              <a:rPr lang="en-US" altLang="en-US" b="1" dirty="0">
                <a:solidFill>
                  <a:srgbClr val="000099"/>
                </a:solidFill>
              </a:rPr>
              <a:t>:</a:t>
            </a:r>
            <a:r>
              <a:rPr lang="en-US" altLang="en-US" dirty="0"/>
              <a:t> The opposite operation -  that of moving from coarser-granularity data to finer-granularity data</a:t>
            </a:r>
          </a:p>
          <a:p>
            <a:endParaRPr lang="en-US" altLang="en-US" dirty="0"/>
          </a:p>
        </p:txBody>
      </p:sp>
    </p:spTree>
    <p:extLst>
      <p:ext uri="{BB962C8B-B14F-4D97-AF65-F5344CB8AC3E}">
        <p14:creationId xmlns:p14="http://schemas.microsoft.com/office/powerpoint/2010/main" val="4510043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ChangeArrowheads="1"/>
          </p:cNvSpPr>
          <p:nvPr>
            <p:ph type="title"/>
          </p:nvPr>
        </p:nvSpPr>
        <p:spPr/>
        <p:txBody>
          <a:bodyPr/>
          <a:lstStyle/>
          <a:p>
            <a:r>
              <a:rPr lang="en-US" altLang="en-US">
                <a:effectLst>
                  <a:outerShdw blurRad="38100" dist="38100" dir="2700000" algn="tl">
                    <a:srgbClr val="C0C0C0"/>
                  </a:outerShdw>
                </a:effectLst>
              </a:rPr>
              <a:t>Hierarchies on Dimensions</a:t>
            </a:r>
          </a:p>
        </p:txBody>
      </p:sp>
      <p:sp>
        <p:nvSpPr>
          <p:cNvPr id="2" name="Content Placeholder 1">
            <a:extLst>
              <a:ext uri="{FF2B5EF4-FFF2-40B4-BE49-F238E27FC236}">
                <a16:creationId xmlns:a16="http://schemas.microsoft.com/office/drawing/2014/main" id="{E832A65C-9FC2-4C12-88AE-A0D7664BF9F1}"/>
              </a:ext>
            </a:extLst>
          </p:cNvPr>
          <p:cNvSpPr>
            <a:spLocks noGrp="1"/>
          </p:cNvSpPr>
          <p:nvPr>
            <p:ph idx="1"/>
          </p:nvPr>
        </p:nvSpPr>
        <p:spPr>
          <a:xfrm>
            <a:off x="1657350" y="826873"/>
            <a:ext cx="5837623" cy="4025979"/>
          </a:xfrm>
        </p:spPr>
        <p:txBody>
          <a:bodyPr/>
          <a:lstStyle/>
          <a:p>
            <a:r>
              <a:rPr lang="en-US" b="1" dirty="0">
                <a:solidFill>
                  <a:srgbClr val="002060"/>
                </a:solidFill>
              </a:rPr>
              <a:t>Hierarchy</a:t>
            </a:r>
            <a:r>
              <a:rPr lang="en-US" dirty="0"/>
              <a:t> on dimension attributes: lets dimensions be viewed at different levels of detail</a:t>
            </a:r>
          </a:p>
          <a:p>
            <a:r>
              <a:rPr lang="en-US" dirty="0"/>
              <a:t>E.g., the dimension </a:t>
            </a:r>
            <a:r>
              <a:rPr lang="en-US" i="1" dirty="0"/>
              <a:t>datetime</a:t>
            </a:r>
            <a:r>
              <a:rPr lang="en-US" dirty="0"/>
              <a:t> can be used to aggregate by hour of day, date, day of week, month, quarter or year</a:t>
            </a:r>
          </a:p>
          <a:p>
            <a:pPr marL="0" indent="0">
              <a:buNone/>
            </a:pPr>
            <a:endParaRPr lang="en-IN" dirty="0"/>
          </a:p>
        </p:txBody>
      </p:sp>
      <p:pic>
        <p:nvPicPr>
          <p:cNvPr id="3" name="Graphic 2">
            <a:extLst>
              <a:ext uri="{FF2B5EF4-FFF2-40B4-BE49-F238E27FC236}">
                <a16:creationId xmlns:a16="http://schemas.microsoft.com/office/drawing/2014/main" id="{124AE1D9-DC79-45CF-B687-11274D1173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33800" y="1733550"/>
            <a:ext cx="4531545" cy="2980105"/>
          </a:xfrm>
          <a:prstGeom prst="rect">
            <a:avLst/>
          </a:prstGeom>
        </p:spPr>
      </p:pic>
      <p:pic>
        <p:nvPicPr>
          <p:cNvPr id="4" name="Picture 3">
            <a:extLst>
              <a:ext uri="{FF2B5EF4-FFF2-40B4-BE49-F238E27FC236}">
                <a16:creationId xmlns:a16="http://schemas.microsoft.com/office/drawing/2014/main" id="{CF05DC08-EB5B-744B-9A6C-455B12D6CFA2}"/>
              </a:ext>
            </a:extLst>
          </p:cNvPr>
          <p:cNvPicPr>
            <a:picLocks noChangeAspect="1"/>
          </p:cNvPicPr>
          <p:nvPr/>
        </p:nvPicPr>
        <p:blipFill>
          <a:blip r:embed="rId5"/>
          <a:stretch>
            <a:fillRect/>
          </a:stretch>
        </p:blipFill>
        <p:spPr>
          <a:xfrm>
            <a:off x="152400" y="2812706"/>
            <a:ext cx="2646153" cy="1666214"/>
          </a:xfrm>
          <a:prstGeom prst="rect">
            <a:avLst/>
          </a:prstGeom>
        </p:spPr>
      </p:pic>
      <p:sp>
        <p:nvSpPr>
          <p:cNvPr id="5" name="TextBox 4">
            <a:extLst>
              <a:ext uri="{FF2B5EF4-FFF2-40B4-BE49-F238E27FC236}">
                <a16:creationId xmlns:a16="http://schemas.microsoft.com/office/drawing/2014/main" id="{822A4D7E-3BF9-7541-BFDC-6719332AA396}"/>
              </a:ext>
            </a:extLst>
          </p:cNvPr>
          <p:cNvSpPr txBox="1"/>
          <p:nvPr/>
        </p:nvSpPr>
        <p:spPr>
          <a:xfrm>
            <a:off x="111747" y="2025591"/>
            <a:ext cx="3074560" cy="646331"/>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Another dimension could be ...</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Product category.</a:t>
            </a:r>
          </a:p>
        </p:txBody>
      </p:sp>
    </p:spTree>
    <p:extLst>
      <p:ext uri="{BB962C8B-B14F-4D97-AF65-F5344CB8AC3E}">
        <p14:creationId xmlns:p14="http://schemas.microsoft.com/office/powerpoint/2010/main" val="2948515818"/>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8A215DF-C3BE-6BD2-C063-4FF66C9289DA}"/>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736A2FC5-33E0-CE42-8574-B4012DBBBA59}"/>
              </a:ext>
            </a:extLst>
          </p:cNvPr>
          <p:cNvSpPr>
            <a:spLocks noGrp="1"/>
          </p:cNvSpPr>
          <p:nvPr>
            <p:ph type="title"/>
          </p:nvPr>
        </p:nvSpPr>
        <p:spPr/>
        <p:txBody>
          <a:bodyPr/>
          <a:lstStyle/>
          <a:p>
            <a:r>
              <a:rPr lang="en-US" dirty="0"/>
              <a:t>Another Dimension Example – Product Categories</a:t>
            </a:r>
          </a:p>
        </p:txBody>
      </p:sp>
      <p:graphicFrame>
        <p:nvGraphicFramePr>
          <p:cNvPr id="5" name="Diagram 4">
            <a:extLst>
              <a:ext uri="{FF2B5EF4-FFF2-40B4-BE49-F238E27FC236}">
                <a16:creationId xmlns:a16="http://schemas.microsoft.com/office/drawing/2014/main" id="{76507D23-C5E4-E641-89A5-115060D7B1D5}"/>
              </a:ext>
            </a:extLst>
          </p:cNvPr>
          <p:cNvGraphicFramePr/>
          <p:nvPr/>
        </p:nvGraphicFramePr>
        <p:xfrm>
          <a:off x="1219200" y="583098"/>
          <a:ext cx="6298002" cy="39773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62989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D80AC-972D-5F4D-AFB9-32BC07AD6139}"/>
              </a:ext>
            </a:extLst>
          </p:cNvPr>
          <p:cNvSpPr>
            <a:spLocks noGrp="1"/>
          </p:cNvSpPr>
          <p:nvPr>
            <p:ph type="title"/>
          </p:nvPr>
        </p:nvSpPr>
        <p:spPr/>
        <p:txBody>
          <a:bodyPr/>
          <a:lstStyle/>
          <a:p>
            <a:r>
              <a:rPr lang="en-US" dirty="0"/>
              <a:t>Facts and Dimensions</a:t>
            </a:r>
          </a:p>
        </p:txBody>
      </p:sp>
      <p:pic>
        <p:nvPicPr>
          <p:cNvPr id="4" name="Picture 3">
            <a:extLst>
              <a:ext uri="{FF2B5EF4-FFF2-40B4-BE49-F238E27FC236}">
                <a16:creationId xmlns:a16="http://schemas.microsoft.com/office/drawing/2014/main" id="{AD9398F5-455A-8042-8895-C8928801F10D}"/>
              </a:ext>
            </a:extLst>
          </p:cNvPr>
          <p:cNvPicPr>
            <a:picLocks noChangeAspect="1"/>
          </p:cNvPicPr>
          <p:nvPr/>
        </p:nvPicPr>
        <p:blipFill>
          <a:blip r:embed="rId2"/>
          <a:stretch>
            <a:fillRect/>
          </a:stretch>
        </p:blipFill>
        <p:spPr>
          <a:xfrm>
            <a:off x="2119909" y="796159"/>
            <a:ext cx="4904182" cy="3789965"/>
          </a:xfrm>
          <a:prstGeom prst="rect">
            <a:avLst/>
          </a:prstGeom>
        </p:spPr>
      </p:pic>
    </p:spTree>
    <p:extLst>
      <p:ext uri="{BB962C8B-B14F-4D97-AF65-F5344CB8AC3E}">
        <p14:creationId xmlns:p14="http://schemas.microsoft.com/office/powerpoint/2010/main" val="22530026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DFA75-162E-E545-802F-92B70D359004}"/>
              </a:ext>
            </a:extLst>
          </p:cNvPr>
          <p:cNvSpPr>
            <a:spLocks noGrp="1"/>
          </p:cNvSpPr>
          <p:nvPr>
            <p:ph type="title"/>
          </p:nvPr>
        </p:nvSpPr>
        <p:spPr/>
        <p:txBody>
          <a:bodyPr/>
          <a:lstStyle/>
          <a:p>
            <a:r>
              <a:rPr lang="en-US" dirty="0"/>
              <a:t>Slice</a:t>
            </a:r>
          </a:p>
        </p:txBody>
      </p:sp>
      <p:pic>
        <p:nvPicPr>
          <p:cNvPr id="4" name="Picture 3">
            <a:extLst>
              <a:ext uri="{FF2B5EF4-FFF2-40B4-BE49-F238E27FC236}">
                <a16:creationId xmlns:a16="http://schemas.microsoft.com/office/drawing/2014/main" id="{E6BE29E3-1C40-154D-8F32-1ABCF8CBA109}"/>
              </a:ext>
            </a:extLst>
          </p:cNvPr>
          <p:cNvPicPr>
            <a:picLocks noChangeAspect="1"/>
          </p:cNvPicPr>
          <p:nvPr/>
        </p:nvPicPr>
        <p:blipFill>
          <a:blip r:embed="rId2"/>
          <a:stretch>
            <a:fillRect/>
          </a:stretch>
        </p:blipFill>
        <p:spPr>
          <a:xfrm>
            <a:off x="2270235" y="545307"/>
            <a:ext cx="4154257" cy="4119464"/>
          </a:xfrm>
          <a:prstGeom prst="rect">
            <a:avLst/>
          </a:prstGeom>
        </p:spPr>
      </p:pic>
    </p:spTree>
    <p:extLst>
      <p:ext uri="{BB962C8B-B14F-4D97-AF65-F5344CB8AC3E}">
        <p14:creationId xmlns:p14="http://schemas.microsoft.com/office/powerpoint/2010/main" val="6836537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01717-D19E-E84C-A858-D7D809674752}"/>
              </a:ext>
            </a:extLst>
          </p:cNvPr>
          <p:cNvSpPr>
            <a:spLocks noGrp="1"/>
          </p:cNvSpPr>
          <p:nvPr>
            <p:ph type="title"/>
          </p:nvPr>
        </p:nvSpPr>
        <p:spPr/>
        <p:txBody>
          <a:bodyPr/>
          <a:lstStyle/>
          <a:p>
            <a:r>
              <a:rPr lang="en-US" dirty="0"/>
              <a:t>Dice</a:t>
            </a:r>
          </a:p>
        </p:txBody>
      </p:sp>
      <p:pic>
        <p:nvPicPr>
          <p:cNvPr id="4" name="Picture 3">
            <a:extLst>
              <a:ext uri="{FF2B5EF4-FFF2-40B4-BE49-F238E27FC236}">
                <a16:creationId xmlns:a16="http://schemas.microsoft.com/office/drawing/2014/main" id="{A4899327-B6B9-7149-B21D-25FE429758B2}"/>
              </a:ext>
            </a:extLst>
          </p:cNvPr>
          <p:cNvPicPr>
            <a:picLocks noChangeAspect="1"/>
          </p:cNvPicPr>
          <p:nvPr/>
        </p:nvPicPr>
        <p:blipFill>
          <a:blip r:embed="rId2"/>
          <a:stretch>
            <a:fillRect/>
          </a:stretch>
        </p:blipFill>
        <p:spPr>
          <a:xfrm>
            <a:off x="2412124" y="598431"/>
            <a:ext cx="4367600" cy="4162755"/>
          </a:xfrm>
          <a:prstGeom prst="rect">
            <a:avLst/>
          </a:prstGeom>
        </p:spPr>
      </p:pic>
    </p:spTree>
    <p:extLst>
      <p:ext uri="{BB962C8B-B14F-4D97-AF65-F5344CB8AC3E}">
        <p14:creationId xmlns:p14="http://schemas.microsoft.com/office/powerpoint/2010/main" val="15578732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DC35E-ABEC-054C-A913-F8B4AB5D23BA}"/>
              </a:ext>
            </a:extLst>
          </p:cNvPr>
          <p:cNvSpPr>
            <a:spLocks noGrp="1"/>
          </p:cNvSpPr>
          <p:nvPr>
            <p:ph type="title"/>
          </p:nvPr>
        </p:nvSpPr>
        <p:spPr/>
        <p:txBody>
          <a:bodyPr/>
          <a:lstStyle/>
          <a:p>
            <a:r>
              <a:rPr lang="en-US" dirty="0"/>
              <a:t>Drilling</a:t>
            </a:r>
          </a:p>
        </p:txBody>
      </p:sp>
      <p:pic>
        <p:nvPicPr>
          <p:cNvPr id="4" name="Picture 3">
            <a:extLst>
              <a:ext uri="{FF2B5EF4-FFF2-40B4-BE49-F238E27FC236}">
                <a16:creationId xmlns:a16="http://schemas.microsoft.com/office/drawing/2014/main" id="{B1DB81AB-1C49-FE42-8A20-41EE33B1A553}"/>
              </a:ext>
            </a:extLst>
          </p:cNvPr>
          <p:cNvPicPr>
            <a:picLocks noChangeAspect="1"/>
          </p:cNvPicPr>
          <p:nvPr/>
        </p:nvPicPr>
        <p:blipFill>
          <a:blip r:embed="rId2"/>
          <a:stretch>
            <a:fillRect/>
          </a:stretch>
        </p:blipFill>
        <p:spPr>
          <a:xfrm>
            <a:off x="2080878" y="646386"/>
            <a:ext cx="4648535" cy="4064548"/>
          </a:xfrm>
          <a:prstGeom prst="rect">
            <a:avLst/>
          </a:prstGeom>
        </p:spPr>
      </p:pic>
    </p:spTree>
    <p:extLst>
      <p:ext uri="{BB962C8B-B14F-4D97-AF65-F5344CB8AC3E}">
        <p14:creationId xmlns:p14="http://schemas.microsoft.com/office/powerpoint/2010/main" val="20160424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02E09-1207-3F47-BAF2-2950E4BB8F13}"/>
              </a:ext>
            </a:extLst>
          </p:cNvPr>
          <p:cNvSpPr>
            <a:spLocks noGrp="1"/>
          </p:cNvSpPr>
          <p:nvPr>
            <p:ph type="title"/>
          </p:nvPr>
        </p:nvSpPr>
        <p:spPr/>
        <p:txBody>
          <a:bodyPr/>
          <a:lstStyle/>
          <a:p>
            <a:r>
              <a:rPr lang="en-US" dirty="0"/>
              <a:t>Roll-up</a:t>
            </a:r>
          </a:p>
        </p:txBody>
      </p:sp>
      <p:pic>
        <p:nvPicPr>
          <p:cNvPr id="4" name="Picture 3">
            <a:extLst>
              <a:ext uri="{FF2B5EF4-FFF2-40B4-BE49-F238E27FC236}">
                <a16:creationId xmlns:a16="http://schemas.microsoft.com/office/drawing/2014/main" id="{F3773DA6-4233-0845-8D92-2CD80E62D683}"/>
              </a:ext>
            </a:extLst>
          </p:cNvPr>
          <p:cNvPicPr>
            <a:picLocks noChangeAspect="1"/>
          </p:cNvPicPr>
          <p:nvPr/>
        </p:nvPicPr>
        <p:blipFill>
          <a:blip r:embed="rId2"/>
          <a:stretch>
            <a:fillRect/>
          </a:stretch>
        </p:blipFill>
        <p:spPr>
          <a:xfrm>
            <a:off x="2074397" y="748494"/>
            <a:ext cx="4995206" cy="3957676"/>
          </a:xfrm>
          <a:prstGeom prst="rect">
            <a:avLst/>
          </a:prstGeom>
        </p:spPr>
      </p:pic>
    </p:spTree>
    <p:extLst>
      <p:ext uri="{BB962C8B-B14F-4D97-AF65-F5344CB8AC3E}">
        <p14:creationId xmlns:p14="http://schemas.microsoft.com/office/powerpoint/2010/main" val="891220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739F33-3407-496D-2884-90829EFABB09}"/>
              </a:ext>
            </a:extLst>
          </p:cNvPr>
          <p:cNvSpPr>
            <a:spLocks noGrp="1"/>
          </p:cNvSpPr>
          <p:nvPr>
            <p:ph idx="1"/>
          </p:nvPr>
        </p:nvSpPr>
        <p:spPr>
          <a:xfrm>
            <a:off x="172570" y="742950"/>
            <a:ext cx="8839200" cy="2286000"/>
          </a:xfrm>
        </p:spPr>
        <p:txBody>
          <a:bodyPr/>
          <a:lstStyle/>
          <a:p>
            <a:r>
              <a:rPr lang="en-US" b="1" dirty="0"/>
              <a:t>First Law: </a:t>
            </a:r>
            <a:r>
              <a:rPr lang="en-US" dirty="0"/>
              <a:t>“There is no database concept so simple that database textbooks and course material cannot make the concept baffling and incomprehensible.”</a:t>
            </a:r>
          </a:p>
          <a:p>
            <a:r>
              <a:rPr lang="en-US" b="1" dirty="0"/>
              <a:t>Second Law:</a:t>
            </a:r>
            <a:r>
              <a:rPr lang="en-US" dirty="0"/>
              <a:t> “No matter how baffling and incomprehensible a textbook or course material has made a simple concept, the course material will enhance the bewilderment by using unintelligible, confusing notation and quasi-math.”</a:t>
            </a:r>
          </a:p>
          <a:p>
            <a:endParaRPr lang="en-US" b="1" dirty="0"/>
          </a:p>
          <a:p>
            <a:r>
              <a:rPr lang="en-US" dirty="0"/>
              <a:t>My girlfriend saw this slide and added a 3</a:t>
            </a:r>
            <a:r>
              <a:rPr lang="en-US" baseline="30000" dirty="0"/>
              <a:t>rd</a:t>
            </a:r>
            <a:r>
              <a:rPr lang="en-US" dirty="0"/>
              <a:t> Law.</a:t>
            </a:r>
          </a:p>
          <a:p>
            <a:r>
              <a:rPr lang="en-US" b="1" dirty="0"/>
              <a:t>Third Law: “</a:t>
            </a:r>
            <a:r>
              <a:rPr lang="en-US" dirty="0"/>
              <a:t>The grumpy professor will inevitably make the concept terrifying in addition to baffling and incomprehensible.”</a:t>
            </a:r>
          </a:p>
        </p:txBody>
      </p:sp>
      <p:sp>
        <p:nvSpPr>
          <p:cNvPr id="3" name="Title 2">
            <a:extLst>
              <a:ext uri="{FF2B5EF4-FFF2-40B4-BE49-F238E27FC236}">
                <a16:creationId xmlns:a16="http://schemas.microsoft.com/office/drawing/2014/main" id="{CAFD0E73-3146-B2B2-9E4D-B81BF3156EB4}"/>
              </a:ext>
            </a:extLst>
          </p:cNvPr>
          <p:cNvSpPr>
            <a:spLocks noGrp="1"/>
          </p:cNvSpPr>
          <p:nvPr>
            <p:ph type="title"/>
          </p:nvPr>
        </p:nvSpPr>
        <p:spPr/>
        <p:txBody>
          <a:bodyPr/>
          <a:lstStyle/>
          <a:p>
            <a:r>
              <a:rPr lang="en-US" dirty="0"/>
              <a:t>Ferguson’s Laws of Teaching Databases</a:t>
            </a:r>
          </a:p>
        </p:txBody>
      </p:sp>
    </p:spTree>
    <p:extLst>
      <p:ext uri="{BB962C8B-B14F-4D97-AF65-F5344CB8AC3E}">
        <p14:creationId xmlns:p14="http://schemas.microsoft.com/office/powerpoint/2010/main" val="32502320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25A6C-3543-DA47-BB05-27277F5E21FA}"/>
              </a:ext>
            </a:extLst>
          </p:cNvPr>
          <p:cNvSpPr>
            <a:spLocks noGrp="1"/>
          </p:cNvSpPr>
          <p:nvPr>
            <p:ph type="title"/>
          </p:nvPr>
        </p:nvSpPr>
        <p:spPr/>
        <p:txBody>
          <a:bodyPr/>
          <a:lstStyle/>
          <a:p>
            <a:r>
              <a:rPr lang="en-US" dirty="0"/>
              <a:t>Pivot</a:t>
            </a:r>
          </a:p>
        </p:txBody>
      </p:sp>
      <p:pic>
        <p:nvPicPr>
          <p:cNvPr id="4" name="Picture 3">
            <a:extLst>
              <a:ext uri="{FF2B5EF4-FFF2-40B4-BE49-F238E27FC236}">
                <a16:creationId xmlns:a16="http://schemas.microsoft.com/office/drawing/2014/main" id="{12DF2931-EA63-7044-8A26-48A500D599AE}"/>
              </a:ext>
            </a:extLst>
          </p:cNvPr>
          <p:cNvPicPr>
            <a:picLocks noChangeAspect="1"/>
          </p:cNvPicPr>
          <p:nvPr/>
        </p:nvPicPr>
        <p:blipFill>
          <a:blip r:embed="rId2"/>
          <a:stretch>
            <a:fillRect/>
          </a:stretch>
        </p:blipFill>
        <p:spPr>
          <a:xfrm>
            <a:off x="1389829" y="742950"/>
            <a:ext cx="6224915" cy="4003966"/>
          </a:xfrm>
          <a:prstGeom prst="rect">
            <a:avLst/>
          </a:prstGeom>
        </p:spPr>
      </p:pic>
    </p:spTree>
    <p:extLst>
      <p:ext uri="{BB962C8B-B14F-4D97-AF65-F5344CB8AC3E}">
        <p14:creationId xmlns:p14="http://schemas.microsoft.com/office/powerpoint/2010/main" val="12651636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ChangeArrowheads="1"/>
          </p:cNvSpPr>
          <p:nvPr>
            <p:ph type="title"/>
          </p:nvPr>
        </p:nvSpPr>
        <p:spPr/>
        <p:txBody>
          <a:bodyPr/>
          <a:lstStyle/>
          <a:p>
            <a:r>
              <a:rPr lang="en-US" altLang="en-US">
                <a:effectLst>
                  <a:outerShdw blurRad="38100" dist="38100" dir="2700000" algn="tl">
                    <a:srgbClr val="C0C0C0"/>
                  </a:outerShdw>
                </a:effectLst>
              </a:rPr>
              <a:t>Cross Tabulation With Hierarchy</a:t>
            </a:r>
          </a:p>
        </p:txBody>
      </p:sp>
      <p:sp>
        <p:nvSpPr>
          <p:cNvPr id="4" name="Content Placeholder 3">
            <a:extLst>
              <a:ext uri="{FF2B5EF4-FFF2-40B4-BE49-F238E27FC236}">
                <a16:creationId xmlns:a16="http://schemas.microsoft.com/office/drawing/2014/main" id="{659DB9E6-CA62-4EC9-B751-9E77587544F2}"/>
              </a:ext>
            </a:extLst>
          </p:cNvPr>
          <p:cNvSpPr>
            <a:spLocks noGrp="1"/>
          </p:cNvSpPr>
          <p:nvPr>
            <p:ph idx="1"/>
          </p:nvPr>
        </p:nvSpPr>
        <p:spPr/>
        <p:txBody>
          <a:bodyPr/>
          <a:lstStyle/>
          <a:p>
            <a:r>
              <a:rPr lang="en-US" dirty="0"/>
              <a:t>Cross-tabs can be easily extended to deal with hierarchies</a:t>
            </a:r>
          </a:p>
          <a:p>
            <a:r>
              <a:rPr lang="en-US" dirty="0"/>
              <a:t>Can drill down or roll up on a hierarchy</a:t>
            </a:r>
          </a:p>
          <a:p>
            <a:r>
              <a:rPr lang="en-US" dirty="0"/>
              <a:t>E.g. hierarchy: </a:t>
            </a:r>
            <a:r>
              <a:rPr lang="en-US" i="1" dirty="0" err="1"/>
              <a:t>item_name</a:t>
            </a:r>
            <a:r>
              <a:rPr lang="en-US" i="1" dirty="0"/>
              <a:t> </a:t>
            </a:r>
            <a:r>
              <a:rPr lang="en-US" dirty="0">
                <a:sym typeface="Wingdings" panose="05000000000000000000" pitchFamily="2" charset="2"/>
              </a:rPr>
              <a:t></a:t>
            </a:r>
            <a:r>
              <a:rPr lang="en-US" i="1" dirty="0"/>
              <a:t> category</a:t>
            </a:r>
          </a:p>
          <a:p>
            <a:endParaRPr lang="en-IN" dirty="0"/>
          </a:p>
        </p:txBody>
      </p:sp>
      <p:sp>
        <p:nvSpPr>
          <p:cNvPr id="70658" name="Rectangle 3"/>
          <p:cNvSpPr>
            <a:spLocks noChangeArrowheads="1"/>
          </p:cNvSpPr>
          <p:nvPr/>
        </p:nvSpPr>
        <p:spPr bwMode="auto">
          <a:xfrm>
            <a:off x="1638300" y="873919"/>
            <a:ext cx="592455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5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3" name="Graphic 2">
            <a:extLst>
              <a:ext uri="{FF2B5EF4-FFF2-40B4-BE49-F238E27FC236}">
                <a16:creationId xmlns:a16="http://schemas.microsoft.com/office/drawing/2014/main" id="{ABA578BC-12E7-4654-8D5F-364DC9943F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38301" y="1993685"/>
            <a:ext cx="5845697" cy="2641952"/>
          </a:xfrm>
          <a:prstGeom prst="rect">
            <a:avLst/>
          </a:prstGeom>
        </p:spPr>
      </p:pic>
    </p:spTree>
    <p:extLst>
      <p:ext uri="{BB962C8B-B14F-4D97-AF65-F5344CB8AC3E}">
        <p14:creationId xmlns:p14="http://schemas.microsoft.com/office/powerpoint/2010/main" val="9999573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p:txBody>
          <a:bodyPr/>
          <a:lstStyle/>
          <a:p>
            <a:r>
              <a:rPr lang="en-US" altLang="en-US">
                <a:effectLst>
                  <a:outerShdw blurRad="38100" dist="38100" dir="2700000" algn="tl">
                    <a:srgbClr val="C0C0C0"/>
                  </a:outerShdw>
                </a:effectLst>
              </a:rPr>
              <a:t>Relational Representation of Cross-tabs</a:t>
            </a:r>
          </a:p>
        </p:txBody>
      </p:sp>
      <p:sp>
        <p:nvSpPr>
          <p:cNvPr id="4" name="Content Placeholder 3">
            <a:extLst>
              <a:ext uri="{FF2B5EF4-FFF2-40B4-BE49-F238E27FC236}">
                <a16:creationId xmlns:a16="http://schemas.microsoft.com/office/drawing/2014/main" id="{AF6D597E-6F4A-43F9-B565-D92E43817F21}"/>
              </a:ext>
            </a:extLst>
          </p:cNvPr>
          <p:cNvSpPr>
            <a:spLocks noGrp="1"/>
          </p:cNvSpPr>
          <p:nvPr>
            <p:ph idx="1"/>
          </p:nvPr>
        </p:nvSpPr>
        <p:spPr>
          <a:xfrm>
            <a:off x="1655685" y="826873"/>
            <a:ext cx="2462858" cy="4025979"/>
          </a:xfrm>
        </p:spPr>
        <p:txBody>
          <a:bodyPr/>
          <a:lstStyle/>
          <a:p>
            <a:r>
              <a:rPr lang="en-US" dirty="0"/>
              <a:t>Cross-tabs can be represented as relations</a:t>
            </a:r>
          </a:p>
          <a:p>
            <a:r>
              <a:rPr lang="en-US" dirty="0"/>
              <a:t>We use the value </a:t>
            </a:r>
            <a:r>
              <a:rPr lang="en-US" b="1" dirty="0"/>
              <a:t>all</a:t>
            </a:r>
            <a:r>
              <a:rPr lang="en-US" dirty="0"/>
              <a:t> to represent aggregates.</a:t>
            </a:r>
          </a:p>
          <a:p>
            <a:r>
              <a:rPr lang="en-US" dirty="0"/>
              <a:t>The SQL standard actually uses </a:t>
            </a:r>
            <a:r>
              <a:rPr lang="en-US" i="1" dirty="0"/>
              <a:t>null</a:t>
            </a:r>
            <a:r>
              <a:rPr lang="en-US" dirty="0"/>
              <a:t> values in place of </a:t>
            </a:r>
            <a:r>
              <a:rPr lang="en-US" b="1" dirty="0"/>
              <a:t>all</a:t>
            </a:r>
            <a:r>
              <a:rPr lang="en-US" dirty="0"/>
              <a:t> </a:t>
            </a:r>
          </a:p>
          <a:p>
            <a:pPr lvl="1"/>
            <a:r>
              <a:rPr lang="en-US" dirty="0"/>
              <a:t>Works with any data type</a:t>
            </a:r>
          </a:p>
          <a:p>
            <a:pPr lvl="1"/>
            <a:r>
              <a:rPr lang="en-US" dirty="0"/>
              <a:t>But can cause confusion with regular null values.</a:t>
            </a:r>
          </a:p>
        </p:txBody>
      </p:sp>
      <p:sp>
        <p:nvSpPr>
          <p:cNvPr id="71682" name="Rectangle 3"/>
          <p:cNvSpPr>
            <a:spLocks noChangeArrowheads="1"/>
          </p:cNvSpPr>
          <p:nvPr/>
        </p:nvSpPr>
        <p:spPr bwMode="auto">
          <a:xfrm>
            <a:off x="1421607" y="857250"/>
            <a:ext cx="3112294" cy="3396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90000"/>
              </a:lnSpc>
              <a:spcBef>
                <a:spcPct val="35000"/>
              </a:spcBef>
              <a:spcAft>
                <a:spcPct val="0"/>
              </a:spcAft>
              <a:buClr>
                <a:srgbClr val="CC3300"/>
              </a:buClr>
              <a:buSzPct val="90000"/>
              <a:buFont typeface="Monotype Sorts" charset="2"/>
              <a:buChar char="n"/>
              <a:tabLst/>
              <a:defRPr/>
            </a:pPr>
            <a:endParaRPr kumimoji="1"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3" name="Graphic 2">
            <a:extLst>
              <a:ext uri="{FF2B5EF4-FFF2-40B4-BE49-F238E27FC236}">
                <a16:creationId xmlns:a16="http://schemas.microsoft.com/office/drawing/2014/main" id="{F04F7C6A-505D-42E7-935C-ADBEFBADEC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52621" y="545307"/>
            <a:ext cx="3227744" cy="4217585"/>
          </a:xfrm>
          <a:prstGeom prst="rect">
            <a:avLst/>
          </a:prstGeom>
        </p:spPr>
      </p:pic>
    </p:spTree>
    <p:extLst>
      <p:ext uri="{BB962C8B-B14F-4D97-AF65-F5344CB8AC3E}">
        <p14:creationId xmlns:p14="http://schemas.microsoft.com/office/powerpoint/2010/main" val="40672907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3005F3-EAE6-3A0D-727B-80AE41DE1224}"/>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87EECD0B-54C8-BFE0-E2EC-98CFBED9C0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DF6D5B51-7A6D-C963-A3F4-DFA04004BE41}"/>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3B5F2B99-84BD-1D1F-E369-3784E982EA1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FA01A7D1-804E-4A30-D763-95D2249AE408}"/>
              </a:ext>
            </a:extLst>
          </p:cNvPr>
          <p:cNvSpPr txBox="1">
            <a:spLocks noChangeArrowheads="1"/>
          </p:cNvSpPr>
          <p:nvPr/>
        </p:nvSpPr>
        <p:spPr bwMode="auto">
          <a:xfrm>
            <a:off x="0" y="1733550"/>
            <a:ext cx="9144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4000" b="0" i="1" u="none" strike="noStrike" kern="1200" cap="none" spc="0" normalizeH="0" baseline="0" noProof="0" dirty="0">
                <a:ln>
                  <a:noFill/>
                </a:ln>
                <a:solidFill>
                  <a:prstClr val="white"/>
                </a:solidFill>
                <a:effectLst/>
                <a:uLnTx/>
                <a:uFillTx/>
                <a:latin typeface="Calibri" charset="0"/>
                <a:ea typeface="ＭＳ Ｐゴシック" charset="-128"/>
                <a:cs typeface="+mn-cs"/>
              </a:rPr>
              <a:t>HW3 and HW4,</a:t>
            </a:r>
            <a:br>
              <a:rPr kumimoji="0" lang="en-US" altLang="en-US" sz="40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4000" b="0" i="1" u="none" strike="noStrike" kern="1200" cap="none" spc="0" normalizeH="0" baseline="0" noProof="0" dirty="0">
                <a:ln>
                  <a:noFill/>
                </a:ln>
                <a:solidFill>
                  <a:prstClr val="white"/>
                </a:solidFill>
                <a:effectLst/>
                <a:uLnTx/>
                <a:uFillTx/>
                <a:latin typeface="Calibri" charset="0"/>
                <a:ea typeface="ＭＳ Ｐゴシック" charset="-128"/>
                <a:cs typeface="+mn-cs"/>
              </a:rPr>
              <a:t>“The Project” Discussion</a:t>
            </a:r>
          </a:p>
        </p:txBody>
      </p:sp>
      <p:sp>
        <p:nvSpPr>
          <p:cNvPr id="8" name="TextBox 9">
            <a:extLst>
              <a:ext uri="{FF2B5EF4-FFF2-40B4-BE49-F238E27FC236}">
                <a16:creationId xmlns:a16="http://schemas.microsoft.com/office/drawing/2014/main" id="{57F87F9F-C4CD-F99F-AC83-183F26BB59B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83</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W4111-2024F-11-HW3b4b-Normalization-ModuleIV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2852547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615A70-DBD7-BE00-DD22-CB23429D4278}"/>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EA75A8A8-A45C-FF91-228F-F026E8F4EEB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a:extLst>
              <a:ext uri="{FF2B5EF4-FFF2-40B4-BE49-F238E27FC236}">
                <a16:creationId xmlns:a16="http://schemas.microsoft.com/office/drawing/2014/main" id="{B53A2A02-7E32-52A9-3639-8B791D89B2DA}"/>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D7B73794-470A-47ED-41CB-F9A86CAD72D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415CF499-EB79-31A6-41C8-9B040B7BA891}"/>
              </a:ext>
            </a:extLst>
          </p:cNvPr>
          <p:cNvSpPr txBox="1">
            <a:spLocks noChangeArrowheads="1"/>
          </p:cNvSpPr>
          <p:nvPr/>
        </p:nvSpPr>
        <p:spPr bwMode="auto">
          <a:xfrm>
            <a:off x="0" y="1733550"/>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4400" b="0" i="1" u="none" strike="noStrike" kern="1200" cap="none" spc="0" normalizeH="0" baseline="0" noProof="0" dirty="0">
                <a:ln>
                  <a:noFill/>
                </a:ln>
                <a:solidFill>
                  <a:prstClr val="white"/>
                </a:solidFill>
                <a:effectLst/>
                <a:uLnTx/>
                <a:uFillTx/>
                <a:latin typeface="Calibri" charset="0"/>
                <a:ea typeface="ＭＳ Ｐゴシック" charset="-128"/>
                <a:cs typeface="+mn-cs"/>
              </a:rPr>
              <a:t>Overview</a:t>
            </a: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B625E415-D216-C186-FA39-50C0D12F773E}"/>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84</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W4111-2024F-11-HW3b4b-Normalization-ModuleIV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17148339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508E83-A99E-ED39-F8CA-F297340E2E25}"/>
              </a:ext>
            </a:extLst>
          </p:cNvPr>
          <p:cNvSpPr>
            <a:spLocks noGrp="1"/>
          </p:cNvSpPr>
          <p:nvPr>
            <p:ph type="title"/>
          </p:nvPr>
        </p:nvSpPr>
        <p:spPr/>
        <p:txBody>
          <a:bodyPr/>
          <a:lstStyle/>
          <a:p>
            <a:r>
              <a:rPr lang="en-US" dirty="0"/>
              <a:t>Vision</a:t>
            </a:r>
            <a:br>
              <a:rPr lang="en-US" dirty="0"/>
            </a:br>
            <a:endParaRPr lang="en-US" dirty="0"/>
          </a:p>
        </p:txBody>
      </p:sp>
      <p:pic>
        <p:nvPicPr>
          <p:cNvPr id="4" name="Picture 3">
            <a:extLst>
              <a:ext uri="{FF2B5EF4-FFF2-40B4-BE49-F238E27FC236}">
                <a16:creationId xmlns:a16="http://schemas.microsoft.com/office/drawing/2014/main" id="{D2E2E608-4012-884F-55FC-C7B359045BEC}"/>
              </a:ext>
            </a:extLst>
          </p:cNvPr>
          <p:cNvPicPr>
            <a:picLocks noChangeAspect="1"/>
          </p:cNvPicPr>
          <p:nvPr/>
        </p:nvPicPr>
        <p:blipFill>
          <a:blip r:embed="rId2"/>
          <a:stretch>
            <a:fillRect/>
          </a:stretch>
        </p:blipFill>
        <p:spPr>
          <a:xfrm>
            <a:off x="838200" y="524520"/>
            <a:ext cx="6677584" cy="4094460"/>
          </a:xfrm>
          <a:prstGeom prst="rect">
            <a:avLst/>
          </a:prstGeom>
        </p:spPr>
      </p:pic>
    </p:spTree>
    <p:extLst>
      <p:ext uri="{BB962C8B-B14F-4D97-AF65-F5344CB8AC3E}">
        <p14:creationId xmlns:p14="http://schemas.microsoft.com/office/powerpoint/2010/main" val="33826513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F4C592-1BE5-CDC0-7136-C3D73C839203}"/>
              </a:ext>
            </a:extLst>
          </p:cNvPr>
          <p:cNvSpPr>
            <a:spLocks noGrp="1"/>
          </p:cNvSpPr>
          <p:nvPr>
            <p:ph type="title"/>
          </p:nvPr>
        </p:nvSpPr>
        <p:spPr/>
        <p:txBody>
          <a:bodyPr/>
          <a:lstStyle/>
          <a:p>
            <a:r>
              <a:rPr lang="en-US" dirty="0"/>
              <a:t>Vision</a:t>
            </a:r>
          </a:p>
        </p:txBody>
      </p:sp>
      <p:pic>
        <p:nvPicPr>
          <p:cNvPr id="4" name="Picture 3">
            <a:extLst>
              <a:ext uri="{FF2B5EF4-FFF2-40B4-BE49-F238E27FC236}">
                <a16:creationId xmlns:a16="http://schemas.microsoft.com/office/drawing/2014/main" id="{3CD1BAB3-1019-4F97-A971-E5FCE9B30297}"/>
              </a:ext>
            </a:extLst>
          </p:cNvPr>
          <p:cNvPicPr>
            <a:picLocks noChangeAspect="1"/>
          </p:cNvPicPr>
          <p:nvPr/>
        </p:nvPicPr>
        <p:blipFill>
          <a:blip r:embed="rId2"/>
          <a:stretch>
            <a:fillRect/>
          </a:stretch>
        </p:blipFill>
        <p:spPr>
          <a:xfrm>
            <a:off x="609600" y="590550"/>
            <a:ext cx="6629400" cy="3891559"/>
          </a:xfrm>
          <a:prstGeom prst="rect">
            <a:avLst/>
          </a:prstGeom>
        </p:spPr>
      </p:pic>
    </p:spTree>
    <p:extLst>
      <p:ext uri="{BB962C8B-B14F-4D97-AF65-F5344CB8AC3E}">
        <p14:creationId xmlns:p14="http://schemas.microsoft.com/office/powerpoint/2010/main" val="16377441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04570-AF37-B0BB-965F-00ABC4C3E2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E7C7E95-5EFA-75CC-BEE6-370E6E171402}"/>
              </a:ext>
            </a:extLst>
          </p:cNvPr>
          <p:cNvSpPr>
            <a:spLocks noGrp="1"/>
          </p:cNvSpPr>
          <p:nvPr>
            <p:ph type="title"/>
          </p:nvPr>
        </p:nvSpPr>
        <p:spPr/>
        <p:txBody>
          <a:bodyPr/>
          <a:lstStyle/>
          <a:p>
            <a:r>
              <a:rPr lang="en-US" dirty="0"/>
              <a:t>Vision</a:t>
            </a:r>
          </a:p>
        </p:txBody>
      </p:sp>
      <p:pic>
        <p:nvPicPr>
          <p:cNvPr id="4" name="Picture 3">
            <a:extLst>
              <a:ext uri="{FF2B5EF4-FFF2-40B4-BE49-F238E27FC236}">
                <a16:creationId xmlns:a16="http://schemas.microsoft.com/office/drawing/2014/main" id="{46FC8D8E-F29E-F624-461E-BCD879BDA077}"/>
              </a:ext>
            </a:extLst>
          </p:cNvPr>
          <p:cNvPicPr>
            <a:picLocks noChangeAspect="1"/>
          </p:cNvPicPr>
          <p:nvPr/>
        </p:nvPicPr>
        <p:blipFill>
          <a:blip r:embed="rId2"/>
          <a:stretch>
            <a:fillRect/>
          </a:stretch>
        </p:blipFill>
        <p:spPr>
          <a:xfrm>
            <a:off x="609600" y="590550"/>
            <a:ext cx="6629400" cy="3891559"/>
          </a:xfrm>
          <a:prstGeom prst="rect">
            <a:avLst/>
          </a:prstGeom>
        </p:spPr>
      </p:pic>
      <p:sp>
        <p:nvSpPr>
          <p:cNvPr id="5" name="Rounded Rectangle 4">
            <a:extLst>
              <a:ext uri="{FF2B5EF4-FFF2-40B4-BE49-F238E27FC236}">
                <a16:creationId xmlns:a16="http://schemas.microsoft.com/office/drawing/2014/main" id="{EA69BA99-0D76-7B38-42F6-E7BA343C7539}"/>
              </a:ext>
            </a:extLst>
          </p:cNvPr>
          <p:cNvSpPr/>
          <p:nvPr/>
        </p:nvSpPr>
        <p:spPr>
          <a:xfrm>
            <a:off x="381000" y="666750"/>
            <a:ext cx="8077200" cy="37338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sz="2000" dirty="0"/>
              <a:t>Both programming and non-programming implement a data engineering </a:t>
            </a:r>
            <a:r>
              <a:rPr lang="en-US" sz="2000" dirty="0" err="1"/>
              <a:t>Jupyter</a:t>
            </a:r>
            <a:r>
              <a:rPr lang="en-US" sz="2000" dirty="0"/>
              <a:t> notebook.</a:t>
            </a:r>
          </a:p>
          <a:p>
            <a:pPr marL="285750" indent="-285750">
              <a:buFont typeface="Arial" panose="020B0604020202020204" pitchFamily="34" charset="0"/>
              <a:buChar char="•"/>
            </a:pPr>
            <a:r>
              <a:rPr lang="en-US" sz="2000" dirty="0"/>
              <a:t>The programming track builds a simple REST application/microservice for transformed data.</a:t>
            </a:r>
          </a:p>
          <a:p>
            <a:pPr marL="285750" indent="-285750">
              <a:buFont typeface="Arial" panose="020B0604020202020204" pitchFamily="34" charset="0"/>
              <a:buChar char="•"/>
            </a:pPr>
            <a:r>
              <a:rPr lang="en-US" sz="2000" dirty="0"/>
              <a:t>Non-programming implements more complex transformation, and queries for visualization.</a:t>
            </a:r>
          </a:p>
          <a:p>
            <a:pPr marL="285750" indent="-285750">
              <a:buFont typeface="Arial" panose="020B0604020202020204" pitchFamily="34" charset="0"/>
              <a:buChar char="•"/>
            </a:pPr>
            <a:r>
              <a:rPr lang="en-US" sz="2000" dirty="0"/>
              <a:t>I will provide starter projects with examples.</a:t>
            </a:r>
          </a:p>
        </p:txBody>
      </p:sp>
    </p:spTree>
    <p:extLst>
      <p:ext uri="{BB962C8B-B14F-4D97-AF65-F5344CB8AC3E}">
        <p14:creationId xmlns:p14="http://schemas.microsoft.com/office/powerpoint/2010/main" val="41684220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31791A-A5FE-B631-E037-A867729D1E49}"/>
              </a:ext>
            </a:extLst>
          </p:cNvPr>
          <p:cNvSpPr>
            <a:spLocks noGrp="1"/>
          </p:cNvSpPr>
          <p:nvPr>
            <p:ph type="title"/>
          </p:nvPr>
        </p:nvSpPr>
        <p:spPr/>
        <p:txBody>
          <a:bodyPr/>
          <a:lstStyle/>
          <a:p>
            <a:r>
              <a:rPr lang="en-US" dirty="0"/>
              <a:t>Hw3, HW4 and Project</a:t>
            </a:r>
          </a:p>
        </p:txBody>
      </p:sp>
      <p:pic>
        <p:nvPicPr>
          <p:cNvPr id="4" name="Picture 3">
            <a:extLst>
              <a:ext uri="{FF2B5EF4-FFF2-40B4-BE49-F238E27FC236}">
                <a16:creationId xmlns:a16="http://schemas.microsoft.com/office/drawing/2014/main" id="{07EB5BA8-EB7B-8FF1-A1E0-DB8E5A2FC707}"/>
              </a:ext>
            </a:extLst>
          </p:cNvPr>
          <p:cNvPicPr>
            <a:picLocks noChangeAspect="1"/>
          </p:cNvPicPr>
          <p:nvPr/>
        </p:nvPicPr>
        <p:blipFill>
          <a:blip r:embed="rId2"/>
          <a:stretch>
            <a:fillRect/>
          </a:stretch>
        </p:blipFill>
        <p:spPr>
          <a:xfrm>
            <a:off x="228600" y="561031"/>
            <a:ext cx="5892800" cy="4021438"/>
          </a:xfrm>
          <a:prstGeom prst="rect">
            <a:avLst/>
          </a:prstGeom>
        </p:spPr>
      </p:pic>
    </p:spTree>
    <p:extLst>
      <p:ext uri="{BB962C8B-B14F-4D97-AF65-F5344CB8AC3E}">
        <p14:creationId xmlns:p14="http://schemas.microsoft.com/office/powerpoint/2010/main" val="30018912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2923E-B7E7-781B-A85F-707437B8362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ECC18DC-E4C7-ABDA-88EE-3B5A8633674B}"/>
              </a:ext>
            </a:extLst>
          </p:cNvPr>
          <p:cNvSpPr>
            <a:spLocks noGrp="1"/>
          </p:cNvSpPr>
          <p:nvPr>
            <p:ph type="title"/>
          </p:nvPr>
        </p:nvSpPr>
        <p:spPr/>
        <p:txBody>
          <a:bodyPr/>
          <a:lstStyle/>
          <a:p>
            <a:r>
              <a:rPr lang="en-US" dirty="0"/>
              <a:t>Hw3, HW4 and Project</a:t>
            </a:r>
          </a:p>
        </p:txBody>
      </p:sp>
      <p:pic>
        <p:nvPicPr>
          <p:cNvPr id="4" name="Picture 3">
            <a:extLst>
              <a:ext uri="{FF2B5EF4-FFF2-40B4-BE49-F238E27FC236}">
                <a16:creationId xmlns:a16="http://schemas.microsoft.com/office/drawing/2014/main" id="{481C19F5-0296-08C4-1108-F32C86E428BE}"/>
              </a:ext>
            </a:extLst>
          </p:cNvPr>
          <p:cNvPicPr>
            <a:picLocks noChangeAspect="1"/>
          </p:cNvPicPr>
          <p:nvPr/>
        </p:nvPicPr>
        <p:blipFill>
          <a:blip r:embed="rId2"/>
          <a:stretch>
            <a:fillRect/>
          </a:stretch>
        </p:blipFill>
        <p:spPr>
          <a:xfrm>
            <a:off x="228600" y="561031"/>
            <a:ext cx="5892800" cy="4021438"/>
          </a:xfrm>
          <a:prstGeom prst="rect">
            <a:avLst/>
          </a:prstGeom>
        </p:spPr>
      </p:pic>
      <p:sp>
        <p:nvSpPr>
          <p:cNvPr id="6" name="Rounded Rectangle 5">
            <a:extLst>
              <a:ext uri="{FF2B5EF4-FFF2-40B4-BE49-F238E27FC236}">
                <a16:creationId xmlns:a16="http://schemas.microsoft.com/office/drawing/2014/main" id="{E8176796-7494-B27F-4074-15BE9E61174C}"/>
              </a:ext>
            </a:extLst>
          </p:cNvPr>
          <p:cNvSpPr/>
          <p:nvPr/>
        </p:nvSpPr>
        <p:spPr>
          <a:xfrm>
            <a:off x="2362200" y="666750"/>
            <a:ext cx="6858000" cy="38100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Directories for both tracks:</a:t>
            </a:r>
          </a:p>
          <a:p>
            <a:pPr marL="742950" lvl="1" indent="-285750">
              <a:buFont typeface="Arial" panose="020B0604020202020204" pitchFamily="34" charset="0"/>
              <a:buChar char="•"/>
            </a:pPr>
            <a:r>
              <a:rPr lang="en-US" dirty="0"/>
              <a:t>/data contains the input files in CSV and JSON formats</a:t>
            </a:r>
          </a:p>
          <a:p>
            <a:pPr marL="1200150" lvl="2" indent="-285750">
              <a:buFont typeface="Arial" panose="020B0604020202020204" pitchFamily="34" charset="0"/>
              <a:buChar char="•"/>
            </a:pPr>
            <a:r>
              <a:rPr lang="en-US" dirty="0"/>
              <a:t>I planned to allow students to choose their own </a:t>
            </a:r>
            <a:r>
              <a:rPr lang="en-US" dirty="0" err="1"/>
              <a:t>datsets</a:t>
            </a:r>
            <a:r>
              <a:rPr lang="en-US" dirty="0"/>
              <a:t>, but this introduces too much complexity. We would have an entire phase of  “Is this a goo dataset?”</a:t>
            </a:r>
          </a:p>
          <a:p>
            <a:pPr marL="1200150" lvl="2" indent="-285750">
              <a:buFont typeface="Arial" panose="020B0604020202020204" pitchFamily="34" charset="0"/>
              <a:buChar char="•"/>
            </a:pPr>
            <a:r>
              <a:rPr lang="en-US" dirty="0"/>
              <a:t>I will provide simplified IMDB and </a:t>
            </a:r>
            <a:r>
              <a:rPr lang="en-US" dirty="0" err="1"/>
              <a:t>GoT</a:t>
            </a:r>
            <a:r>
              <a:rPr lang="en-US" dirty="0"/>
              <a:t> data.</a:t>
            </a:r>
          </a:p>
          <a:p>
            <a:pPr marL="742950" lvl="1" indent="-285750">
              <a:buFont typeface="Arial" panose="020B0604020202020204" pitchFamily="34" charset="0"/>
              <a:buChar char="•"/>
            </a:pPr>
            <a:r>
              <a:rPr lang="en-US" dirty="0"/>
              <a:t>/</a:t>
            </a:r>
            <a:r>
              <a:rPr lang="en-US" dirty="0" err="1"/>
              <a:t>data_engineering</a:t>
            </a:r>
            <a:r>
              <a:rPr lang="en-US" dirty="0"/>
              <a:t> for initial ETL</a:t>
            </a:r>
          </a:p>
          <a:p>
            <a:pPr marL="285750" indent="-285750">
              <a:buFont typeface="Arial" panose="020B0604020202020204" pitchFamily="34" charset="0"/>
              <a:buChar char="•"/>
            </a:pPr>
            <a:r>
              <a:rPr lang="en-US" dirty="0"/>
              <a:t>/</a:t>
            </a:r>
            <a:r>
              <a:rPr lang="en-US" dirty="0" err="1"/>
              <a:t>data_insight</a:t>
            </a:r>
            <a:r>
              <a:rPr lang="en-US" dirty="0"/>
              <a:t> contains more complex queries and visualization for the non-programming track.</a:t>
            </a:r>
          </a:p>
          <a:p>
            <a:pPr marL="285750" indent="-285750">
              <a:buFont typeface="Arial" panose="020B0604020202020204" pitchFamily="34" charset="0"/>
              <a:buChar char="•"/>
            </a:pPr>
            <a:r>
              <a:rPr lang="en-US" dirty="0"/>
              <a:t>/</a:t>
            </a:r>
            <a:r>
              <a:rPr lang="en-US" dirty="0" err="1"/>
              <a:t>interactive_application</a:t>
            </a:r>
            <a:r>
              <a:rPr lang="en-US" dirty="0"/>
              <a:t> contains a simple web UI, REST application template and database schema for the programming tracks</a:t>
            </a:r>
          </a:p>
        </p:txBody>
      </p:sp>
    </p:spTree>
    <p:extLst>
      <p:ext uri="{BB962C8B-B14F-4D97-AF65-F5344CB8AC3E}">
        <p14:creationId xmlns:p14="http://schemas.microsoft.com/office/powerpoint/2010/main" val="3135583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555B2-A9D5-FEEF-5AC4-38A87B943D68}"/>
            </a:ext>
          </a:extLst>
        </p:cNvPr>
        <p:cNvGrpSpPr/>
        <p:nvPr/>
      </p:nvGrpSpPr>
      <p:grpSpPr>
        <a:xfrm>
          <a:off x="0" y="0"/>
          <a:ext cx="0" cy="0"/>
          <a:chOff x="0" y="0"/>
          <a:chExt cx="0" cy="0"/>
        </a:xfrm>
      </p:grpSpPr>
      <p:sp>
        <p:nvSpPr>
          <p:cNvPr id="689154" name="Rectangle 2">
            <a:extLst>
              <a:ext uri="{FF2B5EF4-FFF2-40B4-BE49-F238E27FC236}">
                <a16:creationId xmlns:a16="http://schemas.microsoft.com/office/drawing/2014/main" id="{FDD823DC-12DA-5D27-D395-0C0E190CE807}"/>
              </a:ext>
            </a:extLst>
          </p:cNvPr>
          <p:cNvSpPr>
            <a:spLocks noGrp="1" noChangeArrowheads="1"/>
          </p:cNvSpPr>
          <p:nvPr>
            <p:ph type="title"/>
          </p:nvPr>
        </p:nvSpPr>
        <p:spPr>
          <a:xfrm>
            <a:off x="2131219" y="138113"/>
            <a:ext cx="5226844" cy="375047"/>
          </a:xfrm>
        </p:spPr>
        <p:txBody>
          <a:bodyPr/>
          <a:lstStyle/>
          <a:p>
            <a:pPr>
              <a:defRPr/>
            </a:pPr>
            <a:r>
              <a:rPr lang="en-US" altLang="en-US" sz="2100" dirty="0">
                <a:effectLst>
                  <a:outerShdw blurRad="38100" dist="38100" dir="2700000" algn="tl">
                    <a:srgbClr val="C0C0C0"/>
                  </a:outerShdw>
                </a:effectLst>
              </a:rPr>
              <a:t>Goals of Normalization</a:t>
            </a:r>
          </a:p>
        </p:txBody>
      </p:sp>
      <p:sp>
        <p:nvSpPr>
          <p:cNvPr id="77826" name="Rectangle 3">
            <a:extLst>
              <a:ext uri="{FF2B5EF4-FFF2-40B4-BE49-F238E27FC236}">
                <a16:creationId xmlns:a16="http://schemas.microsoft.com/office/drawing/2014/main" id="{7F8FE457-B609-DBDF-119C-92458058F222}"/>
              </a:ext>
            </a:extLst>
          </p:cNvPr>
          <p:cNvSpPr>
            <a:spLocks noGrp="1" noChangeArrowheads="1"/>
          </p:cNvSpPr>
          <p:nvPr>
            <p:ph type="body" idx="1"/>
          </p:nvPr>
        </p:nvSpPr>
        <p:spPr>
          <a:xfrm>
            <a:off x="1722835" y="820341"/>
            <a:ext cx="5550694" cy="2133600"/>
          </a:xfrm>
        </p:spPr>
        <p:txBody>
          <a:bodyPr/>
          <a:lstStyle/>
          <a:p>
            <a:r>
              <a:rPr lang="en-US" altLang="en-US" sz="1275" dirty="0"/>
              <a:t>Let </a:t>
            </a:r>
            <a:r>
              <a:rPr lang="en-US" altLang="en-US" sz="1275" i="1" dirty="0"/>
              <a:t>R</a:t>
            </a:r>
            <a:r>
              <a:rPr lang="en-US" altLang="en-US" sz="1275" dirty="0"/>
              <a:t> be a relation scheme with a set</a:t>
            </a:r>
            <a:r>
              <a:rPr lang="en-US" altLang="en-US" sz="1275" i="1" dirty="0"/>
              <a:t> F</a:t>
            </a:r>
            <a:r>
              <a:rPr lang="en-US" altLang="en-US" sz="1275" dirty="0"/>
              <a:t> of functional dependencies.</a:t>
            </a:r>
          </a:p>
          <a:p>
            <a:r>
              <a:rPr lang="en-US" altLang="en-US" sz="1275" dirty="0"/>
              <a:t>Decide whether a relation scheme </a:t>
            </a:r>
            <a:r>
              <a:rPr lang="en-US" altLang="en-US" sz="1275" i="1" dirty="0"/>
              <a:t>R</a:t>
            </a:r>
            <a:r>
              <a:rPr lang="en-US" altLang="en-US" sz="1275" dirty="0"/>
              <a:t> is in </a:t>
            </a:r>
            <a:r>
              <a:rPr lang="ja-JP" altLang="en-US" sz="1275">
                <a:latin typeface="Arial" panose="020B0604020202020204" pitchFamily="34" charset="0"/>
              </a:rPr>
              <a:t>“</a:t>
            </a:r>
            <a:r>
              <a:rPr lang="en-US" altLang="ja-JP" sz="1275" dirty="0"/>
              <a:t>good</a:t>
            </a:r>
            <a:r>
              <a:rPr lang="ja-JP" altLang="en-US" sz="1275">
                <a:latin typeface="Arial" panose="020B0604020202020204" pitchFamily="34" charset="0"/>
              </a:rPr>
              <a:t>”</a:t>
            </a:r>
            <a:r>
              <a:rPr lang="en-US" altLang="ja-JP" sz="1275" dirty="0"/>
              <a:t> form.</a:t>
            </a:r>
          </a:p>
          <a:p>
            <a:r>
              <a:rPr lang="en-US" altLang="en-US" sz="1275" dirty="0"/>
              <a:t>In the case that a relation scheme </a:t>
            </a:r>
            <a:r>
              <a:rPr lang="en-US" altLang="en-US" sz="1275" i="1" dirty="0"/>
              <a:t>R</a:t>
            </a:r>
            <a:r>
              <a:rPr lang="en-US" altLang="en-US" sz="1275" dirty="0"/>
              <a:t> is not in </a:t>
            </a:r>
            <a:r>
              <a:rPr lang="ja-JP" altLang="en-US" sz="1275">
                <a:latin typeface="Arial" panose="020B0604020202020204" pitchFamily="34" charset="0"/>
              </a:rPr>
              <a:t>“</a:t>
            </a:r>
            <a:r>
              <a:rPr lang="en-US" altLang="ja-JP" sz="1275" dirty="0"/>
              <a:t>good</a:t>
            </a:r>
            <a:r>
              <a:rPr lang="ja-JP" altLang="en-US" sz="1275">
                <a:latin typeface="Arial" panose="020B0604020202020204" pitchFamily="34" charset="0"/>
              </a:rPr>
              <a:t>”</a:t>
            </a:r>
            <a:r>
              <a:rPr lang="en-US" altLang="ja-JP" sz="1275" dirty="0"/>
              <a:t> form, need to decompose it into a set of relation scheme  {</a:t>
            </a:r>
            <a:r>
              <a:rPr lang="en-US" altLang="ja-JP" sz="1275" i="1" dirty="0"/>
              <a:t>R</a:t>
            </a:r>
            <a:r>
              <a:rPr lang="en-US" altLang="ja-JP" sz="1275" baseline="-25000" dirty="0"/>
              <a:t>1</a:t>
            </a:r>
            <a:r>
              <a:rPr lang="en-US" altLang="ja-JP" sz="1275" i="1" dirty="0"/>
              <a:t>, R</a:t>
            </a:r>
            <a:r>
              <a:rPr lang="en-US" altLang="ja-JP" sz="1275" baseline="-25000" dirty="0"/>
              <a:t>2</a:t>
            </a:r>
            <a:r>
              <a:rPr lang="en-US" altLang="ja-JP" sz="1275" i="1" dirty="0"/>
              <a:t>, ..., R</a:t>
            </a:r>
            <a:r>
              <a:rPr lang="en-US" altLang="ja-JP" sz="1275" i="1" baseline="-25000" dirty="0"/>
              <a:t>n</a:t>
            </a:r>
            <a:r>
              <a:rPr lang="en-US" altLang="ja-JP" sz="1275" dirty="0"/>
              <a:t>} such that:</a:t>
            </a:r>
          </a:p>
          <a:p>
            <a:pPr lvl="1"/>
            <a:r>
              <a:rPr lang="en-US" altLang="en-US" sz="1275" dirty="0">
                <a:ea typeface="ＭＳ Ｐゴシック" panose="020B0600070205080204" pitchFamily="34" charset="-128"/>
              </a:rPr>
              <a:t>Each relation scheme is in good form </a:t>
            </a:r>
          </a:p>
          <a:p>
            <a:pPr lvl="1"/>
            <a:r>
              <a:rPr lang="en-US" altLang="en-US" sz="1275" dirty="0">
                <a:ea typeface="ＭＳ Ｐゴシック" panose="020B0600070205080204" pitchFamily="34" charset="-128"/>
              </a:rPr>
              <a:t>The decomposition is a lossless decomposition</a:t>
            </a:r>
          </a:p>
          <a:p>
            <a:pPr lvl="1"/>
            <a:r>
              <a:rPr lang="en-US" altLang="en-US" sz="1275" dirty="0">
                <a:ea typeface="ＭＳ Ｐゴシック" panose="020B0600070205080204" pitchFamily="34" charset="-128"/>
              </a:rPr>
              <a:t>Preferably, the decomposition should be dependency preserving.</a:t>
            </a:r>
            <a:br>
              <a:rPr lang="en-US" altLang="en-US" sz="1275" dirty="0">
                <a:ea typeface="ＭＳ Ｐゴシック" panose="020B0600070205080204" pitchFamily="34" charset="-128"/>
              </a:rPr>
            </a:br>
            <a:endParaRPr lang="en-US" altLang="en-US" sz="1275" dirty="0">
              <a:ea typeface="ＭＳ Ｐゴシック" panose="020B0600070205080204" pitchFamily="34" charset="-128"/>
            </a:endParaRPr>
          </a:p>
          <a:p>
            <a:r>
              <a:rPr lang="en-US" altLang="en-US" sz="1275" dirty="0">
                <a:solidFill>
                  <a:srgbClr val="FF0000"/>
                </a:solidFill>
              </a:rPr>
              <a:t>DFF says, in a nutshell,</a:t>
            </a:r>
          </a:p>
          <a:p>
            <a:pPr lvl="1"/>
            <a:r>
              <a:rPr lang="en-US" altLang="en-US" sz="1275" dirty="0">
                <a:solidFill>
                  <a:srgbClr val="FF0000"/>
                </a:solidFill>
                <a:ea typeface="ＭＳ Ｐゴシック" panose="020B0600070205080204" pitchFamily="34" charset="-128"/>
              </a:rPr>
              <a:t>There are a few simple patterns to look for and fix.</a:t>
            </a:r>
          </a:p>
          <a:p>
            <a:pPr lvl="1"/>
            <a:r>
              <a:rPr lang="en-US" altLang="en-US" sz="1275" dirty="0">
                <a:solidFill>
                  <a:srgbClr val="FF0000"/>
                </a:solidFill>
                <a:ea typeface="ＭＳ Ｐゴシック" panose="020B0600070205080204" pitchFamily="34" charset="-128"/>
              </a:rPr>
              <a:t>Use common sense</a:t>
            </a:r>
            <a:r>
              <a:rPr lang="en-US" altLang="en-US" sz="1275" dirty="0">
                <a:ea typeface="ＭＳ Ｐゴシック" panose="020B0600070205080204" pitchFamily="34" charset="-128"/>
              </a:rPr>
              <a:t>.</a:t>
            </a:r>
          </a:p>
        </p:txBody>
      </p:sp>
    </p:spTree>
    <p:extLst>
      <p:ext uri="{BB962C8B-B14F-4D97-AF65-F5344CB8AC3E}">
        <p14:creationId xmlns:p14="http://schemas.microsoft.com/office/powerpoint/2010/main" val="37306682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12992-74EF-024C-F0EF-6FA997D08B32}"/>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BC58C923-94D1-803F-121F-3E7DB3A2A19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a:extLst>
              <a:ext uri="{FF2B5EF4-FFF2-40B4-BE49-F238E27FC236}">
                <a16:creationId xmlns:a16="http://schemas.microsoft.com/office/drawing/2014/main" id="{3784DF80-9345-5C6C-DC86-C89DDCABFBEE}"/>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1FFB8A5B-475D-8819-E7A7-7184BD8D039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921AD91D-7E15-AD31-2627-F6CD4D2E826B}"/>
              </a:ext>
            </a:extLst>
          </p:cNvPr>
          <p:cNvSpPr txBox="1">
            <a:spLocks noChangeArrowheads="1"/>
          </p:cNvSpPr>
          <p:nvPr/>
        </p:nvSpPr>
        <p:spPr bwMode="auto">
          <a:xfrm>
            <a:off x="0" y="1733550"/>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4400" b="0" i="1" u="none" strike="noStrike" kern="1200" cap="none" spc="0" normalizeH="0" baseline="0" noProof="0" dirty="0">
                <a:ln>
                  <a:noFill/>
                </a:ln>
                <a:solidFill>
                  <a:prstClr val="white"/>
                </a:solidFill>
                <a:effectLst/>
                <a:uLnTx/>
                <a:uFillTx/>
                <a:latin typeface="Calibri" charset="0"/>
                <a:ea typeface="ＭＳ Ｐゴシック" charset="-128"/>
                <a:cs typeface="+mn-cs"/>
              </a:rPr>
              <a:t>REST</a:t>
            </a: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B23090D9-4BE4-D2DA-945F-B7B60D530EEC}"/>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90</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W4111-2024F-11-HW3b4b-Normalization-ModuleIV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35767687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DAE47-758C-1AFE-9732-BFB05220A9C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2ADEB8-8DE4-5969-A234-5774E9E6A534}"/>
              </a:ext>
            </a:extLst>
          </p:cNvPr>
          <p:cNvSpPr>
            <a:spLocks noGrp="1"/>
          </p:cNvSpPr>
          <p:nvPr>
            <p:ph idx="1"/>
          </p:nvPr>
        </p:nvSpPr>
        <p:spPr>
          <a:xfrm>
            <a:off x="152400" y="444319"/>
            <a:ext cx="8839200" cy="4038600"/>
          </a:xfrm>
        </p:spPr>
        <p:txBody>
          <a:bodyPr/>
          <a:lstStyle/>
          <a:p>
            <a:pPr marL="0" indent="0">
              <a:buNone/>
            </a:pPr>
            <a:r>
              <a:rPr lang="en-US" sz="1800" dirty="0"/>
              <a:t>Almost any data model has the same core concepts:</a:t>
            </a:r>
          </a:p>
          <a:p>
            <a:r>
              <a:rPr lang="en-US" sz="1800" dirty="0"/>
              <a:t>Types and instances:</a:t>
            </a:r>
          </a:p>
          <a:p>
            <a:pPr lvl="1"/>
            <a:r>
              <a:rPr lang="en-US" sz="1600" dirty="0"/>
              <a:t>Entity Type: A definition of a type of thing with properties and relationships.</a:t>
            </a:r>
          </a:p>
          <a:p>
            <a:pPr lvl="1"/>
            <a:r>
              <a:rPr lang="en-US" sz="1600" dirty="0"/>
              <a:t>Entity Instance: A specific instantiation of the Entity Type</a:t>
            </a:r>
          </a:p>
          <a:p>
            <a:pPr lvl="1"/>
            <a:r>
              <a:rPr lang="en-US" sz="1600" dirty="0"/>
              <a:t>Entity Set Instance: An Entity Type that:</a:t>
            </a:r>
          </a:p>
          <a:p>
            <a:pPr lvl="2"/>
            <a:r>
              <a:rPr lang="en-US" sz="1400" dirty="0"/>
              <a:t>Has properties and relationships like any entity, but ...</a:t>
            </a:r>
          </a:p>
          <a:p>
            <a:pPr lvl="2"/>
            <a:r>
              <a:rPr lang="en-US" sz="1400" dirty="0"/>
              <a:t>Has at least one </a:t>
            </a:r>
            <a:r>
              <a:rPr lang="en-US" sz="1400" i="1" dirty="0"/>
              <a:t>special relationship –</a:t>
            </a:r>
            <a:r>
              <a:rPr lang="en-US" sz="1400" dirty="0"/>
              <a:t> </a:t>
            </a:r>
            <a:r>
              <a:rPr lang="en-US" sz="1400" b="1" i="1" dirty="0"/>
              <a:t>contains.</a:t>
            </a:r>
          </a:p>
          <a:p>
            <a:r>
              <a:rPr lang="en-US" sz="1800" dirty="0"/>
              <a:t>Operations, minimally CRUD, that manipulate entity types and instances:</a:t>
            </a:r>
          </a:p>
          <a:p>
            <a:pPr lvl="1"/>
            <a:r>
              <a:rPr lang="en-US" sz="1600" dirty="0"/>
              <a:t>Create</a:t>
            </a:r>
          </a:p>
          <a:p>
            <a:pPr lvl="1"/>
            <a:r>
              <a:rPr lang="en-US" sz="1600" dirty="0"/>
              <a:t>Retrieve</a:t>
            </a:r>
          </a:p>
          <a:p>
            <a:pPr lvl="1"/>
            <a:r>
              <a:rPr lang="en-US" sz="1600" dirty="0"/>
              <a:t>Update</a:t>
            </a:r>
          </a:p>
          <a:p>
            <a:pPr lvl="1"/>
            <a:r>
              <a:rPr lang="en-US" sz="1600" dirty="0"/>
              <a:t>Delete</a:t>
            </a:r>
          </a:p>
          <a:p>
            <a:pPr lvl="1"/>
            <a:r>
              <a:rPr lang="en-US" sz="1600" dirty="0"/>
              <a:t>Reference/Identify/... ...</a:t>
            </a:r>
          </a:p>
          <a:p>
            <a:pPr lvl="1"/>
            <a:r>
              <a:rPr lang="en-US" sz="1600" dirty="0"/>
              <a:t>Host/database/table/pk</a:t>
            </a:r>
          </a:p>
        </p:txBody>
      </p:sp>
      <p:sp>
        <p:nvSpPr>
          <p:cNvPr id="3" name="Title 2">
            <a:extLst>
              <a:ext uri="{FF2B5EF4-FFF2-40B4-BE49-F238E27FC236}">
                <a16:creationId xmlns:a16="http://schemas.microsoft.com/office/drawing/2014/main" id="{601E204D-1D44-C624-98CA-226FE6494D31}"/>
              </a:ext>
            </a:extLst>
          </p:cNvPr>
          <p:cNvSpPr>
            <a:spLocks noGrp="1"/>
          </p:cNvSpPr>
          <p:nvPr>
            <p:ph type="title"/>
          </p:nvPr>
        </p:nvSpPr>
        <p:spPr/>
        <p:txBody>
          <a:bodyPr/>
          <a:lstStyle/>
          <a:p>
            <a:r>
              <a:rPr lang="en-US" dirty="0"/>
              <a:t>Data Modeling Concepts and REST</a:t>
            </a:r>
          </a:p>
        </p:txBody>
      </p:sp>
    </p:spTree>
    <p:extLst>
      <p:ext uri="{BB962C8B-B14F-4D97-AF65-F5344CB8AC3E}">
        <p14:creationId xmlns:p14="http://schemas.microsoft.com/office/powerpoint/2010/main" val="15921757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7960DE-09FB-BE23-AEEE-4089B6CDBFF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CCAFF40-9CBE-2D1C-2A90-7C80BDDCF2D6}"/>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4" name="Picture 3">
            <a:extLst>
              <a:ext uri="{FF2B5EF4-FFF2-40B4-BE49-F238E27FC236}">
                <a16:creationId xmlns:a16="http://schemas.microsoft.com/office/drawing/2014/main" id="{ACC62725-93A6-C52C-671E-4CBBDE491BAC}"/>
              </a:ext>
            </a:extLst>
          </p:cNvPr>
          <p:cNvPicPr>
            <a:picLocks noChangeAspect="1"/>
          </p:cNvPicPr>
          <p:nvPr/>
        </p:nvPicPr>
        <p:blipFill>
          <a:blip r:embed="rId2"/>
          <a:stretch>
            <a:fillRect/>
          </a:stretch>
        </p:blipFill>
        <p:spPr>
          <a:xfrm>
            <a:off x="685800" y="725594"/>
            <a:ext cx="7772400" cy="3692311"/>
          </a:xfrm>
          <a:prstGeom prst="rect">
            <a:avLst/>
          </a:prstGeom>
        </p:spPr>
      </p:pic>
    </p:spTree>
    <p:extLst>
      <p:ext uri="{BB962C8B-B14F-4D97-AF65-F5344CB8AC3E}">
        <p14:creationId xmlns:p14="http://schemas.microsoft.com/office/powerpoint/2010/main" val="39358502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A5719-1D8D-72D5-7CB0-E93E71AF77A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F1D25CF-BAA0-5D80-E418-775DC883CDA7}"/>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2" name="Picture 1">
            <a:extLst>
              <a:ext uri="{FF2B5EF4-FFF2-40B4-BE49-F238E27FC236}">
                <a16:creationId xmlns:a16="http://schemas.microsoft.com/office/drawing/2014/main" id="{400E2E05-2089-FBD9-0503-37CDEA41B527}"/>
              </a:ext>
            </a:extLst>
          </p:cNvPr>
          <p:cNvPicPr>
            <a:picLocks noChangeAspect="1"/>
          </p:cNvPicPr>
          <p:nvPr/>
        </p:nvPicPr>
        <p:blipFill>
          <a:blip r:embed="rId2"/>
          <a:stretch>
            <a:fillRect/>
          </a:stretch>
        </p:blipFill>
        <p:spPr>
          <a:xfrm>
            <a:off x="838200" y="742950"/>
            <a:ext cx="6858000" cy="3814996"/>
          </a:xfrm>
          <a:prstGeom prst="rect">
            <a:avLst/>
          </a:prstGeom>
        </p:spPr>
      </p:pic>
    </p:spTree>
    <p:extLst>
      <p:ext uri="{BB962C8B-B14F-4D97-AF65-F5344CB8AC3E}">
        <p14:creationId xmlns:p14="http://schemas.microsoft.com/office/powerpoint/2010/main" val="32138366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D09BA-6711-8D62-C571-CFBC55CE051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6057343-2C25-C795-F0FC-1E7D27D738F1}"/>
              </a:ext>
            </a:extLst>
          </p:cNvPr>
          <p:cNvSpPr>
            <a:spLocks noGrp="1"/>
          </p:cNvSpPr>
          <p:nvPr>
            <p:ph type="title"/>
          </p:nvPr>
        </p:nvSpPr>
        <p:spPr/>
        <p:txBody>
          <a:bodyPr/>
          <a:lstStyle/>
          <a:p>
            <a:r>
              <a:rPr lang="en-US" dirty="0"/>
              <a:t>REST and Resources</a:t>
            </a:r>
          </a:p>
        </p:txBody>
      </p:sp>
      <p:pic>
        <p:nvPicPr>
          <p:cNvPr id="4" name="Picture 3">
            <a:extLst>
              <a:ext uri="{FF2B5EF4-FFF2-40B4-BE49-F238E27FC236}">
                <a16:creationId xmlns:a16="http://schemas.microsoft.com/office/drawing/2014/main" id="{BDB6471E-3506-8AC3-65AD-9A4200442956}"/>
              </a:ext>
            </a:extLst>
          </p:cNvPr>
          <p:cNvPicPr>
            <a:picLocks noChangeAspect="1"/>
          </p:cNvPicPr>
          <p:nvPr/>
        </p:nvPicPr>
        <p:blipFill>
          <a:blip r:embed="rId2"/>
          <a:stretch>
            <a:fillRect/>
          </a:stretch>
        </p:blipFill>
        <p:spPr>
          <a:xfrm>
            <a:off x="586595" y="478609"/>
            <a:ext cx="7970809" cy="4191000"/>
          </a:xfrm>
          <a:prstGeom prst="rect">
            <a:avLst/>
          </a:prstGeom>
        </p:spPr>
      </p:pic>
    </p:spTree>
    <p:extLst>
      <p:ext uri="{BB962C8B-B14F-4D97-AF65-F5344CB8AC3E}">
        <p14:creationId xmlns:p14="http://schemas.microsoft.com/office/powerpoint/2010/main" val="14681499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B31D4-5B07-3818-E865-A997A2575EB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4059CF3-9C9B-93B7-1F62-1D0B1B6102D4}"/>
              </a:ext>
            </a:extLst>
          </p:cNvPr>
          <p:cNvSpPr>
            <a:spLocks noGrp="1"/>
          </p:cNvSpPr>
          <p:nvPr>
            <p:ph type="title"/>
          </p:nvPr>
        </p:nvSpPr>
        <p:spPr/>
        <p:txBody>
          <a:bodyPr/>
          <a:lstStyle/>
          <a:p>
            <a:r>
              <a:rPr lang="en-US" dirty="0"/>
              <a:t>URLs</a:t>
            </a:r>
          </a:p>
        </p:txBody>
      </p:sp>
      <p:pic>
        <p:nvPicPr>
          <p:cNvPr id="2" name="Picture 1">
            <a:extLst>
              <a:ext uri="{FF2B5EF4-FFF2-40B4-BE49-F238E27FC236}">
                <a16:creationId xmlns:a16="http://schemas.microsoft.com/office/drawing/2014/main" id="{511DF4C3-8A6F-2E94-BF47-169A31A4446F}"/>
              </a:ext>
            </a:extLst>
          </p:cNvPr>
          <p:cNvPicPr>
            <a:picLocks noChangeAspect="1"/>
          </p:cNvPicPr>
          <p:nvPr/>
        </p:nvPicPr>
        <p:blipFill>
          <a:blip r:embed="rId2"/>
          <a:stretch>
            <a:fillRect/>
          </a:stretch>
        </p:blipFill>
        <p:spPr>
          <a:xfrm>
            <a:off x="609600" y="535781"/>
            <a:ext cx="7239000" cy="4071938"/>
          </a:xfrm>
          <a:prstGeom prst="rect">
            <a:avLst/>
          </a:prstGeom>
        </p:spPr>
      </p:pic>
    </p:spTree>
    <p:extLst>
      <p:ext uri="{BB962C8B-B14F-4D97-AF65-F5344CB8AC3E}">
        <p14:creationId xmlns:p14="http://schemas.microsoft.com/office/powerpoint/2010/main" val="248578580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AA80E-CBE9-9BD2-4689-C3C008D8F90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F602226-3D10-C485-3CAC-7B191C994C50}"/>
              </a:ext>
            </a:extLst>
          </p:cNvPr>
          <p:cNvSpPr txBox="1"/>
          <p:nvPr/>
        </p:nvSpPr>
        <p:spPr>
          <a:xfrm>
            <a:off x="152400" y="438150"/>
            <a:ext cx="8763000" cy="4524315"/>
          </a:xfrm>
          <a:prstGeom prst="rect">
            <a:avLst/>
          </a:prstGeom>
          <a:no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jdbc:mysql</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://columbia-examples.ckkqqktwkcji.us-east-1.rds.amazonaws.com:3306</a:t>
            </a: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GET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2"/>
              </a:rPr>
              <a:t>http://localhost:5001/f23_imdb_clean/name_basics/nm0000158</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GET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3"/>
              </a:rPr>
              <a:t>http://localhost:5001/f23_imdb_clean/name_basics?deathYear=2023&amp;birthyear=1960</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select * from f23_imdb_clean.name_basics where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deathYear</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=2023 AND birthyear=1960</a:t>
            </a: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PUT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3"/>
              </a:rPr>
              <a:t>http://localhost:5001/f23_imdb_clean/name_basics ?deathYear=2023&amp;birthyear=1960</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Body {‘</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primaryName</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‘Does not matter cause is dead.’}</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update f23_imdb_clean.name_basics</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set</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where </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deathYear</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=2023 AND birthyear=1960</a:t>
            </a: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7456614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15A8F-5537-D87D-D2A1-DA3C7CF1E6D5}"/>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AE8C6A57-CCF6-E14C-5588-40139D73337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69EA7667-E32D-9C9A-64CE-B09F0E0D057E}"/>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4E735978-FAC2-5BCF-B109-B1816954E2B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881481A9-D7D9-528D-6C9A-4B5DD337AA5D}"/>
              </a:ext>
            </a:extLst>
          </p:cNvPr>
          <p:cNvSpPr txBox="1">
            <a:spLocks noChangeArrowheads="1"/>
          </p:cNvSpPr>
          <p:nvPr/>
        </p:nvSpPr>
        <p:spPr bwMode="auto">
          <a:xfrm>
            <a:off x="0" y="1733550"/>
            <a:ext cx="9144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4000" b="0" i="1" u="none" strike="noStrike" kern="1200" cap="none" spc="0" normalizeH="0" baseline="0" noProof="0" dirty="0">
                <a:ln>
                  <a:noFill/>
                </a:ln>
                <a:solidFill>
                  <a:prstClr val="white"/>
                </a:solidFill>
                <a:effectLst/>
                <a:uLnTx/>
                <a:uFillTx/>
                <a:latin typeface="Calibri" charset="0"/>
                <a:ea typeface="ＭＳ Ｐゴシック" charset="-128"/>
                <a:cs typeface="+mn-cs"/>
              </a:rPr>
              <a:t>Locking Reference Material</a:t>
            </a:r>
          </a:p>
        </p:txBody>
      </p:sp>
      <p:sp>
        <p:nvSpPr>
          <p:cNvPr id="8" name="TextBox 9">
            <a:extLst>
              <a:ext uri="{FF2B5EF4-FFF2-40B4-BE49-F238E27FC236}">
                <a16:creationId xmlns:a16="http://schemas.microsoft.com/office/drawing/2014/main" id="{5A72EF41-61E0-A837-1277-008F0B89855B}"/>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97</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W4111-2024F-11-HW3b4b-Normalization-ModuleIV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169586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Lock-Based Protocols</a:t>
            </a:r>
          </a:p>
        </p:txBody>
      </p:sp>
      <p:sp>
        <p:nvSpPr>
          <p:cNvPr id="6147" name="Rectangle 3"/>
          <p:cNvSpPr>
            <a:spLocks noGrp="1" noChangeArrowheads="1"/>
          </p:cNvSpPr>
          <p:nvPr>
            <p:ph idx="1"/>
          </p:nvPr>
        </p:nvSpPr>
        <p:spPr>
          <a:xfrm>
            <a:off x="1662343" y="826873"/>
            <a:ext cx="5732756" cy="4025979"/>
          </a:xfrm>
        </p:spPr>
        <p:txBody>
          <a:bodyPr/>
          <a:lstStyle/>
          <a:p>
            <a:r>
              <a:rPr lang="en-US" altLang="en-US" dirty="0"/>
              <a:t>A lock is a mechanism to control concurrent access to a data item</a:t>
            </a:r>
          </a:p>
          <a:p>
            <a:r>
              <a:rPr lang="en-US" altLang="en-US" dirty="0"/>
              <a:t>Data items can be locked in two modes :</a:t>
            </a:r>
          </a:p>
          <a:p>
            <a:pPr>
              <a:buFont typeface="Monotype Sorts" charset="2"/>
              <a:buNone/>
            </a:pPr>
            <a:r>
              <a:rPr lang="en-US" altLang="en-US" i="1" dirty="0"/>
              <a:t>    </a:t>
            </a:r>
            <a:r>
              <a:rPr lang="en-US" altLang="en-US" dirty="0"/>
              <a:t>1</a:t>
            </a:r>
            <a:r>
              <a:rPr lang="en-US" altLang="en-US" i="1" dirty="0"/>
              <a:t>.  </a:t>
            </a:r>
            <a:r>
              <a:rPr lang="en-US" altLang="en-US" b="1" dirty="0">
                <a:solidFill>
                  <a:srgbClr val="002060"/>
                </a:solidFill>
              </a:rPr>
              <a:t>exclusive</a:t>
            </a:r>
            <a:r>
              <a:rPr lang="en-US" altLang="en-US" i="1" dirty="0"/>
              <a:t> (X) mode</a:t>
            </a:r>
            <a:r>
              <a:rPr lang="en-US" altLang="en-US" dirty="0"/>
              <a:t>. Data item can be both read as well  as   </a:t>
            </a:r>
          </a:p>
          <a:p>
            <a:pPr>
              <a:lnSpc>
                <a:spcPct val="60000"/>
              </a:lnSpc>
              <a:buFont typeface="Monotype Sorts" charset="2"/>
              <a:buNone/>
            </a:pPr>
            <a:r>
              <a:rPr lang="en-US" altLang="en-US" dirty="0"/>
              <a:t>         written. X-lock is requested using </a:t>
            </a:r>
            <a:r>
              <a:rPr lang="en-US" altLang="en-US" b="1" dirty="0"/>
              <a:t> lock-X</a:t>
            </a:r>
            <a:r>
              <a:rPr lang="en-US" altLang="en-US" dirty="0"/>
              <a:t> instruction.</a:t>
            </a:r>
          </a:p>
          <a:p>
            <a:pPr>
              <a:buFont typeface="Monotype Sorts" charset="2"/>
              <a:buNone/>
            </a:pPr>
            <a:r>
              <a:rPr lang="en-US" altLang="en-US" i="1" dirty="0"/>
              <a:t>    </a:t>
            </a:r>
            <a:r>
              <a:rPr lang="en-US" altLang="en-US" dirty="0"/>
              <a:t>2</a:t>
            </a:r>
            <a:r>
              <a:rPr lang="en-US" altLang="en-US" i="1" dirty="0"/>
              <a:t>.  </a:t>
            </a:r>
            <a:r>
              <a:rPr lang="en-US" altLang="en-US" b="1" dirty="0">
                <a:solidFill>
                  <a:srgbClr val="002060"/>
                </a:solidFill>
              </a:rPr>
              <a:t>shared</a:t>
            </a:r>
            <a:r>
              <a:rPr lang="en-US" altLang="en-US" i="1" dirty="0"/>
              <a:t> (S) mode</a:t>
            </a:r>
            <a:r>
              <a:rPr lang="en-US" altLang="en-US" dirty="0"/>
              <a:t>. Data item can only be read. S-lock is          </a:t>
            </a:r>
          </a:p>
          <a:p>
            <a:pPr>
              <a:lnSpc>
                <a:spcPct val="60000"/>
              </a:lnSpc>
              <a:buFont typeface="Monotype Sorts" charset="2"/>
              <a:buNone/>
            </a:pPr>
            <a:r>
              <a:rPr lang="en-US" altLang="en-US" dirty="0"/>
              <a:t>         requested using </a:t>
            </a:r>
            <a:r>
              <a:rPr lang="en-US" altLang="en-US" b="1" dirty="0"/>
              <a:t> lock-S</a:t>
            </a:r>
            <a:r>
              <a:rPr lang="en-US" altLang="en-US" dirty="0"/>
              <a:t> instruction.</a:t>
            </a:r>
          </a:p>
          <a:p>
            <a:pPr>
              <a:lnSpc>
                <a:spcPct val="110000"/>
              </a:lnSpc>
            </a:pPr>
            <a:r>
              <a:rPr lang="en-US" altLang="en-US" dirty="0"/>
              <a:t>Lock requests are made to concurrency-control manager. Transaction can proceed only after request is granted.</a:t>
            </a:r>
          </a:p>
        </p:txBody>
      </p:sp>
    </p:spTree>
    <p:extLst>
      <p:ext uri="{BB962C8B-B14F-4D97-AF65-F5344CB8AC3E}">
        <p14:creationId xmlns:p14="http://schemas.microsoft.com/office/powerpoint/2010/main" val="7741658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Lock-Based Protocols (Cont.)</a:t>
            </a:r>
          </a:p>
        </p:txBody>
      </p:sp>
      <p:sp>
        <p:nvSpPr>
          <p:cNvPr id="7171" name="Rectangle 3"/>
          <p:cNvSpPr>
            <a:spLocks noGrp="1" noChangeArrowheads="1"/>
          </p:cNvSpPr>
          <p:nvPr>
            <p:ph idx="1"/>
          </p:nvPr>
        </p:nvSpPr>
        <p:spPr>
          <a:xfrm>
            <a:off x="1655686" y="826873"/>
            <a:ext cx="5772705" cy="4025979"/>
          </a:xfrm>
        </p:spPr>
        <p:txBody>
          <a:bodyPr/>
          <a:lstStyle/>
          <a:p>
            <a:r>
              <a:rPr lang="en-US" altLang="en-US" b="1" dirty="0">
                <a:solidFill>
                  <a:srgbClr val="002060"/>
                </a:solidFill>
              </a:rPr>
              <a:t>Lock-compatibility matrix</a:t>
            </a:r>
          </a:p>
          <a:p>
            <a:endParaRPr lang="en-US" altLang="en-US" dirty="0">
              <a:solidFill>
                <a:schemeClr val="tx2"/>
              </a:solidFill>
            </a:endParaRPr>
          </a:p>
          <a:p>
            <a:endParaRPr lang="en-US" altLang="en-US" dirty="0"/>
          </a:p>
          <a:p>
            <a:endParaRPr lang="en-US" altLang="en-US" dirty="0"/>
          </a:p>
          <a:p>
            <a:pPr>
              <a:buFont typeface="Monotype Sorts" charset="2"/>
              <a:buNone/>
            </a:pPr>
            <a:endParaRPr lang="en-US" altLang="en-US" dirty="0"/>
          </a:p>
          <a:p>
            <a:r>
              <a:rPr lang="en-US" altLang="en-US" dirty="0"/>
              <a:t>A transaction may be granted a lock on an item if the requested lock is compatible with locks already held on the item by other transactions</a:t>
            </a:r>
          </a:p>
          <a:p>
            <a:r>
              <a:rPr lang="en-US" altLang="en-US" dirty="0"/>
              <a:t>Any number of transactions can hold shared locks on an item, </a:t>
            </a:r>
          </a:p>
          <a:p>
            <a:r>
              <a:rPr lang="en-US" altLang="en-US" dirty="0"/>
              <a:t>But if any transaction holds an exclusive on the item no other transaction may hold any lock on the item.</a:t>
            </a:r>
          </a:p>
        </p:txBody>
      </p:sp>
      <p:pic>
        <p:nvPicPr>
          <p:cNvPr id="7172"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0710" y="1263254"/>
            <a:ext cx="1434703" cy="820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74940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11.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w="28575">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headEnd type="triangle"/>
          <a:tailEnd type="triangle"/>
        </a:ln>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3.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w="28575">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headEnd type="triangle"/>
          <a:tailEnd type="triangle"/>
        </a:ln>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4.xml><?xml version="1.0" encoding="utf-8"?>
<a:theme xmlns:a="http://schemas.openxmlformats.org/drawingml/2006/main" name="3_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15.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w="28575">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headEnd type="triangle"/>
          <a:tailEnd type="triangle"/>
        </a:ln>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6.xml><?xml version="1.0" encoding="utf-8"?>
<a:theme xmlns:a="http://schemas.openxmlformats.org/drawingml/2006/main" name="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w="28575">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headEnd type="triangle"/>
          <a:tailEnd type="triangle"/>
        </a:ln>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2_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9.xml><?xml version="1.0" encoding="utf-8"?>
<a:theme xmlns:a="http://schemas.openxmlformats.org/drawingml/2006/main" name="1_l22">
  <a:themeElements>
    <a:clrScheme name="">
      <a:dk1>
        <a:srgbClr val="005400"/>
      </a:dk1>
      <a:lt1>
        <a:srgbClr val="FFF6E9"/>
      </a:lt1>
      <a:dk2>
        <a:srgbClr val="000000"/>
      </a:dk2>
      <a:lt2>
        <a:srgbClr val="C8FEC8"/>
      </a:lt2>
      <a:accent1>
        <a:srgbClr val="438E00"/>
      </a:accent1>
      <a:accent2>
        <a:srgbClr val="FC0128"/>
      </a:accent2>
      <a:accent3>
        <a:srgbClr val="FFFAF2"/>
      </a:accent3>
      <a:accent4>
        <a:srgbClr val="004600"/>
      </a:accent4>
      <a:accent5>
        <a:srgbClr val="B0C6AA"/>
      </a:accent5>
      <a:accent6>
        <a:srgbClr val="E40123"/>
      </a:accent6>
      <a:hlink>
        <a:srgbClr val="4C2E00"/>
      </a:hlink>
      <a:folHlink>
        <a:srgbClr val="BC3700"/>
      </a:folHlink>
    </a:clrScheme>
    <a:fontScheme name="l22">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lnDef>
  </a:objectDefaults>
  <a:extraClrSchemeLst>
    <a:extraClrScheme>
      <a:clrScheme name="l2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2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2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2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2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2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2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2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2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2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2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2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80480</TotalTime>
  <Words>10167</Words>
  <Application>Microsoft Macintosh PowerPoint</Application>
  <PresentationFormat>On-screen Show (16:9)</PresentationFormat>
  <Paragraphs>1083</Paragraphs>
  <Slides>138</Slides>
  <Notes>70</Notes>
  <HiddenSlides>1</HiddenSlides>
  <MMClips>0</MMClips>
  <ScaleCrop>false</ScaleCrop>
  <HeadingPairs>
    <vt:vector size="6" baseType="variant">
      <vt:variant>
        <vt:lpstr>Fonts Used</vt:lpstr>
      </vt:variant>
      <vt:variant>
        <vt:i4>15</vt:i4>
      </vt:variant>
      <vt:variant>
        <vt:lpstr>Theme</vt:lpstr>
      </vt:variant>
      <vt:variant>
        <vt:i4>16</vt:i4>
      </vt:variant>
      <vt:variant>
        <vt:lpstr>Slide Titles</vt:lpstr>
      </vt:variant>
      <vt:variant>
        <vt:i4>138</vt:i4>
      </vt:variant>
    </vt:vector>
  </HeadingPairs>
  <TitlesOfParts>
    <vt:vector size="169" baseType="lpstr">
      <vt:lpstr>ＭＳ Ｐゴシック</vt:lpstr>
      <vt:lpstr>Amazon Ember</vt:lpstr>
      <vt:lpstr>Arial</vt:lpstr>
      <vt:lpstr>Book Antiqua</vt:lpstr>
      <vt:lpstr>Calibri</vt:lpstr>
      <vt:lpstr>Century Schoolbook</vt:lpstr>
      <vt:lpstr>Helvetica</vt:lpstr>
      <vt:lpstr>Monotype Sorts</vt:lpstr>
      <vt:lpstr>Museo For Dell</vt:lpstr>
      <vt:lpstr>Museo Sans For Dell</vt:lpstr>
      <vt:lpstr>Stencil</vt:lpstr>
      <vt:lpstr>Symbol</vt:lpstr>
      <vt:lpstr>Times New Roman</vt:lpstr>
      <vt:lpstr>Webdings</vt:lpstr>
      <vt:lpstr>Wingdings</vt:lpstr>
      <vt:lpstr>Office Theme</vt:lpstr>
      <vt:lpstr>1_db</vt:lpstr>
      <vt:lpstr>1_Office Theme</vt:lpstr>
      <vt:lpstr>2_db-5-grey</vt:lpstr>
      <vt:lpstr>4_Office Theme</vt:lpstr>
      <vt:lpstr>2_Office Theme</vt:lpstr>
      <vt:lpstr>3_Office Theme</vt:lpstr>
      <vt:lpstr>2_db</vt:lpstr>
      <vt:lpstr>1_l22</vt:lpstr>
      <vt:lpstr>db</vt:lpstr>
      <vt:lpstr>5_Office Theme</vt:lpstr>
      <vt:lpstr>6_Office Theme</vt:lpstr>
      <vt:lpstr>7_Office Theme</vt:lpstr>
      <vt:lpstr>3_db</vt:lpstr>
      <vt:lpstr>8_Office Theme</vt:lpstr>
      <vt:lpstr>9_Office Theme</vt:lpstr>
      <vt:lpstr>PowerPoint Presentation</vt:lpstr>
      <vt:lpstr>PowerPoint Presentation</vt:lpstr>
      <vt:lpstr>Contents</vt:lpstr>
      <vt:lpstr>PowerPoint Presentation</vt:lpstr>
      <vt:lpstr>PowerPoint Presentation</vt:lpstr>
      <vt:lpstr>PowerPoint Presentation</vt:lpstr>
      <vt:lpstr>PowerPoint Presentation</vt:lpstr>
      <vt:lpstr>Ferguson’s Laws of Teaching Databases</vt:lpstr>
      <vt:lpstr>Goals of Normalization</vt:lpstr>
      <vt:lpstr>Denormalization for Performance</vt:lpstr>
      <vt:lpstr>Simple Explanations</vt:lpstr>
      <vt:lpstr>Simple Explanations</vt:lpstr>
      <vt:lpstr>PowerPoint Presentation</vt:lpstr>
      <vt:lpstr>Wide Flat Tables</vt:lpstr>
      <vt:lpstr>PowerPoint Presentation</vt:lpstr>
      <vt:lpstr>PowerPoint Presentation</vt:lpstr>
      <vt:lpstr>Core Transaction Concept is ACID Properties</vt:lpstr>
      <vt:lpstr>ACID Properties (httpwww.tutorialspoint.com/dbms/dbms_transaction.htm)</vt:lpstr>
      <vt:lpstr>Transaction Concept</vt:lpstr>
      <vt:lpstr>Example of Fund Transfer</vt:lpstr>
      <vt:lpstr>Example of Fund Transfer (Cont.)</vt:lpstr>
      <vt:lpstr>Example of Fund Transfer (Cont.)</vt:lpstr>
      <vt:lpstr>ACID Properties</vt:lpstr>
      <vt:lpstr>Transaction State</vt:lpstr>
      <vt:lpstr>PowerPoint Presentation</vt:lpstr>
      <vt:lpstr>Atomicity</vt:lpstr>
      <vt:lpstr>Atomicity</vt:lpstr>
      <vt:lpstr>Atomicty</vt:lpstr>
      <vt:lpstr>Simplistic Approach</vt:lpstr>
      <vt:lpstr>Simplistic Approach</vt:lpstr>
      <vt:lpstr>DBMS ACID Implementation</vt:lpstr>
      <vt:lpstr>Logging</vt:lpstr>
      <vt:lpstr>Write Ahead Logging</vt:lpstr>
      <vt:lpstr>Write Ahead Logging</vt:lpstr>
      <vt:lpstr>ARIES Algorithm = Algorithms for Recovery and Isolation Exploiting Semantics </vt:lpstr>
      <vt:lpstr>Durability</vt:lpstr>
      <vt:lpstr>Availability and Replication</vt:lpstr>
      <vt:lpstr>PowerPoint Presentation</vt:lpstr>
      <vt:lpstr>Isolation</vt:lpstr>
      <vt:lpstr>Isolation</vt:lpstr>
      <vt:lpstr>Serializability</vt:lpstr>
      <vt:lpstr>DBMS ACID Implementation</vt:lpstr>
      <vt:lpstr>Schedule</vt:lpstr>
      <vt:lpstr>Serializable</vt:lpstr>
      <vt:lpstr>Serializability (en.wikipedia.org/wiki/Serializability)</vt:lpstr>
      <vt:lpstr>Lock-Based Concurrency Control</vt:lpstr>
      <vt:lpstr>Aborting a Transaction</vt:lpstr>
      <vt:lpstr>MySQL (Locking) Isolation</vt:lpstr>
      <vt:lpstr>Isolation Levels  (https://en.wikipedia.org/wiki/Isolation_(database_systems)</vt:lpstr>
      <vt:lpstr>In Databases, Cursors Define Isolation </vt:lpstr>
      <vt:lpstr>PowerPoint Presentation</vt:lpstr>
      <vt:lpstr>Approaches to Scalability</vt:lpstr>
      <vt:lpstr>Disk Architecture for Scale-Out</vt:lpstr>
      <vt:lpstr>Shared Nothing, Scale-Out</vt:lpstr>
      <vt:lpstr>PowerPoint Presentation</vt:lpstr>
      <vt:lpstr>PowerPoint Presentation</vt:lpstr>
      <vt:lpstr>Overview</vt:lpstr>
      <vt:lpstr>Overview (Cont.)</vt:lpstr>
      <vt:lpstr>Overview (Cont.)</vt:lpstr>
      <vt:lpstr>Overview (Cont.)</vt:lpstr>
      <vt:lpstr>PowerPoint Presentation</vt:lpstr>
      <vt:lpstr>Enterprise Information Integration</vt:lpstr>
      <vt:lpstr>Data Warehouse and Data Lake</vt:lpstr>
      <vt:lpstr>Data Warehousing</vt:lpstr>
      <vt:lpstr>Overview (Cont.)</vt:lpstr>
      <vt:lpstr>ETL Concepts</vt:lpstr>
      <vt:lpstr>PowerPoint Presentation</vt:lpstr>
      <vt:lpstr>Data Analysis and OLAP</vt:lpstr>
      <vt:lpstr>Example sales relation </vt:lpstr>
      <vt:lpstr>Cross Tabulation of sales by item_name and color</vt:lpstr>
      <vt:lpstr>Data Cube</vt:lpstr>
      <vt:lpstr>Online Analytical Processing Operations</vt:lpstr>
      <vt:lpstr>Hierarchies on Dimensions</vt:lpstr>
      <vt:lpstr>Another Dimension Example – Product Categories</vt:lpstr>
      <vt:lpstr>Facts and Dimensions</vt:lpstr>
      <vt:lpstr>Slice</vt:lpstr>
      <vt:lpstr>Dice</vt:lpstr>
      <vt:lpstr>Drilling</vt:lpstr>
      <vt:lpstr>Roll-up</vt:lpstr>
      <vt:lpstr>Pivot</vt:lpstr>
      <vt:lpstr>Cross Tabulation With Hierarchy</vt:lpstr>
      <vt:lpstr>Relational Representation of Cross-tabs</vt:lpstr>
      <vt:lpstr>PowerPoint Presentation</vt:lpstr>
      <vt:lpstr>PowerPoint Presentation</vt:lpstr>
      <vt:lpstr>Vision </vt:lpstr>
      <vt:lpstr>Vision</vt:lpstr>
      <vt:lpstr>Vision</vt:lpstr>
      <vt:lpstr>Hw3, HW4 and Project</vt:lpstr>
      <vt:lpstr>Hw3, HW4 and Project</vt:lpstr>
      <vt:lpstr>PowerPoint Presentation</vt:lpstr>
      <vt:lpstr>Data Modeling Concepts and REST</vt:lpstr>
      <vt:lpstr>REST (https://www.tutorialspoint.com/restful/restful_introduction.htm)</vt:lpstr>
      <vt:lpstr>REST (https://www.tutorialspoint.com/restful/restful_introduction.htm)</vt:lpstr>
      <vt:lpstr>REST and Resources</vt:lpstr>
      <vt:lpstr>URLs</vt:lpstr>
      <vt:lpstr>PowerPoint Presentation</vt:lpstr>
      <vt:lpstr>PowerPoint Presentation</vt:lpstr>
      <vt:lpstr>Lock-Based Protocols</vt:lpstr>
      <vt:lpstr>Lock-Based Protocols (Cont.)</vt:lpstr>
      <vt:lpstr>Lock-Based Protocols (Cont.)</vt:lpstr>
      <vt:lpstr>Deadlock</vt:lpstr>
      <vt:lpstr>Deadlock (Cont.)</vt:lpstr>
      <vt:lpstr>The Two-Phase Locking Protocol</vt:lpstr>
      <vt:lpstr>The Two-Phase Locking Protocol (Cont.)</vt:lpstr>
      <vt:lpstr>The Two-Phase Locking Protocol (Cont.)</vt:lpstr>
      <vt:lpstr>Locking Protocols</vt:lpstr>
      <vt:lpstr>Lock Conversions</vt:lpstr>
      <vt:lpstr>Automatic Acquisition of Locks</vt:lpstr>
      <vt:lpstr>Automatic Acquisition of Locks (Cont.)</vt:lpstr>
      <vt:lpstr>Implementation of Locking</vt:lpstr>
      <vt:lpstr>Deadlock Handling</vt:lpstr>
      <vt:lpstr>Deadlock Handling</vt:lpstr>
      <vt:lpstr>More Deadlock Prevention Strategies</vt:lpstr>
      <vt:lpstr>Deadlock prevention (Cont.)</vt:lpstr>
      <vt:lpstr>Deadlock Detection</vt:lpstr>
      <vt:lpstr>Deadlock Recovery</vt:lpstr>
      <vt:lpstr>PowerPoint Presentation</vt:lpstr>
      <vt:lpstr>Schedules and Serializable</vt:lpstr>
      <vt:lpstr>Serializability</vt:lpstr>
      <vt:lpstr>Simplified view of transactions</vt:lpstr>
      <vt:lpstr>Conflicting Instructions </vt:lpstr>
      <vt:lpstr>Conflict Serializability</vt:lpstr>
      <vt:lpstr>Conflict Serializability (Cont.)</vt:lpstr>
      <vt:lpstr>Conflict Serializability (Cont.)</vt:lpstr>
      <vt:lpstr>View Serializability</vt:lpstr>
      <vt:lpstr>View Serializability (Cont.)</vt:lpstr>
      <vt:lpstr>Testing for Serializability </vt:lpstr>
      <vt:lpstr>Test for Conflict Serializability</vt:lpstr>
      <vt:lpstr>Recoverable Schedules</vt:lpstr>
      <vt:lpstr>Cascading Rollbacks</vt:lpstr>
      <vt:lpstr>Concurrency Control vs. Serializability Tests</vt:lpstr>
      <vt:lpstr>Weak Levels of Consistency</vt:lpstr>
      <vt:lpstr>Levels of Consistency in SQL-92</vt:lpstr>
      <vt:lpstr>PowerPoint Presentation</vt:lpstr>
      <vt:lpstr>BASE</vt:lpstr>
      <vt:lpstr>ACID – BASE (Simplistic Comparison)</vt:lpstr>
      <vt:lpstr>CAP Theorem</vt:lpstr>
      <vt:lpstr>Eventual Consistency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643</cp:revision>
  <cp:lastPrinted>2018-11-15T21:01:50Z</cp:lastPrinted>
  <dcterms:created xsi:type="dcterms:W3CDTF">2010-04-12T23:12:02Z</dcterms:created>
  <dcterms:modified xsi:type="dcterms:W3CDTF">2024-11-22T13:41:40Z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